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4" r:id="rId3"/>
    <p:sldId id="273" r:id="rId4"/>
    <p:sldId id="259" r:id="rId5"/>
    <p:sldId id="262" r:id="rId6"/>
    <p:sldId id="261" r:id="rId7"/>
    <p:sldId id="282" r:id="rId8"/>
    <p:sldId id="286" r:id="rId9"/>
    <p:sldId id="290" r:id="rId10"/>
    <p:sldId id="287" r:id="rId11"/>
    <p:sldId id="288" r:id="rId12"/>
    <p:sldId id="289" r:id="rId13"/>
    <p:sldId id="263" r:id="rId14"/>
    <p:sldId id="275" r:id="rId15"/>
    <p:sldId id="284" r:id="rId16"/>
    <p:sldId id="285" r:id="rId17"/>
    <p:sldId id="277" r:id="rId18"/>
    <p:sldId id="291" r:id="rId19"/>
    <p:sldId id="280" r:id="rId20"/>
    <p:sldId id="281" r:id="rId21"/>
  </p:sldIdLst>
  <p:sldSz cx="12192000" cy="6858000"/>
  <p:notesSz cx="6858000" cy="889158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70" autoAdjust="0"/>
    <p:restoredTop sz="94637"/>
  </p:normalViewPr>
  <p:slideViewPr>
    <p:cSldViewPr snapToGrid="0">
      <p:cViewPr varScale="1">
        <p:scale>
          <a:sx n="147" d="100"/>
          <a:sy n="147" d="100"/>
        </p:scale>
        <p:origin x="12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B84E-9D13-FB96-4EBC-5BD8D74EE6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E088E2-7B9B-13B3-469E-B5E39111E0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ED62E-DE8E-AC1D-00EA-30D3604C8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1B9BA-8338-0BF8-6C53-B5EB2B90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8F732-3471-FD5C-42FA-C8FCAE71D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412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C9119-6F12-EEDD-68F6-EC634F4C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8ADD4-4B49-ECB4-0BA2-DC84FF7E0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68027-F0D1-8978-5B7B-400CA50DC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FC151-A09E-54C3-E198-22826E4B31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576703-D7B3-03D3-A504-B4599077C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108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7BED1-30BD-698F-52CF-95F7998E4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6933E-CF9C-9AAD-666E-509BF7280A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2479-FF0C-C999-9508-78E532DC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DCCC62-DC8E-5F20-8123-B6EFC1212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0663-177D-F75D-1DD9-56799E43F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54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12A28-E072-E660-4D36-3829E9B6F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0A025-C81E-C6FE-CA07-FD2A49E454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482E25-5DD2-D18E-E3EF-296F9BF60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3E19F1-051D-BC2A-27C0-077A1574C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E00B6-BE37-AD11-C2C2-92DC6AC9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2AE55F-3A78-465B-FF73-9A344D1C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76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90D88-ACB0-DC6F-B9BB-95BAC10AF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E3079-B35D-106D-A31E-306DEA841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2708A8-ACAD-0033-923C-DDCB83AA2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DDB8E-A3D2-E6ED-C55B-B539F286DA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FBB459-E9A6-58A2-4233-AD09598652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94A8A3-6CEA-6DDD-E6E7-B43EE1F53B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7B255C4-2560-1DBA-9EB9-5100FE48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CA2D95-2107-268D-9A17-0ED7742FE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154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70596-D287-D9B8-E3E1-8435841C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B29E7-0411-F073-492B-7D8B74992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1B505-3CB8-2FB9-BD85-B735D923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EC578-19BB-5BA0-FB19-F99C6EA0E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680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A56E70-7C18-2971-00D6-BA68604A4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ACD0E3-BE0D-A5AE-D490-B67C1BCC4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5C9BA5-8CF7-A99D-A36F-95E59231D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44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4592A-CC3C-46AE-F0BF-27BF36E68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55B69-C333-A52D-0897-24DAD18A7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EC4D6-751A-D377-C14B-20F9E8E4F7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34D4E-C870-1D79-DD4D-643FAF954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A7EE4-B8F0-5BFB-36C0-14C2ACE0C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1B50E1-67AE-BB31-67BD-6903C1BFB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8767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E6F35-0BF9-3466-128F-8209D2726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DEE74-DFD2-503C-0A08-39DC8D273D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430910-66B7-35A4-1749-E4B78FD276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DAADC-F09C-1A6A-895B-3F02DB920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4B5F3-F335-7863-0FB5-782C98657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2E1D31-A034-0CAD-A716-3950C1B37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114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29759-2B5D-5909-4771-FF1027345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228467-5784-5CE2-D601-A57D1A616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6FADB-083E-98F8-84F4-03FC63AC0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26F67-E10A-4D6B-0BBF-89821066F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53D0AD-099F-2715-7A4D-409231C3C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5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A74F3E-CF5E-2AB0-8DCC-60F80D24D4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65781-DD91-7AA6-0F44-1D16819293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260A0D-825A-E178-2BE0-1DE38477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94000-5F92-F386-CB7F-B8E2FD084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7894D-240E-2402-1E8E-2175BA6E4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70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8C49F0-7E5D-8CA7-C2FF-9A17F815F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22107D-C175-7BD1-F511-78DE83128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FAA39-FE62-823B-6198-AC78892AE3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32240-3B40-4C66-BACD-E39BF62C8AAD}" type="datetimeFigureOut">
              <a:rPr lang="en-US" smtClean="0"/>
              <a:t>11/27/25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B0AE63-ACF9-74EF-26D2-A2316DC0B3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EAA60-B6A7-9F3C-FBF9-74D59B8EB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A43A7D-5A4B-4645-81A0-38DA1D6C4C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7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F4C0-D091-B381-179A-7E939B65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729"/>
            <a:ext cx="10515600" cy="1367959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sz="4900" b="1" dirty="0"/>
              <a:t>School Finance and Business Management</a:t>
            </a:r>
            <a:r>
              <a:rPr lang="en-US" sz="4900" dirty="0"/>
              <a:t> </a:t>
            </a:r>
            <a:br>
              <a:rPr lang="en-US" sz="4900" dirty="0"/>
            </a:br>
            <a:r>
              <a:rPr lang="en-US" sz="3600" b="1" dirty="0"/>
              <a:t>Optimizing Fiscal, Facility and Human Resources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9AB2F8-018B-89C1-847A-28E8DA3EA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6894" y="1825625"/>
            <a:ext cx="945690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400" b="1" dirty="0"/>
          </a:p>
          <a:p>
            <a:pPr marL="0" indent="0" algn="ctr">
              <a:buNone/>
            </a:pPr>
            <a:r>
              <a:rPr lang="en-US" sz="4000" b="1" dirty="0"/>
              <a:t>Managing Resources for Higher Performance and Productivity</a:t>
            </a:r>
          </a:p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4000" b="1" dirty="0"/>
              <a:t>Chapter 2</a:t>
            </a:r>
          </a:p>
        </p:txBody>
      </p:sp>
    </p:spTree>
    <p:extLst>
      <p:ext uri="{BB962C8B-B14F-4D97-AF65-F5344CB8AC3E}">
        <p14:creationId xmlns:p14="http://schemas.microsoft.com/office/powerpoint/2010/main" val="366785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CC42-8A38-7FA7-1F88-3083CB71A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Resources for Higher Performance and Productivity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5740D4-9568-FE26-3EA0-E4174CE63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900" b="1" u="sng" dirty="0"/>
              <a:t>Objectives</a:t>
            </a:r>
            <a:r>
              <a:rPr lang="en-US" sz="3900" b="1" dirty="0"/>
              <a:t>:</a:t>
            </a:r>
          </a:p>
          <a:p>
            <a:r>
              <a:rPr lang="en-US" dirty="0"/>
              <a:t>Understand what educational resources are </a:t>
            </a:r>
          </a:p>
          <a:p>
            <a:r>
              <a:rPr lang="en-US" dirty="0"/>
              <a:t>Describe the relationship between educational resources and achievement </a:t>
            </a:r>
          </a:p>
          <a:p>
            <a:r>
              <a:rPr lang="en-US" dirty="0"/>
              <a:t>Articulate strategies for allocating resources for higher performance and productivity </a:t>
            </a:r>
          </a:p>
          <a:p>
            <a:r>
              <a:rPr lang="en-US" dirty="0"/>
              <a:t>Identify various approaches to identifying efficiencies in a school or school district </a:t>
            </a:r>
          </a:p>
          <a:p>
            <a:r>
              <a:rPr lang="en-US" dirty="0"/>
              <a:t>Understand the impact of educational choice on public school finance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676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CE341-3C85-D3D0-BDB4-4388278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br>
              <a:rPr lang="en-US" b="1" dirty="0"/>
            </a:br>
            <a:r>
              <a:rPr lang="en-US" b="1" dirty="0"/>
              <a:t>Managing Resources for Higher Performance and Productivity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86072-F555-432F-E9F7-0014CA88BE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0466" y="1825625"/>
            <a:ext cx="9643334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What are educational resources?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Money</a:t>
            </a:r>
          </a:p>
          <a:p>
            <a:r>
              <a:rPr lang="en-US" sz="3200" dirty="0"/>
              <a:t>Staff</a:t>
            </a:r>
          </a:p>
          <a:p>
            <a:r>
              <a:rPr lang="en-US" sz="3200" dirty="0"/>
              <a:t>Facilities</a:t>
            </a:r>
          </a:p>
          <a:p>
            <a:r>
              <a:rPr lang="en-US" sz="3200" dirty="0"/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523521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87B2-A371-25EB-8650-4C309E6A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545" y="365125"/>
            <a:ext cx="1068572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1F8B0-C72E-CE41-F1A0-FDE5E57AF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4254" y="1825625"/>
            <a:ext cx="958954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Does Money Matter in Education?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Hanushek – money doesn’t matter</a:t>
            </a:r>
          </a:p>
          <a:p>
            <a:r>
              <a:rPr lang="en-US" sz="3200" dirty="0"/>
              <a:t>Baker – money does matter</a:t>
            </a:r>
          </a:p>
          <a:p>
            <a:r>
              <a:rPr lang="en-US" sz="3200" dirty="0"/>
              <a:t>What was the impact of ESSER?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4024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F3FC-8898-A584-FA4B-6FC46AE49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BC054-7FCE-47C2-3552-3F8970AF9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346" y="1825625"/>
            <a:ext cx="946045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The Keys to Allocating Resources:</a:t>
            </a:r>
          </a:p>
          <a:p>
            <a:pPr marL="0" indent="0">
              <a:buNone/>
            </a:pPr>
            <a:endParaRPr lang="en-US" sz="2000" b="1" u="sng" dirty="0"/>
          </a:p>
          <a:p>
            <a:r>
              <a:rPr lang="en-US" sz="3200" dirty="0"/>
              <a:t> Understand what each school needs</a:t>
            </a:r>
          </a:p>
          <a:p>
            <a:r>
              <a:rPr lang="en-US" sz="3200" dirty="0"/>
              <a:t>Quantify what each school gets and how it is used</a:t>
            </a:r>
          </a:p>
          <a:p>
            <a:r>
              <a:rPr lang="en-US" sz="3200" dirty="0"/>
              <a:t>Invest in the most important changes first</a:t>
            </a:r>
          </a:p>
          <a:p>
            <a:r>
              <a:rPr lang="en-US" sz="3200" dirty="0"/>
              <a:t>Customize the strategy to the school</a:t>
            </a:r>
          </a:p>
          <a:p>
            <a:r>
              <a:rPr lang="en-US" sz="3200" dirty="0"/>
              <a:t>Change the district, not just the school</a:t>
            </a:r>
          </a:p>
        </p:txBody>
      </p:sp>
    </p:spTree>
    <p:extLst>
      <p:ext uri="{BB962C8B-B14F-4D97-AF65-F5344CB8AC3E}">
        <p14:creationId xmlns:p14="http://schemas.microsoft.com/office/powerpoint/2010/main" val="1992004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70A4C-663D-3622-7A29-E6AD726F2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A908C-1574-375F-08D8-CF3570A94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To Increase Performance &amp; Productivity Schools and School Districts Need to:</a:t>
            </a:r>
          </a:p>
          <a:p>
            <a:pPr marL="0" indent="0">
              <a:buNone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Identify the parameters, needs and options available.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Identify strategies to achieve the desired outcomes.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0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058FA-6F92-A05A-B23C-0CB8FE21F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9AC7F-4323-D4AB-DD13-C4BAAEE85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443E3-F753-756B-28ED-D99598EEE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Suggested steps in creating a plan to improve performance and productivity: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Establish broad goals.</a:t>
            </a:r>
          </a:p>
          <a:p>
            <a:r>
              <a:rPr lang="en-US" sz="3200" dirty="0"/>
              <a:t>Establish financial parameters.</a:t>
            </a:r>
          </a:p>
          <a:p>
            <a:r>
              <a:rPr lang="en-US" sz="3200" dirty="0"/>
              <a:t>Confirm educational needs.</a:t>
            </a:r>
          </a:p>
          <a:p>
            <a:r>
              <a:rPr lang="en-US" sz="3200" dirty="0"/>
              <a:t>Confirm facilities needs.</a:t>
            </a:r>
          </a:p>
          <a:p>
            <a:r>
              <a:rPr lang="en-US" sz="3200" dirty="0"/>
              <a:t>Develop approaches and strategies.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158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690D8-4066-D144-0AA0-488B261E0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9B998-0E73-256E-CC52-301A7140F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B13D08-0A2B-972D-B123-F3EB2E47D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Establish Broad Goals: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Consider goals that promote sustainability and scalable success in student achievement.</a:t>
            </a:r>
          </a:p>
          <a:p>
            <a:r>
              <a:rPr lang="en-US" sz="3200" dirty="0"/>
              <a:t>Consider goals that promote equity over time.</a:t>
            </a:r>
          </a:p>
          <a:p>
            <a:r>
              <a:rPr lang="en-US" sz="3200" dirty="0"/>
              <a:t>Involve all stakeholders in meaningful and collaborative discussion.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50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4060B-C9BB-A224-9ED7-E41C5EB63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3E653-1E6D-D2D6-F223-7872A19BF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57FC3E-1496-686C-DECF-B227F63A8F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Establish Financial Parameters: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Financial parameters provide a basis for how funds are to be distributed as well as benchmarks for the wellbeing of the district.</a:t>
            </a:r>
          </a:p>
          <a:p>
            <a:r>
              <a:rPr lang="en-US" sz="3200" dirty="0"/>
              <a:t>Financial parameters should be data-driven.</a:t>
            </a:r>
          </a:p>
          <a:p>
            <a:r>
              <a:rPr lang="en-US" sz="3200" dirty="0"/>
              <a:t>Consider basic services needed by each school.</a:t>
            </a:r>
          </a:p>
          <a:p>
            <a:r>
              <a:rPr lang="en-US" sz="3200" dirty="0"/>
              <a:t>Incorporate resource adjustments based on  the cost of living, student demographics, student achievement and outcomes.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50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E5C5E-B483-E2D2-C202-A8247474C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370ED-5230-94A9-1A72-DD446A3E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1DB6A-07AD-118F-366E-0A106D5D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Confirm Educational Needs: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Reevaluate programs considering data driven research on student outcomes.</a:t>
            </a:r>
          </a:p>
          <a:p>
            <a:r>
              <a:rPr lang="en-US" sz="3200" dirty="0"/>
              <a:t>Consider reallocating and realigning resources to promote student achievement in a productive and efficient manner.</a:t>
            </a:r>
          </a:p>
          <a:p>
            <a:r>
              <a:rPr lang="en-US" sz="3200" dirty="0"/>
              <a:t>Ensure legal requirements are being met.</a:t>
            </a:r>
          </a:p>
          <a:p>
            <a:r>
              <a:rPr lang="en-US" sz="3200" dirty="0"/>
              <a:t>Require new courses, programs and instructional strategies contain a business plan.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941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8F6B-E580-6C56-CC2B-0A746DD42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1837-0FB7-5AD9-5A94-EAFF56718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C3460B-B5E0-498F-E953-0B84671E9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Confirm Facilities Needs: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Determine facilities improvements that support student outcomes.</a:t>
            </a:r>
          </a:p>
          <a:p>
            <a:r>
              <a:rPr lang="en-US" sz="3200" dirty="0"/>
              <a:t>Consider efficiencies that have a “</a:t>
            </a:r>
            <a:r>
              <a:rPr lang="en-US" sz="3200" i="1" dirty="0"/>
              <a:t>payback</a:t>
            </a:r>
            <a:r>
              <a:rPr lang="en-US" sz="3200" dirty="0"/>
              <a:t>”</a:t>
            </a:r>
          </a:p>
          <a:p>
            <a:r>
              <a:rPr lang="en-US" sz="3200" dirty="0"/>
              <a:t>Create a facilities master plan.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4494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F4BD2-EE3D-D081-77E9-47F207D7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A4215-671C-5AC2-A390-6C54A711C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974" y="365126"/>
            <a:ext cx="10686826" cy="1151702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 Managing Resources for Higher Performance and Productivity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CA28A-2045-C1A0-895E-1267FBF15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898" y="1825625"/>
            <a:ext cx="934990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Develop Approaches and Strategies: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Evaluate services based on whether they are core or noncore. Ask . . .</a:t>
            </a:r>
          </a:p>
          <a:p>
            <a:pPr lvl="1"/>
            <a:r>
              <a:rPr lang="en-US" sz="2800" dirty="0"/>
              <a:t>Why am I doing this?</a:t>
            </a:r>
          </a:p>
          <a:p>
            <a:pPr lvl="1"/>
            <a:r>
              <a:rPr lang="en-US" sz="2800" dirty="0"/>
              <a:t>If I don’t do this, what’s the consequence?</a:t>
            </a:r>
          </a:p>
          <a:p>
            <a:pPr lvl="1"/>
            <a:r>
              <a:rPr lang="en-US" sz="2800" dirty="0"/>
              <a:t>Can somebody else do it better?</a:t>
            </a:r>
          </a:p>
          <a:p>
            <a:pPr lvl="1"/>
            <a:r>
              <a:rPr lang="en-US" sz="2800" dirty="0"/>
              <a:t>Is it a core competency?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149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D1D5-B692-94D8-2453-1F1E8361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E9A19-FFF4-4FD6-D377-E594FE8F52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2327" y="201045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u="sng" dirty="0"/>
              <a:t>Strategies for Analyzing Resources: 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Performance audits</a:t>
            </a:r>
          </a:p>
          <a:p>
            <a:r>
              <a:rPr lang="en-US" sz="3200" dirty="0"/>
              <a:t>Process mapping</a:t>
            </a:r>
          </a:p>
          <a:p>
            <a:r>
              <a:rPr lang="en-US" sz="3200" dirty="0"/>
              <a:t>Artificial Intelligence (</a:t>
            </a:r>
            <a:r>
              <a:rPr lang="en-US" sz="3200"/>
              <a:t>AI)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77017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758FA-267B-80FD-AD47-387A41D97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C0FF8-C084-27F0-66EF-1CA853027F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Educational Choice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Magnet schools</a:t>
            </a:r>
          </a:p>
          <a:p>
            <a:r>
              <a:rPr lang="en-US" sz="3200" dirty="0"/>
              <a:t>Open enrollment</a:t>
            </a:r>
          </a:p>
          <a:p>
            <a:r>
              <a:rPr lang="en-US" sz="3200" dirty="0"/>
              <a:t>Charter schools</a:t>
            </a:r>
          </a:p>
          <a:p>
            <a:r>
              <a:rPr lang="en-US" sz="3200" dirty="0"/>
              <a:t>Vouchers</a:t>
            </a:r>
          </a:p>
          <a:p>
            <a:r>
              <a:rPr lang="en-US" sz="3200" dirty="0"/>
              <a:t>Tax credits and deductions</a:t>
            </a:r>
          </a:p>
          <a:p>
            <a:r>
              <a:rPr lang="en-US" sz="3200" dirty="0"/>
              <a:t>Homeschooling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7388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A4D99-2963-C564-8C33-0C7D9A97A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41C00-9047-506E-EB0C-12232070D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6135B-7070-B69B-E1D8-F4FE5043E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4404" y="1825625"/>
            <a:ext cx="97293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u="sng" dirty="0"/>
              <a:t>Educational Choice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3200" dirty="0"/>
              <a:t>As of 2023/24 there were 8,010 charter schools in the United States serving 3.9 million students.</a:t>
            </a:r>
          </a:p>
          <a:p>
            <a:r>
              <a:rPr lang="en-US" sz="3200" dirty="0"/>
              <a:t>It is estimated that 3.7 million students are homeschooled.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19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C440A-C306-948D-17C1-5E29B5863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7E39A-DA76-1168-2146-6F2DD2AE3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177" y="365125"/>
            <a:ext cx="10577623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84A969-A147-089D-C376-BC05C7426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8951" y="1911687"/>
            <a:ext cx="9449696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b="1" u="sng" dirty="0"/>
              <a:t>Discussion Questions:</a:t>
            </a:r>
          </a:p>
          <a:p>
            <a:pPr marL="0" indent="0">
              <a:buNone/>
            </a:pPr>
            <a:endParaRPr lang="en-US" sz="2000" i="1" dirty="0"/>
          </a:p>
          <a:p>
            <a:pPr marL="0" indent="0">
              <a:buNone/>
            </a:pPr>
            <a:r>
              <a:rPr lang="en-US" sz="3000" i="1" dirty="0"/>
              <a:t>If a district has limited resources, which of the following variables would be the best investment to improve student performance?</a:t>
            </a:r>
          </a:p>
          <a:p>
            <a:r>
              <a:rPr lang="en-US" sz="3000" i="1" dirty="0"/>
              <a:t>Class size</a:t>
            </a:r>
          </a:p>
          <a:p>
            <a:r>
              <a:rPr lang="en-US" sz="3000" i="1" dirty="0"/>
              <a:t>Teacher facilitators</a:t>
            </a:r>
          </a:p>
          <a:p>
            <a:r>
              <a:rPr lang="en-US" sz="3000" i="1" dirty="0"/>
              <a:t>Building leadership</a:t>
            </a:r>
          </a:p>
          <a:p>
            <a:r>
              <a:rPr lang="en-US" sz="3000" i="1" dirty="0"/>
              <a:t>Teacher compensation</a:t>
            </a:r>
          </a:p>
          <a:p>
            <a:r>
              <a:rPr lang="en-US" sz="3000" i="1" dirty="0"/>
              <a:t>Teacher quality</a:t>
            </a:r>
          </a:p>
        </p:txBody>
      </p:sp>
    </p:spTree>
    <p:extLst>
      <p:ext uri="{BB962C8B-B14F-4D97-AF65-F5344CB8AC3E}">
        <p14:creationId xmlns:p14="http://schemas.microsoft.com/office/powerpoint/2010/main" val="238823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5CD37-FE38-441A-B508-CAA565253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8AF96-194F-ED0B-69C0-4DC9BC203C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888" y="1825625"/>
            <a:ext cx="9750911" cy="435133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b="1" u="sng" dirty="0"/>
              <a:t>Summary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3000" dirty="0"/>
              <a:t>Collaboration of all stakeholders is key.</a:t>
            </a:r>
          </a:p>
          <a:p>
            <a:r>
              <a:rPr lang="en-US" sz="3000" dirty="0"/>
              <a:t>Ensure resources are targeted in an efficient and productive manner to improve student performance.</a:t>
            </a:r>
          </a:p>
          <a:p>
            <a:r>
              <a:rPr lang="en-US" sz="3000" dirty="0"/>
              <a:t>Research both supports and refutes educational resources make a significant impact on student achievement and outcomes.</a:t>
            </a:r>
          </a:p>
          <a:p>
            <a:r>
              <a:rPr lang="en-US" sz="3000" dirty="0"/>
              <a:t>Consider repurposing resources to make the most impact.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83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957C4-4073-E762-D6E3-E7BD931E9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F9A43-F8BE-2D4E-E6C4-7442ED6B9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Managing Resources for Higher Performance and Productivity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02E34-D996-B8F8-CCF2-4C729A42C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2888" y="1825625"/>
            <a:ext cx="9750911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600" b="1" u="sng" dirty="0"/>
              <a:t>Summary Con’t: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3000" dirty="0"/>
              <a:t>Consider using multiple strategies  and techniques to increase efficiency and effectiveness to include:</a:t>
            </a:r>
          </a:p>
          <a:p>
            <a:r>
              <a:rPr lang="en-US" dirty="0"/>
              <a:t>Position control</a:t>
            </a:r>
          </a:p>
          <a:p>
            <a:r>
              <a:rPr lang="en-US" dirty="0"/>
              <a:t>Process mapping</a:t>
            </a:r>
          </a:p>
          <a:p>
            <a:r>
              <a:rPr lang="en-US" dirty="0"/>
              <a:t>Focus on core competencies</a:t>
            </a:r>
          </a:p>
          <a:p>
            <a:r>
              <a:rPr lang="en-US" dirty="0"/>
              <a:t>Alternate service delivery models</a:t>
            </a:r>
          </a:p>
          <a:p>
            <a:r>
              <a:rPr lang="en-US" dirty="0"/>
              <a:t>Using technology </a:t>
            </a:r>
          </a:p>
          <a:p>
            <a:r>
              <a:rPr lang="en-US" dirty="0"/>
              <a:t>Utilizing shared services</a:t>
            </a:r>
          </a:p>
        </p:txBody>
      </p:sp>
    </p:spTree>
    <p:extLst>
      <p:ext uri="{BB962C8B-B14F-4D97-AF65-F5344CB8AC3E}">
        <p14:creationId xmlns:p14="http://schemas.microsoft.com/office/powerpoint/2010/main" val="1810253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3DEF-2692-1EC6-850B-923E616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03EE3-9553-A0A8-C5AD-8F282C19E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Resources for Higher Performance and Productivity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473B04-CD3F-4DEF-4400-71C07879F8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900" b="1" u="sng" dirty="0"/>
              <a:t>Summary Con’t</a:t>
            </a:r>
            <a:r>
              <a:rPr lang="en-US" sz="3900" b="1" dirty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3200" dirty="0"/>
              <a:t>Parents have multiple educational choices other than public school.</a:t>
            </a:r>
          </a:p>
          <a:p>
            <a:r>
              <a:rPr lang="en-US" sz="3200" dirty="0"/>
              <a:t>State courts have generally held voucher programs unconstitutional.</a:t>
            </a:r>
          </a:p>
          <a:p>
            <a:r>
              <a:rPr lang="en-US" sz="3200" dirty="0"/>
              <a:t>The OBBBA includes a federal tax credit to promote school choice.</a:t>
            </a:r>
          </a:p>
        </p:txBody>
      </p:sp>
    </p:spTree>
    <p:extLst>
      <p:ext uri="{BB962C8B-B14F-4D97-AF65-F5344CB8AC3E}">
        <p14:creationId xmlns:p14="http://schemas.microsoft.com/office/powerpoint/2010/main" val="2529607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7FDB0-F238-977D-65D9-F1B1B11A9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76FA-95D5-AA7B-7F2F-4082B2C1A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5153"/>
            <a:ext cx="10515600" cy="1475535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dirty="0"/>
            </a:br>
            <a:r>
              <a:rPr lang="en-US" b="1" dirty="0"/>
              <a:t>Managing Resources for Higher Performance and Productivity</a:t>
            </a:r>
            <a:br>
              <a:rPr lang="en-US" b="1" dirty="0"/>
            </a:b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D11A6-6FE5-9ABC-6B86-2FF992EC36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708" y="1825625"/>
            <a:ext cx="965409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900" b="1" u="sng" dirty="0"/>
          </a:p>
          <a:p>
            <a:pPr marL="0" indent="0">
              <a:buNone/>
            </a:pPr>
            <a:endParaRPr lang="en-US" sz="3900" b="1" u="sng" dirty="0"/>
          </a:p>
          <a:p>
            <a:pPr marL="0" indent="0" algn="ctr">
              <a:buNone/>
            </a:pPr>
            <a:r>
              <a:rPr lang="en-US" sz="3900" u="sng" dirty="0"/>
              <a:t>This is end of chapter 2, and </a:t>
            </a:r>
          </a:p>
          <a:p>
            <a:pPr marL="0" indent="0" algn="ctr">
              <a:buNone/>
            </a:pPr>
            <a:r>
              <a:rPr lang="en-US" sz="3900" u="sng" dirty="0"/>
              <a:t>we look forward to chapter 3 on planning school budgets and allocating resources</a:t>
            </a:r>
            <a:endParaRPr lang="en-US" sz="3900" dirty="0"/>
          </a:p>
          <a:p>
            <a:pPr marL="0" indent="0" algn="ctr">
              <a:buNone/>
            </a:pPr>
            <a:endParaRPr lang="en-US" sz="3600" b="1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AutoNum type="arabicPeriod" startAt="3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2022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826</Words>
  <Application>Microsoft Macintosh PowerPoint</Application>
  <PresentationFormat>Widescreen</PresentationFormat>
  <Paragraphs>139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  School Finance and Business Management  Optimizing Fiscal, Facility and Human Resources </vt:lpstr>
      <vt:lpstr>  Managing Resources for Higher Performance and Productivity  </vt:lpstr>
      <vt:lpstr>  Managing Resources for Higher Performance and Productivity  </vt:lpstr>
      <vt:lpstr>Managing Resources for Higher Performance and Productivity</vt:lpstr>
      <vt:lpstr>Managing Resources for Higher Performance and Productivity</vt:lpstr>
      <vt:lpstr>  Managing Resources for Higher Performance and Productivity </vt:lpstr>
      <vt:lpstr>  Managing Resources for Higher Performance and Productivity </vt:lpstr>
      <vt:lpstr>  Managing Resources for Higher Performance and Productivity </vt:lpstr>
      <vt:lpstr>  Managing Resources for Higher Performance and Productivity </vt:lpstr>
      <vt:lpstr>  Managing Resources for Higher Performance and Productivity </vt:lpstr>
      <vt:lpstr>  Managing Resources for Higher Performance and Productivity </vt:lpstr>
      <vt:lpstr>  Managing Resources for Higher Performance and Productivity </vt:lpstr>
      <vt:lpstr>Managing Resources for Higher Performance and Productivity</vt:lpstr>
      <vt:lpstr>Managing Resources for Higher Performance and Productivity</vt:lpstr>
      <vt:lpstr>Managing Resources for Higher Performance and Productivity</vt:lpstr>
      <vt:lpstr>Managing Resources for Higher Performance and Productivity</vt:lpstr>
      <vt:lpstr>Managing Resources for Higher Performance and Productivity</vt:lpstr>
      <vt:lpstr>Managing Resources for Higher Performance and Productivity</vt:lpstr>
      <vt:lpstr>  Managing Resources for Higher Performance and Productivity  </vt:lpstr>
      <vt:lpstr>  Managing Resources for Higher Performance and Productivity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 tomal</dc:creator>
  <cp:lastModifiedBy>Craig Schilling</cp:lastModifiedBy>
  <cp:revision>20</cp:revision>
  <cp:lastPrinted>2025-11-20T11:08:46Z</cp:lastPrinted>
  <dcterms:created xsi:type="dcterms:W3CDTF">2025-01-23T15:25:56Z</dcterms:created>
  <dcterms:modified xsi:type="dcterms:W3CDTF">2025-11-27T14:04:42Z</dcterms:modified>
</cp:coreProperties>
</file>