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61" r:id="rId4"/>
    <p:sldId id="286" r:id="rId5"/>
    <p:sldId id="259" r:id="rId6"/>
    <p:sldId id="282" r:id="rId7"/>
    <p:sldId id="284" r:id="rId8"/>
    <p:sldId id="287" r:id="rId9"/>
    <p:sldId id="290" r:id="rId10"/>
    <p:sldId id="291" r:id="rId11"/>
    <p:sldId id="292" r:id="rId12"/>
    <p:sldId id="289" r:id="rId13"/>
    <p:sldId id="288" r:id="rId14"/>
    <p:sldId id="262" r:id="rId15"/>
    <p:sldId id="263" r:id="rId16"/>
    <p:sldId id="293" r:id="rId17"/>
    <p:sldId id="277" r:id="rId18"/>
    <p:sldId id="279" r:id="rId19"/>
    <p:sldId id="280" r:id="rId20"/>
    <p:sldId id="281" r:id="rId21"/>
  </p:sldIdLst>
  <p:sldSz cx="12192000" cy="6858000"/>
  <p:notesSz cx="6858000" cy="8891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58" autoAdjust="0"/>
    <p:restoredTop sz="94658"/>
  </p:normalViewPr>
  <p:slideViewPr>
    <p:cSldViewPr snapToGrid="0">
      <p:cViewPr varScale="1">
        <p:scale>
          <a:sx n="60" d="100"/>
          <a:sy n="60" d="100"/>
        </p:scale>
        <p:origin x="184" y="1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B84E-9D13-FB96-4EBC-5BD8D74EE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088E2-7B9B-13B3-469E-B5E39111E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D62E-DE8E-AC1D-00EA-30D3604C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1B9BA-8338-0BF8-6C53-B5EB2B90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8F732-3471-FD5C-42FA-C8FCAE71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1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119-6F12-EEDD-68F6-EC634F4C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8ADD4-4B49-ECB4-0BA2-DC84FF7E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68027-F0D1-8978-5B7B-400CA50D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C151-A09E-54C3-E198-22826E4B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6703-D7B3-03D3-A504-B4599077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0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BED1-30BD-698F-52CF-95F7998E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6933E-CF9C-9AAD-666E-509BF728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2479-FF0C-C999-9508-78E532DC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CC62-DC8E-5F20-8123-B6EFC121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0663-177D-F75D-1DD9-56799E43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2A28-E072-E660-4D36-3829E9B6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025-C81E-C6FE-CA07-FD2A49E45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82E25-5DD2-D18E-E3EF-296F9BF6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E19F1-051D-BC2A-27C0-077A1574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E00B6-BE37-AD11-C2C2-92DC6AC9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AE55F-3A78-465B-FF73-9A344D1C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0D88-ACB0-DC6F-B9BB-95BAC10A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E3079-B35D-106D-A31E-306DEA841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708A8-ACAD-0033-923C-DDCB83AA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DDB8E-A3D2-E6ED-C55B-B539F286D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BB459-E9A6-58A2-4233-AD0959865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4A8A3-6CEA-6DDD-E6E7-B43EE1F5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255C4-2560-1DBA-9EB9-5100FE48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A2D95-2107-268D-9A17-0ED7742F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5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0596-D287-D9B8-E3E1-8435841C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B29E7-0411-F073-492B-7D8B7499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1B505-3CB8-2FB9-BD85-B735D923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EC578-19BB-5BA0-FB19-F99C6EA0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8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56E70-7C18-2971-00D6-BA68604A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D0E3-BE0D-A5AE-D490-B67C1BCC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C9BA5-8CF7-A99D-A36F-95E59231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4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592A-CC3C-46AE-F0BF-27BF36E6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55B69-C333-A52D-0897-24DAD18A7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C4D6-751A-D377-C14B-20F9E8E4F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34D4E-C870-1D79-DD4D-643FAF95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A7EE4-B8F0-5BFB-36C0-14C2ACE0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B50E1-67AE-BB31-67BD-6903C1BF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6F35-0BF9-3466-128F-8209D272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DEE74-DFD2-503C-0A08-39DC8D273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30910-66B7-35A4-1749-E4B78FD27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DAADC-F09C-1A6A-895B-3F02DB92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4B5F3-F335-7863-0FB5-782C9865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1D31-A034-0CAD-A716-3950C1B3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1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759-2B5D-5909-4771-FF102734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28467-5784-5CE2-D601-A57D1A616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FADB-083E-98F8-84F4-03FC63AC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26F67-E10A-4D6B-0BBF-89821066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3D0AD-099F-2715-7A4D-409231C3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5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74F3E-CF5E-2AB0-8DCC-60F80D24D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65781-DD91-7AA6-0F44-1D1681929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60A0D-825A-E178-2BE0-1DE38477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94000-5F92-F386-CB7F-B8E2FD084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7894D-240E-2402-1E8E-2175BA6E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8C49F0-7E5D-8CA7-C2FF-9A17F815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2107D-C175-7BD1-F511-78DE83128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FAA39-FE62-823B-6198-AC78892AE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0AE63-ACF9-74EF-26D2-A2316DC0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EAA60-B6A7-9F3C-FBF9-74D59B8EB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7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F4C0-D091-B381-179A-7E939B6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729"/>
            <a:ext cx="10515600" cy="136795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4900" b="1" dirty="0"/>
              <a:t>School Finance and Business Management</a:t>
            </a:r>
            <a:r>
              <a:rPr lang="en-US" sz="4900" dirty="0"/>
              <a:t> </a:t>
            </a:r>
            <a:br>
              <a:rPr lang="en-US" sz="4900" dirty="0"/>
            </a:br>
            <a:r>
              <a:rPr lang="en-US" sz="3600" b="1" i="1" dirty="0"/>
              <a:t>Optimizing Fiscal, Facility and Human Re</a:t>
            </a:r>
            <a:r>
              <a:rPr lang="en-US" sz="3600" b="1" dirty="0"/>
              <a:t>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B2F8-018B-89C1-847A-28E8DA3EA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894" y="1825625"/>
            <a:ext cx="945690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000" b="1" dirty="0"/>
              <a:t>Planning School Budgets and Allocating Resources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Chapter 3</a:t>
            </a:r>
          </a:p>
        </p:txBody>
      </p:sp>
    </p:spTree>
    <p:extLst>
      <p:ext uri="{BB962C8B-B14F-4D97-AF65-F5344CB8AC3E}">
        <p14:creationId xmlns:p14="http://schemas.microsoft.com/office/powerpoint/2010/main" val="36678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CC42-8A38-7FA7-1F88-3083CB71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40D4-9568-FE26-3EA0-E4174CE63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Objectives</a:t>
            </a:r>
            <a:r>
              <a:rPr lang="en-US" sz="3900" b="1" dirty="0"/>
              <a:t>:</a:t>
            </a:r>
          </a:p>
          <a:p>
            <a:r>
              <a:rPr lang="en-US" dirty="0"/>
              <a:t>Understand the keys to good financial planning </a:t>
            </a:r>
          </a:p>
          <a:p>
            <a:r>
              <a:rPr lang="en-US" dirty="0"/>
              <a:t>Understand the purpose of a school district budget </a:t>
            </a:r>
          </a:p>
          <a:p>
            <a:r>
              <a:rPr lang="en-US" dirty="0"/>
              <a:t>Discuss the various approaches to developing a budget </a:t>
            </a:r>
          </a:p>
          <a:p>
            <a:r>
              <a:rPr lang="en-US" dirty="0"/>
              <a:t>Identify the primary sources of revenue at the local, state, and federal levels </a:t>
            </a:r>
          </a:p>
          <a:p>
            <a:r>
              <a:rPr lang="en-US" dirty="0"/>
              <a:t>Identify the major distribution methods for allocating funds to schools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7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0A4C-663D-3622-7A29-E6AD726F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A908C-1574-375F-08D8-CF3570A9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u="sng" dirty="0"/>
              <a:t>A Systems Approach to Budgeting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Identify fiscal policy and instructional goals</a:t>
            </a:r>
          </a:p>
          <a:p>
            <a:r>
              <a:rPr lang="en-US" sz="3200" dirty="0"/>
              <a:t>Develop a decision-making calendar</a:t>
            </a:r>
          </a:p>
          <a:p>
            <a:r>
              <a:rPr lang="en-US" sz="3200" dirty="0"/>
              <a:t>Enrollment/facilities allocation and approval</a:t>
            </a:r>
          </a:p>
          <a:p>
            <a:r>
              <a:rPr lang="en-US" sz="3200" dirty="0"/>
              <a:t>Revenue projections/guidelines</a:t>
            </a:r>
          </a:p>
          <a:p>
            <a:r>
              <a:rPr lang="en-US" sz="3200" dirty="0"/>
              <a:t>Site-based resource allocation and approval</a:t>
            </a:r>
          </a:p>
          <a:p>
            <a:r>
              <a:rPr lang="en-US" sz="3200" dirty="0"/>
              <a:t>Compilation of the budget</a:t>
            </a:r>
          </a:p>
          <a:p>
            <a:r>
              <a:rPr lang="en-US" sz="3200" dirty="0"/>
              <a:t>First draft/budget summary</a:t>
            </a:r>
          </a:p>
          <a:p>
            <a:r>
              <a:rPr lang="en-US" sz="3200" dirty="0"/>
              <a:t>Revision and adoption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0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3A9F7-0B2F-B6BE-CEAB-1DD565E19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817F1-C3C0-AAE5-FE6F-6BF02230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B8849-8D0A-BFAC-17D8-50B890FD0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A Systems Approach to Budgeting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Fosters order, not control of the system by district administrators</a:t>
            </a:r>
          </a:p>
          <a:p>
            <a:r>
              <a:rPr lang="en-US" sz="3200" dirty="0"/>
              <a:t>Promotes inclusion, not exclusion</a:t>
            </a:r>
          </a:p>
          <a:p>
            <a:r>
              <a:rPr lang="en-US" sz="3200" dirty="0"/>
              <a:t>Promotes reliance on teams of professionals</a:t>
            </a:r>
          </a:p>
          <a:p>
            <a:r>
              <a:rPr lang="en-US" sz="3200" dirty="0"/>
              <a:t>Promotes reliance on partnerships</a:t>
            </a:r>
          </a:p>
          <a:p>
            <a:r>
              <a:rPr lang="en-US" sz="3200" dirty="0"/>
              <a:t>Promotes high standards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53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87B2-A371-25EB-8650-4C309E6A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1F8B0-C72E-CE41-F1A0-FDE5E57AF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The Budget Calendar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dirty="0"/>
          </a:p>
          <a:p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3D3F5-857B-A663-CCDB-B22C172023B3}"/>
              </a:ext>
            </a:extLst>
          </p:cNvPr>
          <p:cNvSpPr txBox="1"/>
          <p:nvPr/>
        </p:nvSpPr>
        <p:spPr>
          <a:xfrm>
            <a:off x="1897912" y="2618581"/>
            <a:ext cx="7543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Oct:	Official District Enrollment 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		Enrollment Update Completed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Nov:	Facilities Long-Range Plan Updated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		Preliminary Financial Projections Updated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Dec:	Administrative Discussions Completed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		- Instruction, capital, technology, staffing, building level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		- Efficiencies, fees and alternate sources of revenue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		- Facilities Update provided to Board of Education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Jan:	Update Financial Projections for CPI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024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4144F-FFAF-38A4-D619-36DE1F48B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C7915-D7E9-FE12-F625-3D9B4A93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54707-0616-BFB5-720F-4102E6099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The Budget Calendar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dirty="0"/>
          </a:p>
          <a:p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9943DD-8F4A-6FF9-8F71-AE353BA54A13}"/>
              </a:ext>
            </a:extLst>
          </p:cNvPr>
          <p:cNvSpPr txBox="1"/>
          <p:nvPr/>
        </p:nvSpPr>
        <p:spPr>
          <a:xfrm>
            <a:off x="1764254" y="2618250"/>
            <a:ext cx="77218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Feb:	Presentation/Discussion with Board of Education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		- Instruction, capital, technology, staffing, building level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Mar:	Adoption of budget parameters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May:	Tentative Budget Discussed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Jun:	Tentative Budget Approved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Aug:	Final Budget Updated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A00"/>
              </a:solidFill>
              <a:latin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A00"/>
                </a:solidFill>
                <a:latin typeface="Arial" charset="0"/>
              </a:rPr>
              <a:t>Sep:	Final Budget Approved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62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B371-527C-DF26-B450-B75F927FB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0185-DA32-AC6D-5354-9318A9990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B8240-6C4C-DC43-0960-ED69C8BC7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Budget Guidelines/Assumptions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endParaRPr lang="en-US" sz="2000" dirty="0"/>
          </a:p>
          <a:p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31B57C-CAE5-542A-B078-F709EE6B215D}"/>
              </a:ext>
            </a:extLst>
          </p:cNvPr>
          <p:cNvSpPr txBox="1"/>
          <p:nvPr/>
        </p:nvSpPr>
        <p:spPr>
          <a:xfrm>
            <a:off x="1764254" y="2375362"/>
            <a:ext cx="7721896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Revenues</a:t>
            </a:r>
            <a:endParaRPr lang="en-US" sz="1400" dirty="0"/>
          </a:p>
          <a:p>
            <a:r>
              <a:rPr lang="en-US" sz="1400" dirty="0"/>
              <a:t>Property taxes will increase 2% per year.</a:t>
            </a:r>
          </a:p>
          <a:p>
            <a:r>
              <a:rPr lang="en-US" sz="1400" dirty="0"/>
              <a:t>General State Aid will increase 2.5% per year.</a:t>
            </a:r>
          </a:p>
          <a:p>
            <a:r>
              <a:rPr lang="en-US" sz="1400" dirty="0"/>
              <a:t>State categorical aid will remain constant.</a:t>
            </a:r>
          </a:p>
          <a:p>
            <a:r>
              <a:rPr lang="en-US" sz="1400" dirty="0"/>
              <a:t>Federal revenue will remain constant.</a:t>
            </a:r>
          </a:p>
          <a:p>
            <a:r>
              <a:rPr lang="en-US" sz="1400" dirty="0"/>
              <a:t> </a:t>
            </a:r>
          </a:p>
          <a:p>
            <a:r>
              <a:rPr lang="en-US" sz="1400" b="1" dirty="0"/>
              <a:t>Expenditures</a:t>
            </a:r>
            <a:endParaRPr lang="en-US" sz="1400" dirty="0"/>
          </a:p>
          <a:p>
            <a:r>
              <a:rPr lang="en-US" sz="1400" dirty="0"/>
              <a:t>Salaries will increase 2% year one and 2.5% years two and three.</a:t>
            </a:r>
          </a:p>
          <a:p>
            <a:r>
              <a:rPr lang="en-US" sz="1400" dirty="0"/>
              <a:t>Health insurance will increase 5% per year – all other benefits will remain constant.</a:t>
            </a:r>
          </a:p>
          <a:p>
            <a:r>
              <a:rPr lang="en-US" sz="1400" dirty="0"/>
              <a:t>Purchased services and supplies will increase 1.5% per year.</a:t>
            </a:r>
          </a:p>
          <a:p>
            <a:r>
              <a:rPr lang="en-US" sz="1400" dirty="0"/>
              <a:t>Everything else will remain constant.</a:t>
            </a:r>
          </a:p>
          <a:p>
            <a:r>
              <a:rPr lang="en-US" sz="1400" dirty="0"/>
              <a:t> </a:t>
            </a:r>
          </a:p>
          <a:p>
            <a:r>
              <a:rPr lang="en-US" sz="1400" b="1" dirty="0"/>
              <a:t>Staffing Adjustments</a:t>
            </a:r>
            <a:endParaRPr lang="en-US" sz="1400" dirty="0"/>
          </a:p>
          <a:p>
            <a:r>
              <a:rPr lang="en-US" sz="1400" dirty="0"/>
              <a:t>Five teachers will retire at an average salary of $50,000 and benefits of $8,000.</a:t>
            </a:r>
          </a:p>
          <a:p>
            <a:r>
              <a:rPr lang="en-US" sz="1400" dirty="0"/>
              <a:t>The district will release an additional 6.5 teachers at an average salary of $52,500 and benefits of $8,200.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2A00"/>
                </a:solidFill>
                <a:latin typeface="Arial" charset="0"/>
              </a:rPr>
              <a:t>	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28254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C7D9-21B7-3D5C-1AB8-841E3832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8038D-B763-B857-29C8-325130FD6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133D8-AFB5-21F7-74C1-019B7F80F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Sources of Revenues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Local</a:t>
            </a:r>
          </a:p>
          <a:p>
            <a:r>
              <a:rPr lang="en-US" sz="3200" dirty="0"/>
              <a:t>Flow-through</a:t>
            </a:r>
          </a:p>
          <a:p>
            <a:r>
              <a:rPr lang="en-US" sz="3200" dirty="0"/>
              <a:t>State</a:t>
            </a:r>
          </a:p>
          <a:p>
            <a:r>
              <a:rPr lang="en-US" sz="3200" dirty="0"/>
              <a:t>Federal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7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C135F-08AD-59B1-E5BE-2028D5B96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4D8F-D36A-653F-9BB5-D1A5AB86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F3F0-B185-DEF8-426E-E07DFE4F8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Local Revenues</a:t>
            </a:r>
          </a:p>
          <a:p>
            <a:pPr marL="0" indent="0">
              <a:buNone/>
            </a:pPr>
            <a:r>
              <a:rPr lang="en-US" sz="2400" b="1" dirty="0"/>
              <a:t>EXAMPLES</a:t>
            </a:r>
          </a:p>
          <a:p>
            <a:pPr marL="117475" indent="-117475">
              <a:spcBef>
                <a:spcPct val="20000"/>
              </a:spcBef>
              <a:buFontTx/>
              <a:buChar char="•"/>
            </a:pPr>
            <a:r>
              <a:rPr lang="en-US" sz="3200" dirty="0"/>
              <a:t>Property taxes (often at rates set by school boards)</a:t>
            </a:r>
          </a:p>
          <a:p>
            <a:pPr marL="117475" indent="-117475">
              <a:spcBef>
                <a:spcPct val="20000"/>
              </a:spcBef>
              <a:buFontTx/>
              <a:buChar char="•"/>
            </a:pPr>
            <a:r>
              <a:rPr lang="en-US" sz="3200" dirty="0"/>
              <a:t>Interest income</a:t>
            </a:r>
          </a:p>
          <a:p>
            <a:pPr marL="117475" indent="-117475">
              <a:spcBef>
                <a:spcPct val="20000"/>
              </a:spcBef>
              <a:buFontTx/>
              <a:buChar char="•"/>
            </a:pPr>
            <a:r>
              <a:rPr lang="en-US" sz="3200" dirty="0"/>
              <a:t>School fees</a:t>
            </a:r>
          </a:p>
          <a:p>
            <a:pPr marL="117475" indent="-117475">
              <a:spcBef>
                <a:spcPct val="20000"/>
              </a:spcBef>
              <a:buFontTx/>
              <a:buChar char="•"/>
            </a:pPr>
            <a:r>
              <a:rPr lang="en-US" sz="3200" dirty="0"/>
              <a:t>Textbook fees</a:t>
            </a:r>
          </a:p>
          <a:p>
            <a:pPr marL="117475" indent="-117475">
              <a:spcBef>
                <a:spcPct val="20000"/>
              </a:spcBef>
              <a:buFontTx/>
              <a:buChar char="•"/>
            </a:pPr>
            <a:r>
              <a:rPr lang="en-US" sz="3200" dirty="0"/>
              <a:t>Food service</a:t>
            </a:r>
          </a:p>
          <a:p>
            <a:pPr marL="117475" indent="-117475">
              <a:spcBef>
                <a:spcPct val="20000"/>
              </a:spcBef>
              <a:buFontTx/>
              <a:buChar char="•"/>
            </a:pPr>
            <a:r>
              <a:rPr lang="en-US" sz="3200" dirty="0"/>
              <a:t>Rentals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61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00179-D059-D165-DD94-5649AB72F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0F30-3870-6DED-941D-434F09B3F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0F047-2B2E-FF3F-789E-4CE247260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State Revenues</a:t>
            </a:r>
          </a:p>
          <a:p>
            <a:pPr marL="0" indent="0">
              <a:buNone/>
            </a:pPr>
            <a:r>
              <a:rPr lang="en-US" sz="2400" b="1" dirty="0"/>
              <a:t>EXAMPLES</a:t>
            </a:r>
          </a:p>
          <a:p>
            <a:r>
              <a:rPr lang="en-US" sz="3200" dirty="0"/>
              <a:t>General State Aid</a:t>
            </a:r>
          </a:p>
          <a:p>
            <a:r>
              <a:rPr lang="en-US" sz="3200" dirty="0"/>
              <a:t>Categorical Aid - examples</a:t>
            </a:r>
          </a:p>
          <a:p>
            <a:pPr lvl="1"/>
            <a:r>
              <a:rPr lang="en-US" sz="2800" dirty="0"/>
              <a:t>Early Childhood</a:t>
            </a:r>
          </a:p>
          <a:p>
            <a:pPr lvl="1"/>
            <a:r>
              <a:rPr lang="en-US" sz="2800" dirty="0"/>
              <a:t>ELL</a:t>
            </a:r>
          </a:p>
          <a:p>
            <a:pPr lvl="1"/>
            <a:r>
              <a:rPr lang="en-US" sz="2800" dirty="0"/>
              <a:t>Special education</a:t>
            </a:r>
          </a:p>
          <a:p>
            <a:pPr lvl="1"/>
            <a:r>
              <a:rPr lang="en-US" sz="2800" dirty="0"/>
              <a:t>Transportation</a:t>
            </a:r>
          </a:p>
          <a:p>
            <a:pPr lvl="1"/>
            <a:r>
              <a:rPr lang="en-US" sz="2800" dirty="0"/>
              <a:t>Vocational</a:t>
            </a:r>
          </a:p>
          <a:p>
            <a:pPr lvl="1"/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60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EFBD7-C8F0-B89F-64EF-33724B784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E47D-0F28-BD7B-85FB-25F0145DB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45EC4-DB92-407B-9577-E2A1DAC61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Federal Revenues</a:t>
            </a:r>
          </a:p>
          <a:p>
            <a:pPr marL="0" indent="0">
              <a:buNone/>
            </a:pPr>
            <a:r>
              <a:rPr lang="en-US" sz="2400" b="1" dirty="0"/>
              <a:t>EXAMPLES</a:t>
            </a:r>
          </a:p>
          <a:p>
            <a:r>
              <a:rPr lang="en-US" sz="3200" dirty="0"/>
              <a:t>Categorical Aid</a:t>
            </a:r>
          </a:p>
          <a:p>
            <a:pPr lvl="1"/>
            <a:r>
              <a:rPr lang="en-US" sz="2800" dirty="0"/>
              <a:t>ELL</a:t>
            </a:r>
          </a:p>
          <a:p>
            <a:pPr lvl="1"/>
            <a:r>
              <a:rPr lang="en-US" sz="2800" dirty="0"/>
              <a:t>Food service programs</a:t>
            </a:r>
          </a:p>
          <a:p>
            <a:pPr lvl="1"/>
            <a:r>
              <a:rPr lang="en-US" sz="2800" dirty="0"/>
              <a:t>Special Education</a:t>
            </a:r>
          </a:p>
          <a:p>
            <a:pPr lvl="1"/>
            <a:r>
              <a:rPr lang="en-US" sz="2800" dirty="0"/>
              <a:t>Title Programs</a:t>
            </a:r>
          </a:p>
          <a:p>
            <a:pPr lvl="1"/>
            <a:r>
              <a:rPr lang="en-US" sz="2800" dirty="0"/>
              <a:t>Vocational</a:t>
            </a:r>
          </a:p>
          <a:p>
            <a:pPr lvl="1"/>
            <a:r>
              <a:rPr lang="en-US" sz="2800" dirty="0"/>
              <a:t>Medicaid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58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20650-5CF9-68A3-D05F-0F79D1873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EDC3-3828-301A-13EC-50BC4240E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8A3E2-F351-F80E-22E4-A65F63BED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049" y="1851751"/>
            <a:ext cx="9349902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 u="sng" dirty="0"/>
              <a:t>Expenditures</a:t>
            </a:r>
          </a:p>
          <a:p>
            <a:pPr marL="0" indent="0">
              <a:buNone/>
            </a:pPr>
            <a:endParaRPr lang="en-US" sz="2000" dirty="0"/>
          </a:p>
          <a:p>
            <a:pPr>
              <a:buFont typeface="Arial"/>
              <a:buChar char="•"/>
            </a:pPr>
            <a:r>
              <a:rPr lang="en-US" sz="3200" dirty="0"/>
              <a:t>Authorization comes from the budget and the minutes of the Board meetings</a:t>
            </a:r>
          </a:p>
          <a:p>
            <a:pPr>
              <a:buFont typeface="Arial"/>
              <a:buChar char="•"/>
            </a:pPr>
            <a:r>
              <a:rPr lang="en-US" sz="3200" dirty="0"/>
              <a:t>Board policy dictates what expenditures require preapproval by the Board and what can be paid with full accountability to the Board - all subject to budget</a:t>
            </a:r>
          </a:p>
          <a:p>
            <a:pPr>
              <a:buFont typeface="Arial"/>
              <a:buChar char="•"/>
            </a:pPr>
            <a:r>
              <a:rPr lang="en-US" sz="3200" dirty="0"/>
              <a:t>All original documentation for payments must be kept for audit purposes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71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40EE1-2948-FA17-28AF-821ABF7C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C0B6C-F991-75A3-54EA-74AD0368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AB179-B1C6-29A7-F0AF-737D7E94B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Expenditures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80% of school operating budgets are spent on salaries and employee benefits.</a:t>
            </a:r>
          </a:p>
          <a:p>
            <a:r>
              <a:rPr lang="en-US" sz="3200" dirty="0"/>
              <a:t>ESSA requires each state  to determine how to report expenditures by school.</a:t>
            </a:r>
          </a:p>
          <a:p>
            <a:r>
              <a:rPr lang="en-US" sz="3200" dirty="0"/>
              <a:t>How resources are allocated is up to each school district.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F3FC-8898-A584-FA4B-6FC46AE4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BC054-7FCE-47C2-3552-3F8970AF9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Resource Allocation Systems: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Program-based budgeting</a:t>
            </a:r>
          </a:p>
          <a:p>
            <a:r>
              <a:rPr lang="en-US" sz="3200" dirty="0"/>
              <a:t>Priority-based budgeting</a:t>
            </a:r>
          </a:p>
          <a:p>
            <a:r>
              <a:rPr lang="en-US" sz="3200" dirty="0"/>
              <a:t>Zero-based budgeting</a:t>
            </a:r>
          </a:p>
          <a:p>
            <a:r>
              <a:rPr lang="en-US" sz="3200" dirty="0"/>
              <a:t>Site-based budgeting</a:t>
            </a:r>
          </a:p>
          <a:p>
            <a:r>
              <a:rPr lang="en-US" sz="3200" dirty="0"/>
              <a:t>Outcome-based budgeting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2004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D1D5-B692-94D8-2453-1F1E8361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E9A19-FFF4-4FD6-D377-E594FE8F5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327" y="2010451"/>
            <a:ext cx="10515600" cy="3750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Resource Distribution Systems: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Staffing is usually allocated based on full-time equivalency</a:t>
            </a:r>
          </a:p>
          <a:p>
            <a:r>
              <a:rPr lang="en-US" sz="3200" dirty="0"/>
              <a:t>Weighting systems are based on student needs – i.e.,</a:t>
            </a:r>
          </a:p>
          <a:p>
            <a:pPr lvl="1"/>
            <a:r>
              <a:rPr lang="en-US" sz="2800" dirty="0"/>
              <a:t>Grade level, special needs, ELL, low-income, gifted, etc.</a:t>
            </a:r>
          </a:p>
          <a:p>
            <a:r>
              <a:rPr lang="en-US" sz="3200" dirty="0"/>
              <a:t>Discretionary spending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7017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28C03-4BCF-C348-3A9D-52F7819DB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36313-1881-612C-2A65-248533AE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EBD40-0FAF-F803-2138-D4D6ECC30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327" y="2010451"/>
            <a:ext cx="10515600" cy="37502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Discussion Questions: </a:t>
            </a:r>
          </a:p>
          <a:p>
            <a:pPr marL="0" indent="0">
              <a:buNone/>
            </a:pPr>
            <a:endParaRPr lang="en-US" sz="2000" dirty="0"/>
          </a:p>
          <a:p>
            <a:pPr>
              <a:buNone/>
            </a:pPr>
            <a:r>
              <a:rPr lang="en-US" sz="3200" dirty="0"/>
              <a:t>What role should the following stakeholders have in creating a district’s budget?</a:t>
            </a:r>
          </a:p>
          <a:p>
            <a:pPr lvl="1"/>
            <a:r>
              <a:rPr lang="en-US" sz="2800" dirty="0"/>
              <a:t>School Board</a:t>
            </a:r>
          </a:p>
          <a:p>
            <a:pPr lvl="1"/>
            <a:r>
              <a:rPr lang="en-US" sz="2800" dirty="0"/>
              <a:t>District Administration</a:t>
            </a:r>
          </a:p>
          <a:p>
            <a:pPr lvl="1"/>
            <a:r>
              <a:rPr lang="en-US" sz="2800" dirty="0"/>
              <a:t>Building Principal</a:t>
            </a:r>
          </a:p>
          <a:p>
            <a:pPr lvl="1"/>
            <a:r>
              <a:rPr lang="en-US" sz="2800" dirty="0"/>
              <a:t>Staff</a:t>
            </a:r>
          </a:p>
        </p:txBody>
      </p:sp>
    </p:spTree>
    <p:extLst>
      <p:ext uri="{BB962C8B-B14F-4D97-AF65-F5344CB8AC3E}">
        <p14:creationId xmlns:p14="http://schemas.microsoft.com/office/powerpoint/2010/main" val="1587143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CD37-FE38-441A-B508-CAA56525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Planning School Budgets and Allocating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8AF96-194F-ED0B-69C0-4DC9BC20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888" y="1825625"/>
            <a:ext cx="97509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Summary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A budget is a blueprint.</a:t>
            </a:r>
          </a:p>
          <a:p>
            <a:r>
              <a:rPr lang="en-US" sz="3200" dirty="0"/>
              <a:t>Developing a budget starts with good fiscal planning</a:t>
            </a:r>
          </a:p>
          <a:p>
            <a:r>
              <a:rPr lang="en-US" sz="3200" dirty="0"/>
              <a:t>Demographics is important to determine needs</a:t>
            </a:r>
          </a:p>
          <a:p>
            <a:r>
              <a:rPr lang="en-US" sz="3200" dirty="0"/>
              <a:t>Funds should be allocated to support a districts vision, goals, objectives and outcomes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3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7FADA-047D-F67C-842B-CA4714E3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1853-CC0D-40D3-D94B-523BE18B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78573-7BDF-4D89-6388-9A533BFF5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The two largest sources of revenue for most public schools are local and state revenues.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There are a myriad of approaches to allocate funds at the site level.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ESSA requires each state to report expenditure on a school basis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84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3DEF-2692-1EC6-850B-923E616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03EE3-9553-A0A8-C5AD-8F282C19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73B04-CD3F-4DEF-4400-71C07879F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3200" dirty="0"/>
              <a:t>Many allocation approaches utilize some form of student weighting based on the needs of students.</a:t>
            </a:r>
          </a:p>
          <a:p>
            <a:r>
              <a:rPr lang="en-US" sz="3200" dirty="0"/>
              <a:t>With new analysis tools available such as Artificial Intelligence data mining for efficiencies and effectiveness should become easier to do so.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07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FDB0-F238-977D-65D9-F1B1B11A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76FA-95D5-AA7B-7F2F-4082B2C1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Planning School Budgets and Allocating Resources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D11A6-6FE5-9ABC-6B86-2FF992EC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900" b="1" u="sng" dirty="0"/>
          </a:p>
          <a:p>
            <a:pPr marL="0" indent="0">
              <a:buNone/>
            </a:pPr>
            <a:endParaRPr lang="en-US" sz="3900" b="1" u="sng" dirty="0"/>
          </a:p>
          <a:p>
            <a:pPr marL="0" indent="0" algn="ctr">
              <a:buNone/>
            </a:pPr>
            <a:r>
              <a:rPr lang="en-US" sz="3900" u="sng" dirty="0"/>
              <a:t>This is end of chapter 3, and </a:t>
            </a:r>
          </a:p>
          <a:p>
            <a:pPr marL="0" indent="0" algn="ctr">
              <a:buNone/>
            </a:pPr>
            <a:r>
              <a:rPr lang="en-US" sz="3900" u="sng" dirty="0"/>
              <a:t>we look forward to chapter 4 on managing human resources </a:t>
            </a:r>
            <a:endParaRPr lang="en-US" sz="3900" dirty="0"/>
          </a:p>
          <a:p>
            <a:pPr marL="0" indent="0" algn="ctr">
              <a:buNone/>
            </a:pPr>
            <a:endParaRPr lang="en-US" sz="3600" b="1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0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932</Words>
  <Application>Microsoft Macintosh PowerPoint</Application>
  <PresentationFormat>Widescreen</PresentationFormat>
  <Paragraphs>181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 School Finance and Business Management  Optimizing Fiscal, Facility and Human Resources </vt:lpstr>
      <vt:lpstr>  Planning School Budgets and Allocating Resources  </vt:lpstr>
      <vt:lpstr>  Planning School Budgets and Allocating Resources </vt:lpstr>
      <vt:lpstr>  Planning School Budgets and Allocating Resources </vt:lpstr>
      <vt:lpstr>Planning School Budgets and Allocating Resources</vt:lpstr>
      <vt:lpstr>Planning School Budgets and Allocating Resources</vt:lpstr>
      <vt:lpstr>Planning School Budgets and Allocating Resources</vt:lpstr>
      <vt:lpstr>  Planning School Budgets and Allocating Resources </vt:lpstr>
      <vt:lpstr>  Planning School Budgets and Allocating Resources </vt:lpstr>
      <vt:lpstr>  Planning School Budgets and Allocating Resources </vt:lpstr>
      <vt:lpstr>  Planning School Budgets and Allocating Resources </vt:lpstr>
      <vt:lpstr>  Planning School Budgets and Allocating Resources </vt:lpstr>
      <vt:lpstr>  Planning School Budgets and Allocating Resources </vt:lpstr>
      <vt:lpstr>Planning School Budgets and Allocating Resources</vt:lpstr>
      <vt:lpstr>Planning School Budgets and Allocating Resources</vt:lpstr>
      <vt:lpstr>Planning School Budgets and Allocating Resources</vt:lpstr>
      <vt:lpstr>Planning School Budgets and Allocating Resources</vt:lpstr>
      <vt:lpstr>  Planning School Budgets and Allocating Resources  </vt:lpstr>
      <vt:lpstr>  Planning School Budgets and Allocating Resources  </vt:lpstr>
      <vt:lpstr>  Planning School Budgets and Allocating Resources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tomal</dc:creator>
  <cp:lastModifiedBy>Craig Schilling</cp:lastModifiedBy>
  <cp:revision>24</cp:revision>
  <cp:lastPrinted>2025-11-22T16:16:37Z</cp:lastPrinted>
  <dcterms:created xsi:type="dcterms:W3CDTF">2025-01-23T15:25:56Z</dcterms:created>
  <dcterms:modified xsi:type="dcterms:W3CDTF">2025-11-27T14:13:40Z</dcterms:modified>
</cp:coreProperties>
</file>