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2" r:id="rId2"/>
    <p:sldId id="274" r:id="rId3"/>
    <p:sldId id="273" r:id="rId4"/>
    <p:sldId id="259" r:id="rId5"/>
    <p:sldId id="261" r:id="rId6"/>
    <p:sldId id="262" r:id="rId7"/>
    <p:sldId id="263" r:id="rId8"/>
    <p:sldId id="275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6" r:id="rId17"/>
    <p:sldId id="282" r:id="rId18"/>
    <p:sldId id="277" r:id="rId19"/>
    <p:sldId id="279" r:id="rId20"/>
    <p:sldId id="280" r:id="rId21"/>
    <p:sldId id="281" r:id="rId22"/>
  </p:sldIdLst>
  <p:sldSz cx="12192000" cy="6858000"/>
  <p:notesSz cx="6858000" cy="889158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84" autoAdjust="0"/>
    <p:restoredTop sz="94658"/>
  </p:normalViewPr>
  <p:slideViewPr>
    <p:cSldViewPr snapToGrid="0">
      <p:cViewPr varScale="1">
        <p:scale>
          <a:sx n="120" d="100"/>
          <a:sy n="120" d="100"/>
        </p:scale>
        <p:origin x="84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B6B84E-9D13-FB96-4EBC-5BD8D74EE6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0E088E2-7B9B-13B3-469E-B5E39111E0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5ED62E-DE8E-AC1D-00EA-30D3604C81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32240-3B40-4C66-BACD-E39BF62C8AAD}" type="datetimeFigureOut">
              <a:rPr lang="en-US" smtClean="0"/>
              <a:t>11/22/25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E1B9BA-8338-0BF8-6C53-B5EB2B9096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98F732-3471-FD5C-42FA-C8FCAE71D2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43A7D-5A4B-4645-81A0-38DA1D6C4C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64124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3C9119-6F12-EEDD-68F6-EC634F4C9A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D8ADD4-4B49-ECB4-0BA2-DC84FF7E0C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168027-F0D1-8978-5B7B-400CA50DCF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32240-3B40-4C66-BACD-E39BF62C8AAD}" type="datetimeFigureOut">
              <a:rPr lang="en-US" smtClean="0"/>
              <a:t>11/22/25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4FC151-A09E-54C3-E198-22826E4B31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576703-D7B3-03D3-A504-B4599077C4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43A7D-5A4B-4645-81A0-38DA1D6C4C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71084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77BED1-30BD-698F-52CF-95F7998E41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76933E-CF9C-9AAD-666E-509BF7280A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712479-FF0C-C999-9508-78E532DC6A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32240-3B40-4C66-BACD-E39BF62C8AAD}" type="datetimeFigureOut">
              <a:rPr lang="en-US" smtClean="0"/>
              <a:t>11/22/25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DCCC62-DC8E-5F20-8123-B6EFC12125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E90663-177D-F75D-1DD9-56799E43F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43A7D-5A4B-4645-81A0-38DA1D6C4C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32548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712A28-E072-E660-4D36-3829E9B6F5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20A025-C81E-C6FE-CA07-FD2A49E454D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8482E25-5DD2-D18E-E3EF-296F9BF606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3E19F1-051D-BC2A-27C0-077A1574C6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32240-3B40-4C66-BACD-E39BF62C8AAD}" type="datetimeFigureOut">
              <a:rPr lang="en-US" smtClean="0"/>
              <a:t>11/22/25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BE00B6-BE37-AD11-C2C2-92DC6AC96E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2AE55F-3A78-465B-FF73-9A344D1C01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43A7D-5A4B-4645-81A0-38DA1D6C4C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3766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690D88-ACB0-DC6F-B9BB-95BAC10AF6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BE3079-B35D-106D-A31E-306DEA8416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22708A8-ACAD-0033-923C-DDCB83AA24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6FDDB8E-A3D2-E6ED-C55B-B539F286DAA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0FBB459-E9A6-58A2-4233-AD09598652E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794A8A3-6CEA-6DDD-E6E7-B43EE1F53B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32240-3B40-4C66-BACD-E39BF62C8AAD}" type="datetimeFigureOut">
              <a:rPr lang="en-US" smtClean="0"/>
              <a:t>11/22/25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7B255C4-2560-1DBA-9EB9-5100FE48BC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BCA2D95-2107-268D-9A17-0ED7742FEC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43A7D-5A4B-4645-81A0-38DA1D6C4C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61546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770596-D287-D9B8-E3E1-8435841CFE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F9B29E7-0411-F073-492B-7D8B749928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32240-3B40-4C66-BACD-E39BF62C8AAD}" type="datetimeFigureOut">
              <a:rPr lang="en-US" smtClean="0"/>
              <a:t>11/22/25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4E1B505-3CB8-2FB9-BD85-B735D923D1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EEC578-19BB-5BA0-FB19-F99C6EA0EC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43A7D-5A4B-4645-81A0-38DA1D6C4C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46803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7A56E70-7C18-2971-00D6-BA68604A48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32240-3B40-4C66-BACD-E39BF62C8AAD}" type="datetimeFigureOut">
              <a:rPr lang="en-US" smtClean="0"/>
              <a:t>11/22/25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2ACD0E3-BE0D-A5AE-D490-B67C1BCC43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5C9BA5-8CF7-A99D-A36F-95E59231D0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43A7D-5A4B-4645-81A0-38DA1D6C4C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28444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84592A-CC3C-46AE-F0BF-27BF36E68C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B55B69-C333-A52D-0897-24DAD18A7F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6EC4D6-751A-D377-C14B-20F9E8E4F7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D34D4E-C870-1D79-DD4D-643FAF954D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32240-3B40-4C66-BACD-E39BF62C8AAD}" type="datetimeFigureOut">
              <a:rPr lang="en-US" smtClean="0"/>
              <a:t>11/22/25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ACA7EE4-B8F0-5BFB-36C0-14C2ACE0C0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1B50E1-67AE-BB31-67BD-6903C1BFBF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43A7D-5A4B-4645-81A0-38DA1D6C4C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28767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FE6F35-0BF9-3466-128F-8209D27265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F9DEE74-DFD2-503C-0A08-39DC8D273DA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430910-66B7-35A4-1749-E4B78FD276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3DAADC-F09C-1A6A-895B-3F02DB9204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32240-3B40-4C66-BACD-E39BF62C8AAD}" type="datetimeFigureOut">
              <a:rPr lang="en-US" smtClean="0"/>
              <a:t>11/22/25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C4B5F3-F335-7863-0FB5-782C98657C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2E1D31-A034-0CAD-A716-3950C1B37A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43A7D-5A4B-4645-81A0-38DA1D6C4C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31141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829759-2B5D-5909-4771-FF10273451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0228467-5784-5CE2-D601-A57D1A6165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16FADB-083E-98F8-84F4-03FC63AC0E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32240-3B40-4C66-BACD-E39BF62C8AAD}" type="datetimeFigureOut">
              <a:rPr lang="en-US" smtClean="0"/>
              <a:t>11/22/25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126F67-E10A-4D6B-0BBF-89821066FF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53D0AD-099F-2715-7A4D-409231C3C4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43A7D-5A4B-4645-81A0-38DA1D6C4C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88552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7A74F3E-CF5E-2AB0-8DCC-60F80D24D4B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C65781-DD91-7AA6-0F44-1D16819293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260A0D-825A-E178-2BE0-1DE3847750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32240-3B40-4C66-BACD-E39BF62C8AAD}" type="datetimeFigureOut">
              <a:rPr lang="en-US" smtClean="0"/>
              <a:t>11/22/25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194000-5F92-F386-CB7F-B8E2FD084A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57894D-240E-2402-1E8E-2175BA6E4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43A7D-5A4B-4645-81A0-38DA1D6C4C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87099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18C49F0-7E5D-8CA7-C2FF-9A17F815F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22107D-C175-7BD1-F511-78DE831283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4FAA39-FE62-823B-6198-AC78892AE3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BA32240-3B40-4C66-BACD-E39BF62C8AAD}" type="datetimeFigureOut">
              <a:rPr lang="en-US" smtClean="0"/>
              <a:t>11/22/25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B0AE63-ACF9-74EF-26D2-A2316DC0B30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BEAA60-B6A7-9F3C-FBF9-74D59B8EBD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EA43A7D-5A4B-4645-81A0-38DA1D6C4C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32779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35F4C0-D091-B381-179A-7E939B658E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22729"/>
            <a:ext cx="10515600" cy="1367959"/>
          </a:xfrm>
        </p:spPr>
        <p:txBody>
          <a:bodyPr>
            <a:normAutofit fontScale="90000"/>
          </a:bodyPr>
          <a:lstStyle/>
          <a:p>
            <a:pPr algn="ctr"/>
            <a:br>
              <a:rPr lang="en-US" dirty="0"/>
            </a:br>
            <a:br>
              <a:rPr lang="en-US" dirty="0"/>
            </a:br>
            <a:r>
              <a:rPr lang="en-US" sz="4900" b="1" dirty="0"/>
              <a:t>School Finance and Business Management </a:t>
            </a:r>
            <a:r>
              <a:rPr lang="en-US" sz="3600" b="1" dirty="0"/>
              <a:t>Optimizing Fiscal, Facility and Human Resources</a:t>
            </a:r>
            <a:br>
              <a:rPr lang="en-US" sz="4900" dirty="0"/>
            </a:b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9AB2F8-018B-89C1-847A-28E8DA3EAF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96894" y="1825625"/>
            <a:ext cx="9456905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4400" b="1" dirty="0"/>
          </a:p>
          <a:p>
            <a:pPr marL="0" indent="0" algn="ctr">
              <a:buNone/>
            </a:pPr>
            <a:r>
              <a:rPr lang="en-US" sz="4000" b="1" dirty="0"/>
              <a:t>Managing Human Resources </a:t>
            </a:r>
          </a:p>
          <a:p>
            <a:pPr marL="0" indent="0" algn="ctr">
              <a:buNone/>
            </a:pPr>
            <a:endParaRPr lang="en-US" sz="4000" b="1" dirty="0"/>
          </a:p>
          <a:p>
            <a:pPr marL="0" indent="0" algn="ctr">
              <a:buNone/>
            </a:pPr>
            <a:r>
              <a:rPr lang="en-US" sz="4000" b="1" dirty="0"/>
              <a:t>Chapter 4</a:t>
            </a:r>
          </a:p>
        </p:txBody>
      </p:sp>
    </p:spTree>
    <p:extLst>
      <p:ext uri="{BB962C8B-B14F-4D97-AF65-F5344CB8AC3E}">
        <p14:creationId xmlns:p14="http://schemas.microsoft.com/office/powerpoint/2010/main" val="3667857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FFCC42-8A38-7FA7-1F88-3083CB71AB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5153"/>
            <a:ext cx="10515600" cy="1475535"/>
          </a:xfrm>
        </p:spPr>
        <p:txBody>
          <a:bodyPr>
            <a:normAutofit fontScale="90000"/>
          </a:bodyPr>
          <a:lstStyle/>
          <a:p>
            <a:pPr algn="ctr"/>
            <a:br>
              <a:rPr lang="en-US" dirty="0"/>
            </a:br>
            <a:br>
              <a:rPr lang="en-US" dirty="0"/>
            </a:br>
            <a:r>
              <a:rPr lang="en-US" b="1" dirty="0"/>
              <a:t>Managing Human Resources  </a:t>
            </a:r>
            <a:br>
              <a:rPr lang="en-US" b="1" dirty="0"/>
            </a:br>
            <a:br>
              <a:rPr lang="en-US" b="1" dirty="0"/>
            </a:b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5740D4-9568-FE26-3EA0-E4174CE63C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9708" y="1825625"/>
            <a:ext cx="9654091" cy="4351338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3900" b="1" u="sng" dirty="0"/>
              <a:t>Objectives</a:t>
            </a:r>
            <a:r>
              <a:rPr lang="en-US" sz="3900" b="1" dirty="0"/>
              <a:t>:</a:t>
            </a:r>
          </a:p>
          <a:p>
            <a:pPr marL="0" indent="0">
              <a:buNone/>
            </a:pPr>
            <a:endParaRPr lang="en-US" sz="2200" b="1" dirty="0"/>
          </a:p>
          <a:p>
            <a:pPr marL="514350" indent="-514350">
              <a:buAutoNum type="arabicPeriod"/>
            </a:pPr>
            <a:r>
              <a:rPr lang="en-US" sz="3200" dirty="0"/>
              <a:t>Understand recruitment strategies for school administrators </a:t>
            </a:r>
          </a:p>
          <a:p>
            <a:pPr marL="514350" indent="-514350">
              <a:buAutoNum type="arabicPeriod" startAt="2"/>
            </a:pPr>
            <a:r>
              <a:rPr lang="en-US" sz="3200" dirty="0"/>
              <a:t>Differentiate between federal and state laws that impact human resources</a:t>
            </a:r>
          </a:p>
          <a:p>
            <a:pPr marL="514350" indent="-514350">
              <a:lnSpc>
                <a:spcPct val="150000"/>
              </a:lnSpc>
              <a:spcBef>
                <a:spcPts val="0"/>
              </a:spcBef>
              <a:buAutoNum type="arabicPeriod" startAt="3"/>
            </a:pPr>
            <a:r>
              <a:rPr lang="en-US" sz="3200" dirty="0"/>
              <a:t>Understand employee compensation and professional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/>
              <a:t>        development that impact employee retention </a:t>
            </a:r>
          </a:p>
          <a:p>
            <a:pPr marL="514350" indent="-514350">
              <a:lnSpc>
                <a:spcPct val="100000"/>
              </a:lnSpc>
              <a:spcBef>
                <a:spcPts val="0"/>
              </a:spcBef>
              <a:buAutoNum type="arabicPeriod" startAt="3"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66763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9CE341-3C85-D3D0-BDB4-4388278C9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br>
              <a:rPr lang="en-US" b="1" dirty="0"/>
            </a:br>
            <a:br>
              <a:rPr lang="en-US" b="1" dirty="0"/>
            </a:br>
            <a:r>
              <a:rPr lang="en-US" b="1" dirty="0"/>
              <a:t>Managing Human Resources </a:t>
            </a:r>
            <a:br>
              <a:rPr lang="en-US" b="1" dirty="0"/>
            </a:br>
            <a:br>
              <a:rPr lang="en-US" b="1" dirty="0"/>
            </a:b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886072-F555-432F-E9F7-0014CA88BE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10466" y="1825625"/>
            <a:ext cx="9643334" cy="4351338"/>
          </a:xfrm>
        </p:spPr>
        <p:txBody>
          <a:bodyPr/>
          <a:lstStyle/>
          <a:p>
            <a:pPr marL="0" indent="0">
              <a:buNone/>
            </a:pPr>
            <a:r>
              <a:rPr lang="en-US" sz="3600" b="1" u="sng" dirty="0"/>
              <a:t>Three Components </a:t>
            </a:r>
          </a:p>
          <a:p>
            <a:pPr marL="0" indent="0">
              <a:buNone/>
            </a:pPr>
            <a:endParaRPr lang="en-US" sz="2000" dirty="0"/>
          </a:p>
          <a:p>
            <a:r>
              <a:rPr lang="en-US" sz="3200" dirty="0"/>
              <a:t>Recruiting and hiring, </a:t>
            </a:r>
          </a:p>
          <a:p>
            <a:r>
              <a:rPr lang="en-US" sz="3200" dirty="0"/>
              <a:t>Developing and evaluating, and </a:t>
            </a:r>
          </a:p>
          <a:p>
            <a:r>
              <a:rPr lang="en-US" sz="3200" dirty="0"/>
              <a:t>Compensating and retaining employees</a:t>
            </a:r>
          </a:p>
        </p:txBody>
      </p:sp>
    </p:spTree>
    <p:extLst>
      <p:ext uri="{BB962C8B-B14F-4D97-AF65-F5344CB8AC3E}">
        <p14:creationId xmlns:p14="http://schemas.microsoft.com/office/powerpoint/2010/main" val="5235210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2A87B2-A371-25EB-8650-4C309E6ADB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Managing Human Resources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91F8B0-C72E-CE41-F1A0-FDE5E57AF6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64254" y="1825625"/>
            <a:ext cx="9589546" cy="4351338"/>
          </a:xfrm>
        </p:spPr>
        <p:txBody>
          <a:bodyPr/>
          <a:lstStyle/>
          <a:p>
            <a:pPr marL="0" indent="0">
              <a:buNone/>
            </a:pPr>
            <a:r>
              <a:rPr lang="en-US" sz="3600" b="1" u="sng" dirty="0"/>
              <a:t>Schools: Big Business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sz="3200" dirty="0"/>
              <a:t>Hired over three million teachers in 2023</a:t>
            </a:r>
          </a:p>
          <a:p>
            <a:r>
              <a:rPr lang="en-US" dirty="0"/>
              <a:t>39% male and 61% female </a:t>
            </a:r>
          </a:p>
          <a:p>
            <a:r>
              <a:rPr lang="en-US" dirty="0"/>
              <a:t>Average age of 42 and </a:t>
            </a:r>
          </a:p>
          <a:p>
            <a:r>
              <a:rPr lang="en-US" dirty="0"/>
              <a:t>Salary of $42,231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/>
              <a:t>(National Center for Education Statistics, 2025).</a:t>
            </a:r>
          </a:p>
        </p:txBody>
      </p:sp>
    </p:spTree>
    <p:extLst>
      <p:ext uri="{BB962C8B-B14F-4D97-AF65-F5344CB8AC3E}">
        <p14:creationId xmlns:p14="http://schemas.microsoft.com/office/powerpoint/2010/main" val="22640247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870A4C-663D-3622-7A29-E6AD726F27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6974" y="365126"/>
            <a:ext cx="10686826" cy="1151702"/>
          </a:xfrm>
        </p:spPr>
        <p:txBody>
          <a:bodyPr>
            <a:normAutofit fontScale="90000"/>
          </a:bodyPr>
          <a:lstStyle/>
          <a:p>
            <a:pPr algn="ctr"/>
            <a:br>
              <a:rPr lang="en-US" b="1" dirty="0"/>
            </a:br>
            <a:r>
              <a:rPr lang="en-US" b="1" dirty="0"/>
              <a:t> Managing Human Resources  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8A908C-1574-375F-08D8-CF3570A946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03898" y="1825625"/>
            <a:ext cx="9349902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b="1" u="sng" dirty="0"/>
              <a:t>Recruitment process</a:t>
            </a:r>
          </a:p>
          <a:p>
            <a:pPr marL="0" indent="0">
              <a:buNone/>
            </a:pPr>
            <a:endParaRPr lang="en-US" sz="2000" dirty="0"/>
          </a:p>
          <a:p>
            <a:r>
              <a:rPr lang="en-US" sz="3200" dirty="0"/>
              <a:t>Predict job vacancies </a:t>
            </a:r>
          </a:p>
          <a:p>
            <a:r>
              <a:rPr lang="en-US" sz="3200" dirty="0"/>
              <a:t>Fill positions </a:t>
            </a:r>
          </a:p>
          <a:p>
            <a:r>
              <a:rPr lang="en-US" sz="3200" dirty="0"/>
              <a:t>Seek long-term employees</a:t>
            </a:r>
          </a:p>
          <a:p>
            <a:r>
              <a:rPr lang="en-US" sz="3200" dirty="0"/>
              <a:t>Ensure cost-effective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43034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D6F3FC-8898-A584-FA4B-6FC46AE499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Managing Human Resources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4BC054-7FCE-47C2-3552-3F8970AF93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93346" y="1825625"/>
            <a:ext cx="9460453" cy="4351338"/>
          </a:xfrm>
        </p:spPr>
        <p:txBody>
          <a:bodyPr/>
          <a:lstStyle/>
          <a:p>
            <a:pPr marL="0" indent="0">
              <a:buNone/>
            </a:pPr>
            <a:r>
              <a:rPr lang="en-US" sz="3600" b="1" u="sng" dirty="0"/>
              <a:t>Reasons for Selection:</a:t>
            </a:r>
          </a:p>
          <a:p>
            <a:pPr marL="0" indent="0">
              <a:buNone/>
            </a:pPr>
            <a:endParaRPr lang="en-US" sz="2000" b="1" u="sng" dirty="0"/>
          </a:p>
          <a:p>
            <a:r>
              <a:rPr lang="en-US" sz="3200" dirty="0"/>
              <a:t> Geographic location, </a:t>
            </a:r>
          </a:p>
          <a:p>
            <a:r>
              <a:rPr lang="en-US" sz="3200" dirty="0"/>
              <a:t>Working culture and environment, </a:t>
            </a:r>
          </a:p>
          <a:p>
            <a:r>
              <a:rPr lang="en-US" sz="3200" dirty="0"/>
              <a:t>Academic reputation of the school, </a:t>
            </a:r>
          </a:p>
          <a:p>
            <a:r>
              <a:rPr lang="en-US" sz="3200" dirty="0"/>
              <a:t>Compensation and benefits and </a:t>
            </a:r>
          </a:p>
          <a:p>
            <a:r>
              <a:rPr lang="en-US" sz="3200" dirty="0"/>
              <a:t>Personal identity with the school. </a:t>
            </a:r>
          </a:p>
        </p:txBody>
      </p:sp>
    </p:spTree>
    <p:extLst>
      <p:ext uri="{BB962C8B-B14F-4D97-AF65-F5344CB8AC3E}">
        <p14:creationId xmlns:p14="http://schemas.microsoft.com/office/powerpoint/2010/main" val="19920045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C2D1D5-B692-94D8-2453-1F1E83613D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Managing Human Resources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4E9A19-FFF4-4FD6-D377-E594FE8F52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62327" y="2010451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US" sz="3600" b="1" u="sng" dirty="0"/>
              <a:t>Finance Impact: </a:t>
            </a:r>
          </a:p>
          <a:p>
            <a:pPr marL="0" indent="0">
              <a:buNone/>
            </a:pPr>
            <a:endParaRPr lang="en-US" sz="2000" dirty="0"/>
          </a:p>
          <a:p>
            <a:r>
              <a:rPr lang="en-US" sz="3200" dirty="0"/>
              <a:t>Recognize intrinsic factors</a:t>
            </a:r>
          </a:p>
          <a:p>
            <a:r>
              <a:rPr lang="en-US" sz="3200" dirty="0"/>
              <a:t>Recognize extrinsic factors</a:t>
            </a:r>
          </a:p>
          <a:p>
            <a:r>
              <a:rPr lang="en-US" sz="3200" dirty="0"/>
              <a:t>Plan school budgets </a:t>
            </a:r>
          </a:p>
          <a:p>
            <a:r>
              <a:rPr lang="en-US" sz="3200" dirty="0"/>
              <a:t>Negotiating compensation contracts</a:t>
            </a:r>
          </a:p>
        </p:txBody>
      </p:sp>
    </p:spTree>
    <p:extLst>
      <p:ext uri="{BB962C8B-B14F-4D97-AF65-F5344CB8AC3E}">
        <p14:creationId xmlns:p14="http://schemas.microsoft.com/office/powerpoint/2010/main" val="21770170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C758FA-267B-80FD-AD47-387A41D972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Managing Human Resources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6C0FF8-C084-27F0-66EF-1CA853027F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24404" y="1825625"/>
            <a:ext cx="9729395" cy="4351338"/>
          </a:xfrm>
        </p:spPr>
        <p:txBody>
          <a:bodyPr/>
          <a:lstStyle/>
          <a:p>
            <a:pPr marL="0" indent="0">
              <a:buNone/>
            </a:pPr>
            <a:r>
              <a:rPr lang="en-US" sz="3600" b="1" u="sng" dirty="0"/>
              <a:t>Financial Impact of Employment Laws</a:t>
            </a:r>
          </a:p>
          <a:p>
            <a:pPr marL="0" indent="0">
              <a:buNone/>
            </a:pPr>
            <a:endParaRPr lang="en-US" sz="2000" dirty="0"/>
          </a:p>
          <a:p>
            <a:r>
              <a:rPr lang="en-US" sz="3200" dirty="0"/>
              <a:t>Must know the  laws</a:t>
            </a:r>
          </a:p>
          <a:p>
            <a:r>
              <a:rPr lang="en-US" sz="3200" dirty="0"/>
              <a:t>Plan and budget for expenses</a:t>
            </a:r>
          </a:p>
          <a:p>
            <a:r>
              <a:rPr lang="en-US" sz="3200" dirty="0"/>
              <a:t>Avoid violation of costly laws</a:t>
            </a:r>
          </a:p>
          <a:p>
            <a:r>
              <a:rPr lang="en-US" sz="3200" dirty="0"/>
              <a:t>Avoid litigation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17388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3A72F8-2405-4C73-D80B-E9F975ACD0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Managing Human Resources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BA6BD7-5AF0-D8F4-3559-F50BA7AD9B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31522" y="1825625"/>
            <a:ext cx="9622277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600" b="1" u="sng" dirty="0"/>
              <a:t>Employment Laws Con’t:</a:t>
            </a:r>
          </a:p>
          <a:p>
            <a:pPr marL="0" indent="0">
              <a:buNone/>
            </a:pPr>
            <a:endParaRPr lang="en-US" sz="2000" b="1" u="sng" dirty="0"/>
          </a:p>
          <a:p>
            <a:r>
              <a:rPr lang="en-US" sz="3200" dirty="0"/>
              <a:t>Title VII, Civil Rights Act of 1964 as amended</a:t>
            </a:r>
          </a:p>
          <a:p>
            <a:r>
              <a:rPr lang="en-US" sz="3200" dirty="0"/>
              <a:t>Equal Pay Act of 1963</a:t>
            </a:r>
          </a:p>
          <a:p>
            <a:r>
              <a:rPr lang="en-US" sz="3200" dirty="0"/>
              <a:t>1970 Occupational Safety and Health Act (OSHA) </a:t>
            </a:r>
          </a:p>
          <a:p>
            <a:r>
              <a:rPr lang="en-US" sz="3200" dirty="0"/>
              <a:t>Title IV of the Education </a:t>
            </a:r>
          </a:p>
          <a:p>
            <a:r>
              <a:rPr lang="en-US" sz="3200" dirty="0"/>
              <a:t>Amendments of 1972</a:t>
            </a:r>
          </a:p>
          <a:p>
            <a:r>
              <a:rPr lang="en-US" sz="3200" dirty="0"/>
              <a:t>Rehabilitation Act of 1973 sections 501 &amp; 505</a:t>
            </a:r>
          </a:p>
        </p:txBody>
      </p:sp>
    </p:spTree>
    <p:extLst>
      <p:ext uri="{BB962C8B-B14F-4D97-AF65-F5344CB8AC3E}">
        <p14:creationId xmlns:p14="http://schemas.microsoft.com/office/powerpoint/2010/main" val="34826971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2345DF-A130-4BB0-FA17-76DAFC8EA1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Managing Human Resources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2A0E46-E60C-9D70-08E1-D423F3C368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89888" y="1825625"/>
            <a:ext cx="9563911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b="1" u="sng" dirty="0"/>
              <a:t> Employment Laws Con’t:</a:t>
            </a:r>
          </a:p>
          <a:p>
            <a:pPr marL="0" indent="0">
              <a:buNone/>
            </a:pPr>
            <a:endParaRPr lang="en-US" sz="2000" b="1" u="sng" dirty="0"/>
          </a:p>
          <a:p>
            <a:r>
              <a:rPr lang="en-US" sz="3200" u="sng" dirty="0"/>
              <a:t>Vietnam Era Veterans</a:t>
            </a:r>
          </a:p>
          <a:p>
            <a:r>
              <a:rPr lang="en-US" sz="3200" u="sng" dirty="0"/>
              <a:t>Readjustment Act of 1974</a:t>
            </a:r>
          </a:p>
          <a:p>
            <a:r>
              <a:rPr lang="en-US" sz="3200" u="sng" dirty="0"/>
              <a:t>Pregnancy Discrimination Act</a:t>
            </a:r>
          </a:p>
          <a:p>
            <a:r>
              <a:rPr lang="en-US" sz="3200" u="sng" dirty="0"/>
              <a:t>Family and Medical Leave Act (FMLA)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13016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2CBEA1-E72D-0310-919F-758C789C3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Managing Human Resources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95DAA6-9473-8841-7AA6-1387345B9D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23353" y="1825625"/>
            <a:ext cx="9330446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b="1" u="sng" dirty="0"/>
              <a:t> Employment Laws Con’t:</a:t>
            </a:r>
          </a:p>
          <a:p>
            <a:pPr marL="0" indent="0">
              <a:buNone/>
            </a:pPr>
            <a:endParaRPr lang="en-US" sz="2000" b="1" u="sng" dirty="0"/>
          </a:p>
          <a:p>
            <a:r>
              <a:rPr lang="en-US" sz="3200" dirty="0"/>
              <a:t>Title VII, Section 1604, Sexual Harassment Act</a:t>
            </a:r>
          </a:p>
          <a:p>
            <a:r>
              <a:rPr lang="en-US" sz="3200" dirty="0"/>
              <a:t>Age Discrimination  Employment Act (ADEA) </a:t>
            </a:r>
          </a:p>
          <a:p>
            <a:r>
              <a:rPr lang="en-US" sz="3200" dirty="0"/>
              <a:t>Title I Americans with Disabilities Act </a:t>
            </a:r>
          </a:p>
        </p:txBody>
      </p:sp>
    </p:spTree>
    <p:extLst>
      <p:ext uri="{BB962C8B-B14F-4D97-AF65-F5344CB8AC3E}">
        <p14:creationId xmlns:p14="http://schemas.microsoft.com/office/powerpoint/2010/main" val="16163521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BD46A5-455E-3C81-C829-7346EFD302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44127"/>
          </a:xfrm>
        </p:spPr>
        <p:txBody>
          <a:bodyPr>
            <a:normAutofit fontScale="90000"/>
          </a:bodyPr>
          <a:lstStyle/>
          <a:p>
            <a:pPr algn="ctr"/>
            <a:br>
              <a:rPr lang="en-US" dirty="0"/>
            </a:br>
            <a:r>
              <a:rPr lang="en-US" b="1" dirty="0"/>
              <a:t>Managing Human Resources </a:t>
            </a:r>
            <a:br>
              <a:rPr lang="en-US" b="1" dirty="0"/>
            </a:b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2DF7E3-2DEA-1B83-D9C2-B2BD467F5B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35804" y="1825625"/>
            <a:ext cx="9417995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b="1" u="sng" dirty="0"/>
              <a:t>State laws Vary:</a:t>
            </a:r>
          </a:p>
          <a:p>
            <a:pPr marL="0" indent="0">
              <a:buNone/>
            </a:pPr>
            <a:endParaRPr lang="en-US" sz="2000" b="1" u="sng" dirty="0"/>
          </a:p>
          <a:p>
            <a:r>
              <a:rPr lang="en-US" sz="3200" u="sng" dirty="0"/>
              <a:t>Different employment work </a:t>
            </a:r>
          </a:p>
          <a:p>
            <a:r>
              <a:rPr lang="en-US" sz="3200" u="sng" dirty="0"/>
              <a:t>Some compensation safeguards </a:t>
            </a:r>
          </a:p>
          <a:p>
            <a:r>
              <a:rPr lang="en-US" sz="3200" u="sng" dirty="0"/>
              <a:t>State and federal laws often work together </a:t>
            </a:r>
          </a:p>
          <a:p>
            <a:r>
              <a:rPr lang="en-US" sz="3200" u="sng" dirty="0"/>
              <a:t>Differences exist. </a:t>
            </a:r>
          </a:p>
          <a:p>
            <a:endParaRPr lang="en-US" sz="3200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95169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4EF470-B7BF-AAA6-4B81-1B6DC0C37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br>
              <a:rPr lang="en-US" b="1" dirty="0"/>
            </a:br>
            <a:r>
              <a:rPr lang="en-US" b="1" dirty="0"/>
              <a:t>Managing Human Resources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19E9D1-7B60-16CF-A142-6B9963A8D2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91447" y="1771837"/>
            <a:ext cx="982175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3600" b="1" u="sng" dirty="0"/>
          </a:p>
          <a:p>
            <a:pPr marL="0" indent="0">
              <a:buNone/>
            </a:pPr>
            <a:r>
              <a:rPr lang="en-US" sz="3600" b="1" u="sng" dirty="0"/>
              <a:t>Costs of Developing and Evaluating:</a:t>
            </a:r>
          </a:p>
          <a:p>
            <a:pPr marL="0" indent="0">
              <a:buNone/>
            </a:pPr>
            <a:endParaRPr lang="en-US" sz="2000" dirty="0"/>
          </a:p>
          <a:p>
            <a:r>
              <a:rPr lang="en-US" sz="3200" dirty="0"/>
              <a:t>Professional development; on-going process </a:t>
            </a:r>
          </a:p>
          <a:p>
            <a:r>
              <a:rPr lang="en-US" sz="3200" dirty="0"/>
              <a:t>Compensation increases</a:t>
            </a:r>
          </a:p>
          <a:p>
            <a:r>
              <a:rPr lang="en-US" sz="3200" dirty="0"/>
              <a:t>Increases win benefits</a:t>
            </a:r>
          </a:p>
          <a:p>
            <a:r>
              <a:rPr lang="en-US" sz="3200" dirty="0"/>
              <a:t>Performance evaluation system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57645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CFD783-05D5-84C9-5076-C790A2314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818677"/>
          </a:xfrm>
        </p:spPr>
        <p:txBody>
          <a:bodyPr>
            <a:normAutofit fontScale="90000"/>
          </a:bodyPr>
          <a:lstStyle/>
          <a:p>
            <a:pPr algn="ctr"/>
            <a:br>
              <a:rPr lang="en-US" b="1" dirty="0"/>
            </a:br>
            <a:br>
              <a:rPr lang="en-US" b="1" dirty="0"/>
            </a:br>
            <a:r>
              <a:rPr lang="en-US" b="1" dirty="0"/>
              <a:t>Managing Human Resources </a:t>
            </a:r>
            <a:br>
              <a:rPr lang="en-US" b="1" dirty="0"/>
            </a:br>
            <a:br>
              <a:rPr lang="en-US" b="1" dirty="0"/>
            </a:b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EE1B63-D086-F3CA-90A4-913906710A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71990" y="2183801"/>
            <a:ext cx="9281809" cy="399316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b="1" u="sng" dirty="0"/>
              <a:t>Teacher Evaluation Systems Vary:</a:t>
            </a:r>
          </a:p>
          <a:p>
            <a:pPr marL="0" indent="0">
              <a:buNone/>
            </a:pPr>
            <a:endParaRPr lang="en-US" sz="2000" dirty="0"/>
          </a:p>
          <a:p>
            <a:r>
              <a:rPr lang="en-US" sz="3200" dirty="0"/>
              <a:t>Evaluation measures and observation rubrics </a:t>
            </a:r>
          </a:p>
          <a:p>
            <a:r>
              <a:rPr lang="en-US" sz="3200" dirty="0"/>
              <a:t>Tied to school improvement plan</a:t>
            </a:r>
          </a:p>
          <a:p>
            <a:r>
              <a:rPr lang="en-US" sz="3200" dirty="0"/>
              <a:t>Peer review and 360 programs</a:t>
            </a:r>
          </a:p>
          <a:p>
            <a:r>
              <a:rPr lang="en-US" sz="3200" dirty="0"/>
              <a:t>Merit programs and open narrative</a:t>
            </a:r>
          </a:p>
          <a:p>
            <a:r>
              <a:rPr lang="en-US" sz="3200" dirty="0"/>
              <a:t>Formative and summative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77811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B74753-F010-DDA5-F181-C3AED49222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Managing Human Resources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2CA9D7-8D86-C441-6003-9280E91C9F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57892" y="1825625"/>
            <a:ext cx="9395907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600" b="1" u="sng" dirty="0"/>
              <a:t>School Improvement Plan (SIP) Process:</a:t>
            </a:r>
          </a:p>
          <a:p>
            <a:pPr marL="0" indent="0">
              <a:buNone/>
            </a:pPr>
            <a:endParaRPr lang="en-US" sz="2000" dirty="0"/>
          </a:p>
          <a:p>
            <a:r>
              <a:rPr lang="en-US" sz="3200" dirty="0"/>
              <a:t>Developing values, </a:t>
            </a:r>
          </a:p>
          <a:p>
            <a:r>
              <a:rPr lang="en-US" sz="3200" dirty="0"/>
              <a:t>Mission statement </a:t>
            </a:r>
          </a:p>
          <a:p>
            <a:r>
              <a:rPr lang="en-US" sz="3200" dirty="0"/>
              <a:t>Vision statement</a:t>
            </a:r>
          </a:p>
          <a:p>
            <a:r>
              <a:rPr lang="en-US" sz="3200" dirty="0"/>
              <a:t>Major goals </a:t>
            </a:r>
          </a:p>
          <a:p>
            <a:r>
              <a:rPr lang="en-US" sz="3200" dirty="0"/>
              <a:t>Key strategies </a:t>
            </a:r>
          </a:p>
          <a:p>
            <a:r>
              <a:rPr lang="en-US" sz="3200" dirty="0"/>
              <a:t>Key performance indicators </a:t>
            </a:r>
          </a:p>
        </p:txBody>
      </p:sp>
    </p:spTree>
    <p:extLst>
      <p:ext uri="{BB962C8B-B14F-4D97-AF65-F5344CB8AC3E}">
        <p14:creationId xmlns:p14="http://schemas.microsoft.com/office/powerpoint/2010/main" val="35069924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9EA9DF-5456-52CD-530D-EC993B6EA6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Managing Human Resources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F537D2-4033-C0E6-677B-F3403D730A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88951" y="1911687"/>
            <a:ext cx="9449696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b="1" u="sng" dirty="0"/>
              <a:t>Compensating and Retaining:</a:t>
            </a:r>
          </a:p>
          <a:p>
            <a:pPr marL="0" indent="0">
              <a:buNone/>
            </a:pPr>
            <a:endParaRPr lang="en-US" sz="2000" b="1" u="sng" dirty="0"/>
          </a:p>
          <a:p>
            <a:r>
              <a:rPr lang="en-US" sz="3200" dirty="0"/>
              <a:t>Classified non-exempt or </a:t>
            </a:r>
          </a:p>
          <a:p>
            <a:r>
              <a:rPr lang="en-US" sz="3200" dirty="0"/>
              <a:t>Non-classified exempt staff. </a:t>
            </a:r>
          </a:p>
          <a:p>
            <a:r>
              <a:rPr lang="en-US" sz="3200" dirty="0"/>
              <a:t>Single rate pay schedule. </a:t>
            </a:r>
          </a:p>
          <a:p>
            <a:r>
              <a:rPr lang="en-US" sz="3200" dirty="0"/>
              <a:t>Typical salary schedule </a:t>
            </a:r>
          </a:p>
        </p:txBody>
      </p:sp>
    </p:spTree>
    <p:extLst>
      <p:ext uri="{BB962C8B-B14F-4D97-AF65-F5344CB8AC3E}">
        <p14:creationId xmlns:p14="http://schemas.microsoft.com/office/powerpoint/2010/main" val="12612216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E0AA38-8C40-5114-683E-8E8D62B0E5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48C31C-AE9C-EF41-216F-5682D7C71F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Managing Human Resources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B633E2-9086-683A-31FD-77F758A98D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88951" y="1911687"/>
            <a:ext cx="9449696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b="1" u="sng" dirty="0"/>
              <a:t>Discussion Question:</a:t>
            </a:r>
          </a:p>
          <a:p>
            <a:pPr marL="0" indent="0">
              <a:buNone/>
            </a:pPr>
            <a:endParaRPr lang="en-US" sz="2000" b="1" u="sng" dirty="0"/>
          </a:p>
          <a:p>
            <a:pPr marL="0" indent="0">
              <a:buNone/>
            </a:pPr>
            <a:r>
              <a:rPr lang="en-US" i="1" dirty="0"/>
              <a:t>Outsourcing is a controversial and emotional topic for school administrators and board members. </a:t>
            </a:r>
            <a:r>
              <a:rPr lang="en-US" i="1"/>
              <a:t>What are the pros and cons of outsourcing custodial services, food service and transportation?</a:t>
            </a:r>
            <a:endParaRPr lang="en-US" sz="2000" b="1" u="sng" dirty="0"/>
          </a:p>
        </p:txBody>
      </p:sp>
    </p:spTree>
    <p:extLst>
      <p:ext uri="{BB962C8B-B14F-4D97-AF65-F5344CB8AC3E}">
        <p14:creationId xmlns:p14="http://schemas.microsoft.com/office/powerpoint/2010/main" val="32804176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45CD37-FE38-441A-B508-CAA565253D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Managing Human Resources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08AF96-194F-ED0B-69C0-4DC9BC203C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02888" y="1825625"/>
            <a:ext cx="9750911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600" b="1" u="sng" dirty="0"/>
              <a:t>Summary</a:t>
            </a:r>
          </a:p>
          <a:p>
            <a:pPr marL="0" indent="0">
              <a:buNone/>
            </a:pPr>
            <a:endParaRPr lang="en-US" sz="2000" dirty="0"/>
          </a:p>
          <a:p>
            <a:r>
              <a:rPr lang="en-US" sz="3200" dirty="0"/>
              <a:t>Recruiting and hiring</a:t>
            </a:r>
          </a:p>
          <a:p>
            <a:r>
              <a:rPr lang="en-US" sz="3200" dirty="0"/>
              <a:t>Developing and evaluating</a:t>
            </a:r>
          </a:p>
          <a:p>
            <a:r>
              <a:rPr lang="en-US" sz="3200" dirty="0"/>
              <a:t>Compensating and retaining employees</a:t>
            </a:r>
          </a:p>
          <a:p>
            <a:r>
              <a:rPr lang="en-US" sz="3200" dirty="0"/>
              <a:t>Know state and federal laws and impact on finances</a:t>
            </a:r>
          </a:p>
          <a:p>
            <a:r>
              <a:rPr lang="en-US" sz="3200" dirty="0"/>
              <a:t>Know professional development and compensation</a:t>
            </a:r>
          </a:p>
          <a:p>
            <a:pPr marL="0" indent="0">
              <a:buNone/>
            </a:pPr>
            <a:r>
              <a:rPr lang="en-US" sz="3200" dirty="0"/>
              <a:t>    schedules and business budgeting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26838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87FADA-047D-F67C-842B-CA4714E3A2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AA1853-CC0D-40D3-D94B-523BE18BD8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5153"/>
            <a:ext cx="10515600" cy="1475535"/>
          </a:xfrm>
        </p:spPr>
        <p:txBody>
          <a:bodyPr>
            <a:normAutofit fontScale="90000"/>
          </a:bodyPr>
          <a:lstStyle/>
          <a:p>
            <a:pPr algn="ctr"/>
            <a:br>
              <a:rPr lang="en-US" dirty="0"/>
            </a:br>
            <a:br>
              <a:rPr lang="en-US" dirty="0"/>
            </a:br>
            <a:r>
              <a:rPr lang="en-US" b="1" dirty="0"/>
              <a:t>Managing Human Resources  </a:t>
            </a:r>
            <a:br>
              <a:rPr lang="en-US" b="1" dirty="0"/>
            </a:br>
            <a:br>
              <a:rPr lang="en-US" b="1" dirty="0"/>
            </a:b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C78573-7BDF-4D89-6388-9A533BFF57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9708" y="1825625"/>
            <a:ext cx="9654091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900" b="1" u="sng" dirty="0"/>
              <a:t>Summary </a:t>
            </a:r>
            <a:r>
              <a:rPr lang="en-US" sz="3900" b="1" u="sng" dirty="0" err="1"/>
              <a:t>Con’t</a:t>
            </a:r>
            <a:r>
              <a:rPr lang="en-US" sz="3900" b="1" dirty="0"/>
              <a:t>:</a:t>
            </a:r>
          </a:p>
          <a:p>
            <a:pPr marL="0" indent="0">
              <a:buNone/>
            </a:pPr>
            <a:endParaRPr lang="en-US" sz="2000" b="1" dirty="0"/>
          </a:p>
          <a:p>
            <a:r>
              <a:rPr lang="en-US" sz="3200" dirty="0"/>
              <a:t>Covered recruitment strategies </a:t>
            </a:r>
          </a:p>
          <a:p>
            <a:r>
              <a:rPr lang="en-US" sz="3200" dirty="0"/>
              <a:t>Differentiated between federal and state laws that impact human resources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3200" dirty="0"/>
              <a:t>Presented employee compensation and professional development that impact employee retention </a:t>
            </a:r>
          </a:p>
          <a:p>
            <a:pPr marL="514350" indent="-514350">
              <a:lnSpc>
                <a:spcPct val="100000"/>
              </a:lnSpc>
              <a:spcBef>
                <a:spcPts val="0"/>
              </a:spcBef>
              <a:buAutoNum type="arabicPeriod" startAt="3"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23845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C33DEF-2692-1EC6-850B-923E61649A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003EE3-9553-A0A8-C5AD-8F282C19ED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5153"/>
            <a:ext cx="10515600" cy="1475535"/>
          </a:xfrm>
        </p:spPr>
        <p:txBody>
          <a:bodyPr>
            <a:normAutofit fontScale="90000"/>
          </a:bodyPr>
          <a:lstStyle/>
          <a:p>
            <a:pPr algn="ctr"/>
            <a:br>
              <a:rPr lang="en-US" dirty="0"/>
            </a:br>
            <a:br>
              <a:rPr lang="en-US" dirty="0"/>
            </a:br>
            <a:r>
              <a:rPr lang="en-US" b="1" dirty="0"/>
              <a:t>Managing Human Resources  </a:t>
            </a:r>
            <a:br>
              <a:rPr lang="en-US" b="1" dirty="0"/>
            </a:br>
            <a:br>
              <a:rPr lang="en-US" b="1" dirty="0"/>
            </a:b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473B04-CD3F-4DEF-4400-71C07879F8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9708" y="1825625"/>
            <a:ext cx="9654091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900" b="1" u="sng" dirty="0"/>
              <a:t>Summary Con’t</a:t>
            </a:r>
            <a:r>
              <a:rPr lang="en-US" sz="3900" b="1" dirty="0"/>
              <a:t>:</a:t>
            </a:r>
          </a:p>
          <a:p>
            <a:pPr marL="0" indent="0">
              <a:buNone/>
            </a:pPr>
            <a:endParaRPr lang="en-US" sz="2000" b="1" dirty="0"/>
          </a:p>
          <a:p>
            <a:r>
              <a:rPr lang="en-US" sz="3200" dirty="0"/>
              <a:t>Covered strategies of evaluation </a:t>
            </a:r>
          </a:p>
          <a:p>
            <a:r>
              <a:rPr lang="en-US" sz="3200" dirty="0"/>
              <a:t>Reviewed motivating strategies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3200" dirty="0"/>
              <a:t>Presented various current federal policies and trends impacting human resources </a:t>
            </a:r>
          </a:p>
          <a:p>
            <a:pPr marL="514350" indent="-514350">
              <a:lnSpc>
                <a:spcPct val="100000"/>
              </a:lnSpc>
              <a:spcBef>
                <a:spcPts val="0"/>
              </a:spcBef>
              <a:buAutoNum type="arabicPeriod" startAt="3"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96072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47FDB0-F238-977D-65D9-F1B1B11A9C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2D76FA-95D5-AA7B-7F2F-4082B2C1A6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5153"/>
            <a:ext cx="10515600" cy="1475535"/>
          </a:xfrm>
        </p:spPr>
        <p:txBody>
          <a:bodyPr>
            <a:normAutofit fontScale="90000"/>
          </a:bodyPr>
          <a:lstStyle/>
          <a:p>
            <a:pPr algn="ctr"/>
            <a:br>
              <a:rPr lang="en-US" dirty="0"/>
            </a:br>
            <a:br>
              <a:rPr lang="en-US" dirty="0"/>
            </a:br>
            <a:r>
              <a:rPr lang="en-US" b="1" dirty="0"/>
              <a:t>Managing Human Resources  </a:t>
            </a:r>
            <a:br>
              <a:rPr lang="en-US" b="1" dirty="0"/>
            </a:br>
            <a:br>
              <a:rPr lang="en-US" b="1" dirty="0"/>
            </a:b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DD11A6-6FE5-9ABC-6B86-2FF992EC36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9708" y="1825625"/>
            <a:ext cx="9654091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3900" b="1" u="sng" dirty="0"/>
          </a:p>
          <a:p>
            <a:pPr marL="0" indent="0">
              <a:buNone/>
            </a:pPr>
            <a:endParaRPr lang="en-US" sz="3900" b="1" u="sng" dirty="0"/>
          </a:p>
          <a:p>
            <a:pPr marL="0" indent="0" algn="ctr">
              <a:buNone/>
            </a:pPr>
            <a:r>
              <a:rPr lang="en-US" sz="3900" u="sng" dirty="0"/>
              <a:t>This is end of chapter 4, and </a:t>
            </a:r>
          </a:p>
          <a:p>
            <a:pPr marL="0" indent="0" algn="ctr">
              <a:buNone/>
            </a:pPr>
            <a:r>
              <a:rPr lang="en-US" sz="3900" u="sng" dirty="0"/>
              <a:t>we look forward to chapter 5 on managing facilities </a:t>
            </a:r>
            <a:endParaRPr lang="en-US" sz="3900" dirty="0"/>
          </a:p>
          <a:p>
            <a:pPr marL="0" indent="0" algn="ctr">
              <a:buNone/>
            </a:pPr>
            <a:endParaRPr lang="en-US" sz="3600" b="1" dirty="0"/>
          </a:p>
          <a:p>
            <a:pPr marL="514350" indent="-514350">
              <a:lnSpc>
                <a:spcPct val="100000"/>
              </a:lnSpc>
              <a:spcBef>
                <a:spcPts val="0"/>
              </a:spcBef>
              <a:buAutoNum type="arabicPeriod" startAt="3"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42022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</TotalTime>
  <Words>596</Words>
  <Application>Microsoft Macintosh PowerPoint</Application>
  <PresentationFormat>Widescreen</PresentationFormat>
  <Paragraphs>148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Aptos</vt:lpstr>
      <vt:lpstr>Aptos Display</vt:lpstr>
      <vt:lpstr>Arial</vt:lpstr>
      <vt:lpstr>Office Theme</vt:lpstr>
      <vt:lpstr>  School Finance and Business Management Optimizing Fiscal, Facility and Human Resources  </vt:lpstr>
      <vt:lpstr>  Managing Human Resources    </vt:lpstr>
      <vt:lpstr>  Managing Human Resources   </vt:lpstr>
      <vt:lpstr>Managing Human Resources </vt:lpstr>
      <vt:lpstr>  Managing Human Resources   </vt:lpstr>
      <vt:lpstr>Managing Human Resources </vt:lpstr>
      <vt:lpstr>Managing Human Resources </vt:lpstr>
      <vt:lpstr>Managing Human Resources </vt:lpstr>
      <vt:lpstr>Managing Human Resources </vt:lpstr>
      <vt:lpstr>Managing Human Resources </vt:lpstr>
      <vt:lpstr>Managing Human Resources </vt:lpstr>
      <vt:lpstr> Managing Human Resources  </vt:lpstr>
      <vt:lpstr> Managing Human Resources </vt:lpstr>
      <vt:lpstr>  Managing Human Resources   </vt:lpstr>
      <vt:lpstr>Managing Human Resources </vt:lpstr>
      <vt:lpstr>Managing Human Resources </vt:lpstr>
      <vt:lpstr>Managing Human Resources </vt:lpstr>
      <vt:lpstr>Managing Human Resources </vt:lpstr>
      <vt:lpstr>  Managing Human Resources    </vt:lpstr>
      <vt:lpstr>  Managing Human Resources    </vt:lpstr>
      <vt:lpstr>  Managing Human Resources  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dan tomal</dc:creator>
  <cp:lastModifiedBy>Craig Schilling</cp:lastModifiedBy>
  <cp:revision>12</cp:revision>
  <cp:lastPrinted>2025-11-21T14:24:35Z</cp:lastPrinted>
  <dcterms:created xsi:type="dcterms:W3CDTF">2025-01-23T15:25:56Z</dcterms:created>
  <dcterms:modified xsi:type="dcterms:W3CDTF">2025-11-22T13:44:06Z</dcterms:modified>
</cp:coreProperties>
</file>