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4" r:id="rId3"/>
    <p:sldId id="273" r:id="rId4"/>
    <p:sldId id="282" r:id="rId5"/>
    <p:sldId id="283" r:id="rId6"/>
    <p:sldId id="259" r:id="rId7"/>
    <p:sldId id="284" r:id="rId8"/>
    <p:sldId id="261" r:id="rId9"/>
    <p:sldId id="285" r:id="rId10"/>
    <p:sldId id="286" r:id="rId11"/>
    <p:sldId id="262" r:id="rId12"/>
    <p:sldId id="287" r:id="rId13"/>
    <p:sldId id="263" r:id="rId14"/>
    <p:sldId id="264" r:id="rId15"/>
    <p:sldId id="288" r:id="rId16"/>
    <p:sldId id="277" r:id="rId17"/>
    <p:sldId id="279" r:id="rId18"/>
    <p:sldId id="280" r:id="rId19"/>
    <p:sldId id="281" r:id="rId20"/>
  </p:sldIdLst>
  <p:sldSz cx="12192000" cy="6858000"/>
  <p:notesSz cx="6858000" cy="88915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3" autoAdjust="0"/>
    <p:restoredTop sz="94658"/>
  </p:normalViewPr>
  <p:slideViewPr>
    <p:cSldViewPr snapToGrid="0">
      <p:cViewPr varScale="1">
        <p:scale>
          <a:sx n="120" d="100"/>
          <a:sy n="120" d="100"/>
        </p:scale>
        <p:origin x="2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84E-9D13-FB96-4EBC-5BD8D74EE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E088E2-7B9B-13B3-469E-B5E39111E0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ED62E-DE8E-AC1D-00EA-30D3604C8173}"/>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98E1B9BA-8338-0BF8-6C53-B5EB2B9096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98F732-3471-FD5C-42FA-C8FCAE71D212}"/>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566412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9119-6F12-EEDD-68F6-EC634F4C9A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8ADD4-4B49-ECB4-0BA2-DC84FF7E0C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68027-F0D1-8978-5B7B-400CA50DCF99}"/>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954FC151-A09E-54C3-E198-22826E4B31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576703-D7B3-03D3-A504-B4599077C407}"/>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75710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BED1-30BD-698F-52CF-95F7998E41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76933E-CF9C-9AAD-666E-509BF7280A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12479-FF0C-C999-9508-78E532DC6A81}"/>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C6DCCC62-DC8E-5F20-8123-B6EFC12125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E90663-177D-F75D-1DD9-56799E43F1B2}"/>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11325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12A28-E072-E660-4D36-3829E9B6F5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20A025-C81E-C6FE-CA07-FD2A49E454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482E25-5DD2-D18E-E3EF-296F9BF606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3E19F1-051D-BC2A-27C0-077A1574C6BC}"/>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6" name="Footer Placeholder 5">
            <a:extLst>
              <a:ext uri="{FF2B5EF4-FFF2-40B4-BE49-F238E27FC236}">
                <a16:creationId xmlns:a16="http://schemas.microsoft.com/office/drawing/2014/main" id="{A0BE00B6-BE37-AD11-C2C2-92DC6AC96E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02AE55F-3A78-465B-FF73-9A344D1C0183}"/>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86376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0D88-ACB0-DC6F-B9BB-95BAC10AF6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BE3079-B35D-106D-A31E-306DEA8416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708A8-ACAD-0033-923C-DDCB83AA2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FDDB8E-A3D2-E6ED-C55B-B539F286DA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FBB459-E9A6-58A2-4233-AD09598652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94A8A3-6CEA-6DDD-E6E7-B43EE1F53B07}"/>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8" name="Footer Placeholder 7">
            <a:extLst>
              <a:ext uri="{FF2B5EF4-FFF2-40B4-BE49-F238E27FC236}">
                <a16:creationId xmlns:a16="http://schemas.microsoft.com/office/drawing/2014/main" id="{67B255C4-2560-1DBA-9EB9-5100FE48BC3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CA2D95-2107-268D-9A17-0ED7742FECA1}"/>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26615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0596-D287-D9B8-E3E1-8435841CFE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9B29E7-0411-F073-492B-7D8B7499283C}"/>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4" name="Footer Placeholder 3">
            <a:extLst>
              <a:ext uri="{FF2B5EF4-FFF2-40B4-BE49-F238E27FC236}">
                <a16:creationId xmlns:a16="http://schemas.microsoft.com/office/drawing/2014/main" id="{A4E1B505-3CB8-2FB9-BD85-B735D923D13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EC578-19BB-5BA0-FB19-F99C6EA0EC4A}"/>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214680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A56E70-7C18-2971-00D6-BA68604A486A}"/>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3" name="Footer Placeholder 2">
            <a:extLst>
              <a:ext uri="{FF2B5EF4-FFF2-40B4-BE49-F238E27FC236}">
                <a16:creationId xmlns:a16="http://schemas.microsoft.com/office/drawing/2014/main" id="{42ACD0E3-BE0D-A5AE-D490-B67C1BCC437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5C9BA5-8CF7-A99D-A36F-95E59231D020}"/>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12284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592A-CC3C-46AE-F0BF-27BF36E68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B55B69-C333-A52D-0897-24DAD18A7F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6EC4D6-751A-D377-C14B-20F9E8E4F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D34D4E-C870-1D79-DD4D-643FAF954DE7}"/>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6" name="Footer Placeholder 5">
            <a:extLst>
              <a:ext uri="{FF2B5EF4-FFF2-40B4-BE49-F238E27FC236}">
                <a16:creationId xmlns:a16="http://schemas.microsoft.com/office/drawing/2014/main" id="{9ACA7EE4-B8F0-5BFB-36C0-14C2ACE0C0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1B50E1-67AE-BB31-67BD-6903C1BFBF8A}"/>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86287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E6F35-0BF9-3466-128F-8209D2726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9DEE74-DFD2-503C-0A08-39DC8D273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8430910-66B7-35A4-1749-E4B78FD27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DAADC-F09C-1A6A-895B-3F02DB9204C7}"/>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6" name="Footer Placeholder 5">
            <a:extLst>
              <a:ext uri="{FF2B5EF4-FFF2-40B4-BE49-F238E27FC236}">
                <a16:creationId xmlns:a16="http://schemas.microsoft.com/office/drawing/2014/main" id="{E0C4B5F3-F335-7863-0FB5-782C98657C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2E1D31-A034-0CAD-A716-3950C1B37ABE}"/>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413311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9759-2B5D-5909-4771-FF1027345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228467-5784-5CE2-D601-A57D1A6165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6FADB-083E-98F8-84F4-03FC63AC0E1E}"/>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C5126F67-E10A-4D6B-0BBF-89821066FF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53D0AD-099F-2715-7A4D-409231C3C490}"/>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62885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A74F3E-CF5E-2AB0-8DCC-60F80D24D4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C65781-DD91-7AA6-0F44-1D1681929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260A0D-825A-E178-2BE0-1DE3847750B4}"/>
              </a:ext>
            </a:extLst>
          </p:cNvPr>
          <p:cNvSpPr>
            <a:spLocks noGrp="1"/>
          </p:cNvSpPr>
          <p:nvPr>
            <p:ph type="dt" sz="half" idx="10"/>
          </p:nvPr>
        </p:nvSpPr>
        <p:spPr/>
        <p:txBody>
          <a:body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9C194000-5F92-F386-CB7F-B8E2FD084A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57894D-240E-2402-1E8E-2175BA6E4CD9}"/>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1788709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8C49F0-7E5D-8CA7-C2FF-9A17F815FA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22107D-C175-7BD1-F511-78DE831283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FAA39-FE62-823B-6198-AC78892AE3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A32240-3B40-4C66-BACD-E39BF62C8AAD}" type="datetimeFigureOut">
              <a:rPr lang="en-US" smtClean="0"/>
              <a:t>11/27/25</a:t>
            </a:fld>
            <a:endParaRPr lang="en-US" dirty="0"/>
          </a:p>
        </p:txBody>
      </p:sp>
      <p:sp>
        <p:nvSpPr>
          <p:cNvPr id="5" name="Footer Placeholder 4">
            <a:extLst>
              <a:ext uri="{FF2B5EF4-FFF2-40B4-BE49-F238E27FC236}">
                <a16:creationId xmlns:a16="http://schemas.microsoft.com/office/drawing/2014/main" id="{36B0AE63-ACF9-74EF-26D2-A2316DC0B3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FBEAA60-B6A7-9F3C-FBF9-74D59B8EBD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A43A7D-5A4B-4645-81A0-38DA1D6C4CDF}" type="slidenum">
              <a:rPr lang="en-US" smtClean="0"/>
              <a:t>‹#›</a:t>
            </a:fld>
            <a:endParaRPr lang="en-US" dirty="0"/>
          </a:p>
        </p:txBody>
      </p:sp>
    </p:spTree>
    <p:extLst>
      <p:ext uri="{BB962C8B-B14F-4D97-AF65-F5344CB8AC3E}">
        <p14:creationId xmlns:p14="http://schemas.microsoft.com/office/powerpoint/2010/main" val="593277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5F4C0-D091-B381-179A-7E939B658E5A}"/>
              </a:ext>
            </a:extLst>
          </p:cNvPr>
          <p:cNvSpPr>
            <a:spLocks noGrp="1"/>
          </p:cNvSpPr>
          <p:nvPr>
            <p:ph type="title"/>
          </p:nvPr>
        </p:nvSpPr>
        <p:spPr>
          <a:xfrm>
            <a:off x="838200" y="322729"/>
            <a:ext cx="10515600" cy="1367959"/>
          </a:xfrm>
        </p:spPr>
        <p:txBody>
          <a:bodyPr>
            <a:normAutofit fontScale="90000"/>
          </a:bodyPr>
          <a:lstStyle/>
          <a:p>
            <a:pPr algn="ctr"/>
            <a:br>
              <a:rPr lang="en-US" dirty="0"/>
            </a:br>
            <a:r>
              <a:rPr lang="en-US" sz="4900" b="1" dirty="0"/>
              <a:t>School Finance and Business Management</a:t>
            </a:r>
            <a:r>
              <a:rPr lang="en-US" sz="4900" dirty="0"/>
              <a:t> </a:t>
            </a:r>
            <a:br>
              <a:rPr lang="en-US" sz="4900" dirty="0"/>
            </a:br>
            <a:r>
              <a:rPr lang="en-US" sz="3600" b="1" i="1" dirty="0"/>
              <a:t>Optimizing Fiscal, Facility and Human Resources</a:t>
            </a:r>
            <a:br>
              <a:rPr lang="en-US" dirty="0"/>
            </a:br>
            <a:endParaRPr lang="en-US" dirty="0"/>
          </a:p>
        </p:txBody>
      </p:sp>
      <p:sp>
        <p:nvSpPr>
          <p:cNvPr id="3" name="Content Placeholder 2">
            <a:extLst>
              <a:ext uri="{FF2B5EF4-FFF2-40B4-BE49-F238E27FC236}">
                <a16:creationId xmlns:a16="http://schemas.microsoft.com/office/drawing/2014/main" id="{509AB2F8-018B-89C1-847A-28E8DA3EAFB2}"/>
              </a:ext>
            </a:extLst>
          </p:cNvPr>
          <p:cNvSpPr>
            <a:spLocks noGrp="1"/>
          </p:cNvSpPr>
          <p:nvPr>
            <p:ph idx="1"/>
          </p:nvPr>
        </p:nvSpPr>
        <p:spPr>
          <a:xfrm>
            <a:off x="1896894" y="1825625"/>
            <a:ext cx="9456905" cy="4351338"/>
          </a:xfrm>
        </p:spPr>
        <p:txBody>
          <a:bodyPr>
            <a:normAutofit/>
          </a:bodyPr>
          <a:lstStyle/>
          <a:p>
            <a:pPr marL="0" indent="0" algn="ctr">
              <a:buNone/>
            </a:pPr>
            <a:endParaRPr lang="en-US" sz="4400" b="1" dirty="0"/>
          </a:p>
          <a:p>
            <a:pPr marL="0" indent="0" algn="ctr">
              <a:buNone/>
            </a:pPr>
            <a:r>
              <a:rPr lang="en-US" sz="4000" b="1" dirty="0"/>
              <a:t>Managing Facilities</a:t>
            </a:r>
          </a:p>
          <a:p>
            <a:pPr marL="0" indent="0" algn="ctr">
              <a:buNone/>
            </a:pPr>
            <a:endParaRPr lang="en-US" sz="4000" b="1" dirty="0"/>
          </a:p>
          <a:p>
            <a:pPr marL="0" indent="0" algn="ctr">
              <a:buNone/>
            </a:pPr>
            <a:r>
              <a:rPr lang="en-US" sz="4000" b="1" dirty="0"/>
              <a:t>Chapter 5</a:t>
            </a:r>
          </a:p>
        </p:txBody>
      </p:sp>
    </p:spTree>
    <p:extLst>
      <p:ext uri="{BB962C8B-B14F-4D97-AF65-F5344CB8AC3E}">
        <p14:creationId xmlns:p14="http://schemas.microsoft.com/office/powerpoint/2010/main" val="36678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CC42-8A38-7FA7-1F88-3083CB71ABA1}"/>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F15740D4-9568-FE26-3EA0-E4174CE63C59}"/>
              </a:ext>
            </a:extLst>
          </p:cNvPr>
          <p:cNvSpPr>
            <a:spLocks noGrp="1"/>
          </p:cNvSpPr>
          <p:nvPr>
            <p:ph idx="1"/>
          </p:nvPr>
        </p:nvSpPr>
        <p:spPr>
          <a:xfrm>
            <a:off x="1699708" y="1825625"/>
            <a:ext cx="9654091" cy="4351338"/>
          </a:xfrm>
        </p:spPr>
        <p:txBody>
          <a:bodyPr>
            <a:normAutofit lnSpcReduction="10000"/>
          </a:bodyPr>
          <a:lstStyle/>
          <a:p>
            <a:pPr marL="0" indent="0">
              <a:buNone/>
            </a:pPr>
            <a:r>
              <a:rPr lang="en-US" sz="3900" b="1" u="sng" dirty="0"/>
              <a:t>Objectives</a:t>
            </a:r>
            <a:r>
              <a:rPr lang="en-US" sz="3900" b="1" dirty="0"/>
              <a:t>:</a:t>
            </a:r>
          </a:p>
          <a:p>
            <a:r>
              <a:rPr lang="en-US" dirty="0"/>
              <a:t>Understand the current state of school facilities in the United States </a:t>
            </a:r>
          </a:p>
          <a:p>
            <a:r>
              <a:rPr lang="en-US" dirty="0"/>
              <a:t>Understand the relationship between environmental factors in public schools and student achievement </a:t>
            </a:r>
          </a:p>
          <a:p>
            <a:r>
              <a:rPr lang="en-US" dirty="0"/>
              <a:t>Describe how facilities impact teaching and teacher retention </a:t>
            </a:r>
          </a:p>
          <a:p>
            <a:r>
              <a:rPr lang="en-US" dirty="0"/>
              <a:t>Describe what a high-performance school is </a:t>
            </a:r>
          </a:p>
          <a:p>
            <a:r>
              <a:rPr lang="en-US" dirty="0"/>
              <a:t>Identify strategies for implementing energy savings in public schools </a:t>
            </a:r>
          </a:p>
          <a:p>
            <a:pPr marL="0" indent="0">
              <a:buNone/>
            </a:pPr>
            <a:endParaRPr lang="en-US" dirty="0"/>
          </a:p>
        </p:txBody>
      </p:sp>
    </p:spTree>
    <p:extLst>
      <p:ext uri="{BB962C8B-B14F-4D97-AF65-F5344CB8AC3E}">
        <p14:creationId xmlns:p14="http://schemas.microsoft.com/office/powerpoint/2010/main" val="350667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E341-3C85-D3D0-BDB4-4388278C9EF6}"/>
              </a:ext>
            </a:extLst>
          </p:cNvPr>
          <p:cNvSpPr>
            <a:spLocks noGrp="1"/>
          </p:cNvSpPr>
          <p:nvPr>
            <p:ph type="title"/>
          </p:nvPr>
        </p:nvSpPr>
        <p:spPr/>
        <p:txBody>
          <a:bodyPr>
            <a:normAutofit fontScale="90000"/>
          </a:bodyPr>
          <a:lstStyle/>
          <a:p>
            <a:pPr algn="ctr"/>
            <a:br>
              <a:rPr lang="en-US" b="1" dirty="0"/>
            </a:br>
            <a:br>
              <a:rPr lang="en-US" b="1"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F8886072-F555-432F-E9F7-0014CA88BE2A}"/>
              </a:ext>
            </a:extLst>
          </p:cNvPr>
          <p:cNvSpPr>
            <a:spLocks noGrp="1"/>
          </p:cNvSpPr>
          <p:nvPr>
            <p:ph idx="1"/>
          </p:nvPr>
        </p:nvSpPr>
        <p:spPr>
          <a:xfrm>
            <a:off x="1710466" y="1825625"/>
            <a:ext cx="9643334" cy="4351338"/>
          </a:xfrm>
        </p:spPr>
        <p:txBody>
          <a:bodyPr/>
          <a:lstStyle/>
          <a:p>
            <a:pPr marL="0" indent="0">
              <a:buNone/>
            </a:pPr>
            <a:r>
              <a:rPr lang="en-US" sz="3600" b="1" u="sng" dirty="0"/>
              <a:t>The Status of School Facilities</a:t>
            </a:r>
          </a:p>
          <a:p>
            <a:pPr marL="0" indent="0">
              <a:buNone/>
            </a:pPr>
            <a:endParaRPr lang="en-US" sz="2000" dirty="0"/>
          </a:p>
          <a:p>
            <a:r>
              <a:rPr lang="en-US" sz="3200" dirty="0"/>
              <a:t>The average age of a public school is 49 years old</a:t>
            </a:r>
          </a:p>
          <a:p>
            <a:r>
              <a:rPr lang="en-US" sz="3200" dirty="0"/>
              <a:t>Only 10% of school funding is directed towards school facilities</a:t>
            </a:r>
          </a:p>
          <a:p>
            <a:r>
              <a:rPr lang="en-US" sz="3200" dirty="0"/>
              <a:t>The funding gap for facilities has increased from $60 to $80 billion.</a:t>
            </a:r>
          </a:p>
        </p:txBody>
      </p:sp>
    </p:spTree>
    <p:extLst>
      <p:ext uri="{BB962C8B-B14F-4D97-AF65-F5344CB8AC3E}">
        <p14:creationId xmlns:p14="http://schemas.microsoft.com/office/powerpoint/2010/main" val="52352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360F2-2B6B-509C-B4A6-42D6E5D42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052689-8368-B5CF-86C0-001B7C29AEF1}"/>
              </a:ext>
            </a:extLst>
          </p:cNvPr>
          <p:cNvSpPr>
            <a:spLocks noGrp="1"/>
          </p:cNvSpPr>
          <p:nvPr>
            <p:ph type="title"/>
          </p:nvPr>
        </p:nvSpPr>
        <p:spPr/>
        <p:txBody>
          <a:bodyPr>
            <a:normAutofit fontScale="90000"/>
          </a:bodyPr>
          <a:lstStyle/>
          <a:p>
            <a:pPr algn="ctr"/>
            <a:br>
              <a:rPr lang="en-US" b="1" dirty="0"/>
            </a:br>
            <a:br>
              <a:rPr lang="en-US" b="1"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7E70805F-4F03-2BFF-1BC6-D5828D23C59D}"/>
              </a:ext>
            </a:extLst>
          </p:cNvPr>
          <p:cNvSpPr>
            <a:spLocks noGrp="1"/>
          </p:cNvSpPr>
          <p:nvPr>
            <p:ph idx="1"/>
          </p:nvPr>
        </p:nvSpPr>
        <p:spPr>
          <a:xfrm>
            <a:off x="1710466" y="1825625"/>
            <a:ext cx="9643334" cy="4351338"/>
          </a:xfrm>
        </p:spPr>
        <p:txBody>
          <a:bodyPr/>
          <a:lstStyle/>
          <a:p>
            <a:pPr marL="0" indent="0">
              <a:buNone/>
            </a:pPr>
            <a:r>
              <a:rPr lang="en-US" sz="3600" b="1" u="sng" dirty="0"/>
              <a:t>The Status of School Facilities</a:t>
            </a:r>
          </a:p>
          <a:p>
            <a:pPr marL="0" indent="0">
              <a:buNone/>
            </a:pPr>
            <a:endParaRPr lang="en-US" sz="2000" dirty="0"/>
          </a:p>
          <a:p>
            <a:r>
              <a:rPr lang="en-US" sz="3200" dirty="0"/>
              <a:t>23% lack high-speed internet</a:t>
            </a:r>
          </a:p>
          <a:p>
            <a:r>
              <a:rPr lang="en-US" sz="3200" dirty="0"/>
              <a:t>26% lack air conditioning</a:t>
            </a:r>
          </a:p>
          <a:p>
            <a:r>
              <a:rPr lang="en-US" sz="3200" dirty="0"/>
              <a:t>Overall, school facilities get a D- for infrastructure.</a:t>
            </a:r>
          </a:p>
          <a:p>
            <a:pPr marL="0" indent="0">
              <a:buNone/>
            </a:pPr>
            <a:endParaRPr lang="en-US" sz="3200" dirty="0"/>
          </a:p>
        </p:txBody>
      </p:sp>
    </p:spTree>
    <p:extLst>
      <p:ext uri="{BB962C8B-B14F-4D97-AF65-F5344CB8AC3E}">
        <p14:creationId xmlns:p14="http://schemas.microsoft.com/office/powerpoint/2010/main" val="645834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61E6C-3E74-ECE6-EBB4-B313D213A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04F15-EBC0-B6ED-BD5A-7405DEA721A0}"/>
              </a:ext>
            </a:extLst>
          </p:cNvPr>
          <p:cNvSpPr>
            <a:spLocks noGrp="1"/>
          </p:cNvSpPr>
          <p:nvPr>
            <p:ph type="title"/>
          </p:nvPr>
        </p:nvSpPr>
        <p:spPr/>
        <p:txBody>
          <a:bodyPr>
            <a:normAutofit fontScale="90000"/>
          </a:bodyPr>
          <a:lstStyle/>
          <a:p>
            <a:pPr algn="ctr"/>
            <a:br>
              <a:rPr lang="en-US" b="1" dirty="0"/>
            </a:br>
            <a:br>
              <a:rPr lang="en-US" b="1"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B2203819-C472-CE17-3293-A73437487C3F}"/>
              </a:ext>
            </a:extLst>
          </p:cNvPr>
          <p:cNvSpPr>
            <a:spLocks noGrp="1"/>
          </p:cNvSpPr>
          <p:nvPr>
            <p:ph idx="1"/>
          </p:nvPr>
        </p:nvSpPr>
        <p:spPr>
          <a:xfrm>
            <a:off x="1710466" y="1825625"/>
            <a:ext cx="9643334" cy="4351338"/>
          </a:xfrm>
        </p:spPr>
        <p:txBody>
          <a:bodyPr>
            <a:normAutofit fontScale="92500" lnSpcReduction="10000"/>
          </a:bodyPr>
          <a:lstStyle/>
          <a:p>
            <a:pPr marL="0" indent="0">
              <a:buNone/>
            </a:pPr>
            <a:r>
              <a:rPr lang="en-US" sz="3600" b="1" u="sng" dirty="0"/>
              <a:t>School Facility Concerns</a:t>
            </a:r>
          </a:p>
          <a:p>
            <a:pPr marL="0" indent="0">
              <a:buNone/>
            </a:pPr>
            <a:endParaRPr lang="en-US" sz="2200" dirty="0"/>
          </a:p>
          <a:p>
            <a:r>
              <a:rPr lang="en-US" sz="3200" dirty="0"/>
              <a:t>Environment</a:t>
            </a:r>
          </a:p>
          <a:p>
            <a:r>
              <a:rPr lang="en-US" sz="3200" dirty="0"/>
              <a:t>Climate change</a:t>
            </a:r>
          </a:p>
          <a:p>
            <a:r>
              <a:rPr lang="en-US" sz="3200" dirty="0"/>
              <a:t>Geographical changes in school enrollments</a:t>
            </a:r>
          </a:p>
          <a:p>
            <a:r>
              <a:rPr lang="en-US" sz="3200" dirty="0"/>
              <a:t>Security</a:t>
            </a:r>
          </a:p>
          <a:p>
            <a:r>
              <a:rPr lang="en-US" sz="3200" dirty="0"/>
              <a:t>Age – facilities at the end of their useful life</a:t>
            </a:r>
          </a:p>
          <a:p>
            <a:r>
              <a:rPr lang="en-US" sz="3200" dirty="0"/>
              <a:t>Lack of school facility funding</a:t>
            </a:r>
          </a:p>
          <a:p>
            <a:r>
              <a:rPr lang="en-US" sz="3200" dirty="0"/>
              <a:t>Equity in school facilities</a:t>
            </a:r>
          </a:p>
        </p:txBody>
      </p:sp>
    </p:spTree>
    <p:extLst>
      <p:ext uri="{BB962C8B-B14F-4D97-AF65-F5344CB8AC3E}">
        <p14:creationId xmlns:p14="http://schemas.microsoft.com/office/powerpoint/2010/main" val="140712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87B2-A371-25EB-8650-4C309E6ADB6F}"/>
              </a:ext>
            </a:extLst>
          </p:cNvPr>
          <p:cNvSpPr>
            <a:spLocks noGrp="1"/>
          </p:cNvSpPr>
          <p:nvPr>
            <p:ph type="title"/>
          </p:nvPr>
        </p:nvSpPr>
        <p:spPr/>
        <p:txBody>
          <a:bodyPr>
            <a:normAutofit/>
          </a:bodyPr>
          <a:lstStyle/>
          <a:p>
            <a:pPr algn="ctr"/>
            <a:r>
              <a:rPr lang="en-US" b="1" dirty="0"/>
              <a:t>Managing Facilities</a:t>
            </a:r>
          </a:p>
        </p:txBody>
      </p:sp>
      <p:sp>
        <p:nvSpPr>
          <p:cNvPr id="3" name="Content Placeholder 2">
            <a:extLst>
              <a:ext uri="{FF2B5EF4-FFF2-40B4-BE49-F238E27FC236}">
                <a16:creationId xmlns:a16="http://schemas.microsoft.com/office/drawing/2014/main" id="{0A91F8B0-C72E-CE41-F1A0-FDE5E57AF623}"/>
              </a:ext>
            </a:extLst>
          </p:cNvPr>
          <p:cNvSpPr>
            <a:spLocks noGrp="1"/>
          </p:cNvSpPr>
          <p:nvPr>
            <p:ph idx="1"/>
          </p:nvPr>
        </p:nvSpPr>
        <p:spPr>
          <a:xfrm>
            <a:off x="1764254" y="1825625"/>
            <a:ext cx="9589546" cy="4351338"/>
          </a:xfrm>
        </p:spPr>
        <p:txBody>
          <a:bodyPr>
            <a:normAutofit/>
          </a:bodyPr>
          <a:lstStyle/>
          <a:p>
            <a:pPr marL="0" indent="0">
              <a:buNone/>
            </a:pPr>
            <a:r>
              <a:rPr lang="en-US" sz="3600" b="1" u="sng" dirty="0"/>
              <a:t>Facility Design Impacting Student Performance</a:t>
            </a:r>
          </a:p>
          <a:p>
            <a:pPr marL="0" indent="0">
              <a:buNone/>
            </a:pPr>
            <a:endParaRPr lang="en-US" sz="2000" dirty="0"/>
          </a:p>
          <a:p>
            <a:r>
              <a:rPr lang="en-US" sz="3200" dirty="0"/>
              <a:t>Classroom size and space</a:t>
            </a:r>
          </a:p>
          <a:p>
            <a:r>
              <a:rPr lang="en-US" sz="3200" dirty="0"/>
              <a:t>Air quality</a:t>
            </a:r>
          </a:p>
          <a:p>
            <a:r>
              <a:rPr lang="en-US" sz="3200" dirty="0"/>
              <a:t>Air conditioning</a:t>
            </a:r>
          </a:p>
          <a:p>
            <a:r>
              <a:rPr lang="en-US" sz="3200" dirty="0"/>
              <a:t>Movement and circulation</a:t>
            </a:r>
          </a:p>
          <a:p>
            <a:r>
              <a:rPr lang="en-US" sz="3200" dirty="0"/>
              <a:t>Cleanliness and maintenance</a:t>
            </a:r>
            <a:endParaRPr lang="en-US" sz="2000" dirty="0"/>
          </a:p>
        </p:txBody>
      </p:sp>
    </p:spTree>
    <p:extLst>
      <p:ext uri="{BB962C8B-B14F-4D97-AF65-F5344CB8AC3E}">
        <p14:creationId xmlns:p14="http://schemas.microsoft.com/office/powerpoint/2010/main" val="2264024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AE96A-49EE-8E35-402F-AD573A4A02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65E52D-F77A-7DE4-E112-73D4F3D894E0}"/>
              </a:ext>
            </a:extLst>
          </p:cNvPr>
          <p:cNvSpPr>
            <a:spLocks noGrp="1"/>
          </p:cNvSpPr>
          <p:nvPr>
            <p:ph type="title"/>
          </p:nvPr>
        </p:nvSpPr>
        <p:spPr/>
        <p:txBody>
          <a:bodyPr>
            <a:normAutofit/>
          </a:bodyPr>
          <a:lstStyle/>
          <a:p>
            <a:pPr algn="ctr"/>
            <a:r>
              <a:rPr lang="en-US" b="1" dirty="0"/>
              <a:t>Managing Facilities</a:t>
            </a:r>
          </a:p>
        </p:txBody>
      </p:sp>
      <p:sp>
        <p:nvSpPr>
          <p:cNvPr id="3" name="Content Placeholder 2">
            <a:extLst>
              <a:ext uri="{FF2B5EF4-FFF2-40B4-BE49-F238E27FC236}">
                <a16:creationId xmlns:a16="http://schemas.microsoft.com/office/drawing/2014/main" id="{443AE9B1-C6B8-CAB9-16E1-5DD30D1EDA44}"/>
              </a:ext>
            </a:extLst>
          </p:cNvPr>
          <p:cNvSpPr>
            <a:spLocks noGrp="1"/>
          </p:cNvSpPr>
          <p:nvPr>
            <p:ph idx="1"/>
          </p:nvPr>
        </p:nvSpPr>
        <p:spPr>
          <a:xfrm>
            <a:off x="1764254" y="1825625"/>
            <a:ext cx="9589546" cy="4351338"/>
          </a:xfrm>
        </p:spPr>
        <p:txBody>
          <a:bodyPr>
            <a:normAutofit/>
          </a:bodyPr>
          <a:lstStyle/>
          <a:p>
            <a:pPr marL="0" indent="0">
              <a:buNone/>
            </a:pPr>
            <a:r>
              <a:rPr lang="en-US" sz="3600" b="1" u="sng" dirty="0"/>
              <a:t>High Performance Schools</a:t>
            </a:r>
          </a:p>
          <a:p>
            <a:pPr marL="0" indent="0">
              <a:buNone/>
            </a:pPr>
            <a:endParaRPr lang="en-US" sz="2000" dirty="0"/>
          </a:p>
          <a:p>
            <a:r>
              <a:rPr lang="en-US" sz="3200" dirty="0"/>
              <a:t>Classroom size and space</a:t>
            </a:r>
          </a:p>
          <a:p>
            <a:r>
              <a:rPr lang="en-US" sz="3200" dirty="0"/>
              <a:t>Air quality</a:t>
            </a:r>
          </a:p>
          <a:p>
            <a:r>
              <a:rPr lang="en-US" sz="3200" dirty="0"/>
              <a:t>Air conditioning</a:t>
            </a:r>
          </a:p>
          <a:p>
            <a:r>
              <a:rPr lang="en-US" sz="3200" dirty="0"/>
              <a:t>Movement and circulation</a:t>
            </a:r>
          </a:p>
          <a:p>
            <a:r>
              <a:rPr lang="en-US" sz="3200" dirty="0"/>
              <a:t>Cleanliness and maintenance</a:t>
            </a:r>
            <a:endParaRPr lang="en-US" sz="2000" dirty="0"/>
          </a:p>
        </p:txBody>
      </p:sp>
    </p:spTree>
    <p:extLst>
      <p:ext uri="{BB962C8B-B14F-4D97-AF65-F5344CB8AC3E}">
        <p14:creationId xmlns:p14="http://schemas.microsoft.com/office/powerpoint/2010/main" val="2719602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0A4C-663D-3622-7A29-E6AD726F2719}"/>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Managing</a:t>
            </a:r>
            <a:r>
              <a:rPr lang="en-US" b="1" dirty="0"/>
              <a:t> Facilities</a:t>
            </a:r>
            <a:br>
              <a:rPr lang="en-US" dirty="0"/>
            </a:br>
            <a:endParaRPr lang="en-US" dirty="0"/>
          </a:p>
        </p:txBody>
      </p:sp>
      <p:sp>
        <p:nvSpPr>
          <p:cNvPr id="3" name="Content Placeholder 2">
            <a:extLst>
              <a:ext uri="{FF2B5EF4-FFF2-40B4-BE49-F238E27FC236}">
                <a16:creationId xmlns:a16="http://schemas.microsoft.com/office/drawing/2014/main" id="{0F8A908C-1574-375F-08D8-CF3570A946E6}"/>
              </a:ext>
            </a:extLst>
          </p:cNvPr>
          <p:cNvSpPr>
            <a:spLocks noGrp="1"/>
          </p:cNvSpPr>
          <p:nvPr>
            <p:ph idx="1"/>
          </p:nvPr>
        </p:nvSpPr>
        <p:spPr>
          <a:xfrm>
            <a:off x="2003898" y="1825625"/>
            <a:ext cx="9349902" cy="4351338"/>
          </a:xfrm>
        </p:spPr>
        <p:txBody>
          <a:bodyPr>
            <a:normAutofit/>
          </a:bodyPr>
          <a:lstStyle/>
          <a:p>
            <a:pPr marL="0" indent="0">
              <a:buNone/>
            </a:pPr>
            <a:r>
              <a:rPr lang="en-US" sz="3600" b="1" u="sng" dirty="0"/>
              <a:t>Facility Planning</a:t>
            </a:r>
          </a:p>
          <a:p>
            <a:pPr marL="0" indent="0">
              <a:buNone/>
            </a:pPr>
            <a:endParaRPr lang="en-US" sz="2000" dirty="0"/>
          </a:p>
          <a:p>
            <a:r>
              <a:rPr lang="en-US" sz="3200" dirty="0"/>
              <a:t>Short-term 3-5 years</a:t>
            </a:r>
          </a:p>
          <a:p>
            <a:r>
              <a:rPr lang="en-US" sz="3200" dirty="0"/>
              <a:t>Long-term 5-10 years</a:t>
            </a:r>
          </a:p>
          <a:p>
            <a:r>
              <a:rPr lang="en-US" sz="3200" dirty="0"/>
              <a:t>Grade levels</a:t>
            </a:r>
          </a:p>
          <a:p>
            <a:r>
              <a:rPr lang="en-US" sz="3200" dirty="0"/>
              <a:t>Student schedules</a:t>
            </a:r>
          </a:p>
          <a:p>
            <a:r>
              <a:rPr lang="en-US" sz="3200" dirty="0"/>
              <a:t>Remodel, additions or new schools</a:t>
            </a:r>
          </a:p>
        </p:txBody>
      </p:sp>
    </p:spTree>
    <p:extLst>
      <p:ext uri="{BB962C8B-B14F-4D97-AF65-F5344CB8AC3E}">
        <p14:creationId xmlns:p14="http://schemas.microsoft.com/office/powerpoint/2010/main" val="417430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68013-8BA2-2123-E69B-4A1550F00B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0B287-61FA-634A-97FF-9E6994E13F7D}"/>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Managing</a:t>
            </a:r>
            <a:r>
              <a:rPr lang="en-US" b="1" dirty="0"/>
              <a:t> Facilities</a:t>
            </a:r>
            <a:br>
              <a:rPr lang="en-US" dirty="0"/>
            </a:br>
            <a:endParaRPr lang="en-US" dirty="0"/>
          </a:p>
        </p:txBody>
      </p:sp>
      <p:sp>
        <p:nvSpPr>
          <p:cNvPr id="3" name="Content Placeholder 2">
            <a:extLst>
              <a:ext uri="{FF2B5EF4-FFF2-40B4-BE49-F238E27FC236}">
                <a16:creationId xmlns:a16="http://schemas.microsoft.com/office/drawing/2014/main" id="{FB7ACCFD-0FD5-18C0-FB3B-25D3F3E193BD}"/>
              </a:ext>
            </a:extLst>
          </p:cNvPr>
          <p:cNvSpPr>
            <a:spLocks noGrp="1"/>
          </p:cNvSpPr>
          <p:nvPr>
            <p:ph idx="1"/>
          </p:nvPr>
        </p:nvSpPr>
        <p:spPr>
          <a:xfrm>
            <a:off x="2003898" y="1825625"/>
            <a:ext cx="9349902" cy="4351338"/>
          </a:xfrm>
        </p:spPr>
        <p:txBody>
          <a:bodyPr>
            <a:normAutofit lnSpcReduction="10000"/>
          </a:bodyPr>
          <a:lstStyle/>
          <a:p>
            <a:pPr marL="0" indent="0">
              <a:buNone/>
            </a:pPr>
            <a:r>
              <a:rPr lang="en-US" sz="3600" b="1" u="sng" dirty="0"/>
              <a:t>Facility Planning</a:t>
            </a:r>
          </a:p>
          <a:p>
            <a:pPr marL="0" indent="0">
              <a:buNone/>
            </a:pPr>
            <a:endParaRPr lang="en-US" sz="2000" dirty="0"/>
          </a:p>
          <a:p>
            <a:r>
              <a:rPr lang="en-US" sz="3200" dirty="0"/>
              <a:t>Space inventory		Equipment</a:t>
            </a:r>
          </a:p>
          <a:p>
            <a:r>
              <a:rPr lang="en-US" sz="3200" dirty="0"/>
              <a:t>Classroom design 		Outdoor space</a:t>
            </a:r>
          </a:p>
          <a:p>
            <a:r>
              <a:rPr lang="en-US" sz="3200" dirty="0"/>
              <a:t>Special areas			Parking/roadways</a:t>
            </a:r>
          </a:p>
          <a:p>
            <a:r>
              <a:rPr lang="en-US" sz="3200" dirty="0"/>
              <a:t>Office Space			District administration</a:t>
            </a:r>
          </a:p>
          <a:p>
            <a:r>
              <a:rPr lang="en-US" sz="3200" dirty="0"/>
              <a:t>Comfort Issues</a:t>
            </a:r>
          </a:p>
          <a:p>
            <a:r>
              <a:rPr lang="en-US" sz="3200" dirty="0"/>
              <a:t>Security</a:t>
            </a:r>
          </a:p>
        </p:txBody>
      </p:sp>
    </p:spTree>
    <p:extLst>
      <p:ext uri="{BB962C8B-B14F-4D97-AF65-F5344CB8AC3E}">
        <p14:creationId xmlns:p14="http://schemas.microsoft.com/office/powerpoint/2010/main" val="4058769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AF41A-4A00-3CE5-70A6-90FBB806E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CF9F2-C4C4-0103-2E81-D548BE360DB6}"/>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Managing</a:t>
            </a:r>
            <a:r>
              <a:rPr lang="en-US" b="1" dirty="0"/>
              <a:t> Facilities</a:t>
            </a:r>
            <a:br>
              <a:rPr lang="en-US" dirty="0"/>
            </a:br>
            <a:endParaRPr lang="en-US" dirty="0"/>
          </a:p>
        </p:txBody>
      </p:sp>
      <p:sp>
        <p:nvSpPr>
          <p:cNvPr id="3" name="Content Placeholder 2">
            <a:extLst>
              <a:ext uri="{FF2B5EF4-FFF2-40B4-BE49-F238E27FC236}">
                <a16:creationId xmlns:a16="http://schemas.microsoft.com/office/drawing/2014/main" id="{649B3796-E5C6-F375-6C8F-8E1C7570E3B5}"/>
              </a:ext>
            </a:extLst>
          </p:cNvPr>
          <p:cNvSpPr>
            <a:spLocks noGrp="1"/>
          </p:cNvSpPr>
          <p:nvPr>
            <p:ph idx="1"/>
          </p:nvPr>
        </p:nvSpPr>
        <p:spPr>
          <a:xfrm>
            <a:off x="2003898" y="1825625"/>
            <a:ext cx="9349902" cy="4351338"/>
          </a:xfrm>
        </p:spPr>
        <p:txBody>
          <a:bodyPr>
            <a:normAutofit lnSpcReduction="10000"/>
          </a:bodyPr>
          <a:lstStyle/>
          <a:p>
            <a:pPr marL="0" indent="0">
              <a:buNone/>
            </a:pPr>
            <a:r>
              <a:rPr lang="en-US" sz="3600" b="1" u="sng" dirty="0"/>
              <a:t>Formal Facility Plan</a:t>
            </a:r>
          </a:p>
          <a:p>
            <a:pPr marL="0" indent="0">
              <a:buNone/>
            </a:pPr>
            <a:endParaRPr lang="en-US" sz="2000" dirty="0"/>
          </a:p>
          <a:p>
            <a:r>
              <a:rPr lang="en-US" sz="3200" dirty="0"/>
              <a:t>Building envelope</a:t>
            </a:r>
          </a:p>
          <a:p>
            <a:r>
              <a:rPr lang="en-US" sz="3200" dirty="0"/>
              <a:t>Interior systems</a:t>
            </a:r>
          </a:p>
          <a:p>
            <a:r>
              <a:rPr lang="en-US" sz="3200" dirty="0"/>
              <a:t>Capital planning</a:t>
            </a:r>
          </a:p>
          <a:p>
            <a:r>
              <a:rPr lang="en-US" sz="3200" dirty="0"/>
              <a:t>Operations and Maintenance</a:t>
            </a:r>
          </a:p>
          <a:p>
            <a:r>
              <a:rPr lang="en-US" sz="3200" dirty="0"/>
              <a:t>Instructional technology</a:t>
            </a:r>
          </a:p>
          <a:p>
            <a:r>
              <a:rPr lang="en-US" sz="3200" dirty="0"/>
              <a:t>Auxiliary services	</a:t>
            </a:r>
          </a:p>
        </p:txBody>
      </p:sp>
    </p:spTree>
    <p:extLst>
      <p:ext uri="{BB962C8B-B14F-4D97-AF65-F5344CB8AC3E}">
        <p14:creationId xmlns:p14="http://schemas.microsoft.com/office/powerpoint/2010/main" val="3152968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F3FC-8898-A584-FA4B-6FC46AE4999A}"/>
              </a:ext>
            </a:extLst>
          </p:cNvPr>
          <p:cNvSpPr>
            <a:spLocks noGrp="1"/>
          </p:cNvSpPr>
          <p:nvPr>
            <p:ph type="title"/>
          </p:nvPr>
        </p:nvSpPr>
        <p:spPr/>
        <p:txBody>
          <a:bodyPr/>
          <a:lstStyle/>
          <a:p>
            <a:pPr algn="ctr"/>
            <a:r>
              <a:rPr lang="en-US" sz="4900" b="1" dirty="0"/>
              <a:t>Managing</a:t>
            </a:r>
            <a:r>
              <a:rPr lang="en-US" b="1" dirty="0"/>
              <a:t> Facilities</a:t>
            </a:r>
          </a:p>
        </p:txBody>
      </p:sp>
      <p:sp>
        <p:nvSpPr>
          <p:cNvPr id="3" name="Content Placeholder 2">
            <a:extLst>
              <a:ext uri="{FF2B5EF4-FFF2-40B4-BE49-F238E27FC236}">
                <a16:creationId xmlns:a16="http://schemas.microsoft.com/office/drawing/2014/main" id="{F34BC054-7FCE-47C2-3552-3F8970AF93BA}"/>
              </a:ext>
            </a:extLst>
          </p:cNvPr>
          <p:cNvSpPr>
            <a:spLocks noGrp="1"/>
          </p:cNvSpPr>
          <p:nvPr>
            <p:ph idx="1"/>
          </p:nvPr>
        </p:nvSpPr>
        <p:spPr>
          <a:xfrm>
            <a:off x="1893346" y="1825625"/>
            <a:ext cx="9460453" cy="4351338"/>
          </a:xfrm>
        </p:spPr>
        <p:txBody>
          <a:bodyPr/>
          <a:lstStyle/>
          <a:p>
            <a:pPr marL="0" indent="0">
              <a:buNone/>
            </a:pPr>
            <a:r>
              <a:rPr lang="en-US" sz="3600" b="1" u="sng" dirty="0"/>
              <a:t>Managing School Facilities</a:t>
            </a:r>
          </a:p>
          <a:p>
            <a:pPr marL="0" indent="0">
              <a:buNone/>
            </a:pPr>
            <a:endParaRPr lang="en-US" sz="2000" b="1" u="sng" dirty="0"/>
          </a:p>
          <a:p>
            <a:pPr marL="0" indent="0">
              <a:buNone/>
            </a:pPr>
            <a:r>
              <a:rPr lang="en-US" sz="3200" dirty="0"/>
              <a:t> </a:t>
            </a:r>
            <a:r>
              <a:rPr lang="en-US" sz="3200" b="1" dirty="0"/>
              <a:t>Environmental issues</a:t>
            </a:r>
          </a:p>
          <a:p>
            <a:pPr lvl="1"/>
            <a:r>
              <a:rPr lang="en-US" sz="2800" dirty="0"/>
              <a:t>Mold			Hazardous waste removal</a:t>
            </a:r>
          </a:p>
          <a:p>
            <a:pPr lvl="1"/>
            <a:r>
              <a:rPr lang="en-US" sz="2800" dirty="0"/>
              <a:t>Lead			Underground storage tanks</a:t>
            </a:r>
          </a:p>
          <a:p>
            <a:pPr lvl="1"/>
            <a:r>
              <a:rPr lang="en-US" sz="2800" dirty="0"/>
              <a:t>Radon			Bloodborne pathogens</a:t>
            </a:r>
          </a:p>
          <a:p>
            <a:pPr lvl="1"/>
            <a:r>
              <a:rPr lang="en-US" sz="2800" dirty="0"/>
              <a:t>Asbestos</a:t>
            </a:r>
          </a:p>
          <a:p>
            <a:pPr lvl="1"/>
            <a:r>
              <a:rPr lang="en-US" sz="2800" dirty="0"/>
              <a:t>Indoor air quality</a:t>
            </a:r>
          </a:p>
          <a:p>
            <a:pPr marL="457200" lvl="1" indent="0">
              <a:buNone/>
            </a:pPr>
            <a:endParaRPr lang="en-US" sz="2800" dirty="0"/>
          </a:p>
          <a:p>
            <a:endParaRPr lang="en-US" sz="3200" dirty="0"/>
          </a:p>
          <a:p>
            <a:endParaRPr lang="en-US" sz="3200" dirty="0"/>
          </a:p>
          <a:p>
            <a:endParaRPr lang="en-US" sz="3200" dirty="0"/>
          </a:p>
        </p:txBody>
      </p:sp>
    </p:spTree>
    <p:extLst>
      <p:ext uri="{BB962C8B-B14F-4D97-AF65-F5344CB8AC3E}">
        <p14:creationId xmlns:p14="http://schemas.microsoft.com/office/powerpoint/2010/main" val="1992004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07BC6-0663-0358-BE60-E76D54073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A3A7F-BDE7-3295-DE23-B9AAC49348D5}"/>
              </a:ext>
            </a:extLst>
          </p:cNvPr>
          <p:cNvSpPr>
            <a:spLocks noGrp="1"/>
          </p:cNvSpPr>
          <p:nvPr>
            <p:ph type="title"/>
          </p:nvPr>
        </p:nvSpPr>
        <p:spPr/>
        <p:txBody>
          <a:bodyPr/>
          <a:lstStyle/>
          <a:p>
            <a:pPr algn="ctr"/>
            <a:r>
              <a:rPr lang="en-US" sz="4900" b="1" dirty="0"/>
              <a:t>Managing</a:t>
            </a:r>
            <a:r>
              <a:rPr lang="en-US" b="1" dirty="0"/>
              <a:t> Facilities</a:t>
            </a:r>
          </a:p>
        </p:txBody>
      </p:sp>
      <p:sp>
        <p:nvSpPr>
          <p:cNvPr id="3" name="Content Placeholder 2">
            <a:extLst>
              <a:ext uri="{FF2B5EF4-FFF2-40B4-BE49-F238E27FC236}">
                <a16:creationId xmlns:a16="http://schemas.microsoft.com/office/drawing/2014/main" id="{D8C1ED63-167B-E938-0D16-F2235117335B}"/>
              </a:ext>
            </a:extLst>
          </p:cNvPr>
          <p:cNvSpPr>
            <a:spLocks noGrp="1"/>
          </p:cNvSpPr>
          <p:nvPr>
            <p:ph idx="1"/>
          </p:nvPr>
        </p:nvSpPr>
        <p:spPr>
          <a:xfrm>
            <a:off x="1893346" y="1825625"/>
            <a:ext cx="9460453" cy="4351338"/>
          </a:xfrm>
        </p:spPr>
        <p:txBody>
          <a:bodyPr>
            <a:normAutofit lnSpcReduction="10000"/>
          </a:bodyPr>
          <a:lstStyle/>
          <a:p>
            <a:pPr marL="0" indent="0">
              <a:buNone/>
            </a:pPr>
            <a:r>
              <a:rPr lang="en-US" sz="3600" b="1" u="sng" dirty="0"/>
              <a:t>Managing School Facilities</a:t>
            </a:r>
          </a:p>
          <a:p>
            <a:pPr marL="0" indent="0">
              <a:buNone/>
            </a:pPr>
            <a:endParaRPr lang="en-US" sz="2000" b="1" u="sng" dirty="0"/>
          </a:p>
          <a:p>
            <a:r>
              <a:rPr lang="en-US" sz="3200" dirty="0"/>
              <a:t>Energy Conservation</a:t>
            </a:r>
          </a:p>
          <a:p>
            <a:pPr lvl="1"/>
            <a:r>
              <a:rPr lang="en-US" sz="2800" dirty="0"/>
              <a:t>Capital projects</a:t>
            </a:r>
          </a:p>
          <a:p>
            <a:pPr lvl="1"/>
            <a:r>
              <a:rPr lang="en-US" sz="2800" dirty="0"/>
              <a:t>Conservation measures</a:t>
            </a:r>
          </a:p>
          <a:p>
            <a:pPr lvl="1"/>
            <a:r>
              <a:rPr lang="en-US" sz="2800" dirty="0"/>
              <a:t>Energy audits</a:t>
            </a:r>
          </a:p>
          <a:p>
            <a:r>
              <a:rPr lang="en-US" sz="3200" dirty="0"/>
              <a:t>Green Cleaning</a:t>
            </a:r>
          </a:p>
          <a:p>
            <a:pPr lvl="1"/>
            <a:r>
              <a:rPr lang="en-US" sz="2800" dirty="0"/>
              <a:t>Standards</a:t>
            </a:r>
          </a:p>
          <a:p>
            <a:pPr lvl="1"/>
            <a:r>
              <a:rPr lang="en-US" sz="2800" dirty="0"/>
              <a:t>Cost is neutral</a:t>
            </a:r>
          </a:p>
          <a:p>
            <a:endParaRPr lang="en-US" sz="3200" dirty="0"/>
          </a:p>
          <a:p>
            <a:endParaRPr lang="en-US" sz="3200" dirty="0"/>
          </a:p>
          <a:p>
            <a:endParaRPr lang="en-US" sz="3200" dirty="0"/>
          </a:p>
        </p:txBody>
      </p:sp>
    </p:spTree>
    <p:extLst>
      <p:ext uri="{BB962C8B-B14F-4D97-AF65-F5344CB8AC3E}">
        <p14:creationId xmlns:p14="http://schemas.microsoft.com/office/powerpoint/2010/main" val="1702112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D1D5-B692-94D8-2453-1F1E83613D3E}"/>
              </a:ext>
            </a:extLst>
          </p:cNvPr>
          <p:cNvSpPr>
            <a:spLocks noGrp="1"/>
          </p:cNvSpPr>
          <p:nvPr>
            <p:ph type="title"/>
          </p:nvPr>
        </p:nvSpPr>
        <p:spPr/>
        <p:txBody>
          <a:bodyPr/>
          <a:lstStyle/>
          <a:p>
            <a:pPr algn="ctr"/>
            <a:r>
              <a:rPr lang="en-US" sz="4900" b="1" dirty="0"/>
              <a:t>Managing</a:t>
            </a:r>
            <a:r>
              <a:rPr lang="en-US" b="1" dirty="0"/>
              <a:t> Facilities</a:t>
            </a:r>
          </a:p>
        </p:txBody>
      </p:sp>
      <p:sp>
        <p:nvSpPr>
          <p:cNvPr id="3" name="Content Placeholder 2">
            <a:extLst>
              <a:ext uri="{FF2B5EF4-FFF2-40B4-BE49-F238E27FC236}">
                <a16:creationId xmlns:a16="http://schemas.microsoft.com/office/drawing/2014/main" id="{444E9A19-FFF4-4FD6-D377-E594FE8F52F1}"/>
              </a:ext>
            </a:extLst>
          </p:cNvPr>
          <p:cNvSpPr>
            <a:spLocks noGrp="1"/>
          </p:cNvSpPr>
          <p:nvPr>
            <p:ph idx="1"/>
          </p:nvPr>
        </p:nvSpPr>
        <p:spPr>
          <a:xfrm>
            <a:off x="1762327" y="2010451"/>
            <a:ext cx="10515600" cy="4351338"/>
          </a:xfrm>
        </p:spPr>
        <p:txBody>
          <a:bodyPr>
            <a:normAutofit lnSpcReduction="10000"/>
          </a:bodyPr>
          <a:lstStyle/>
          <a:p>
            <a:pPr marL="0" indent="0">
              <a:buNone/>
            </a:pPr>
            <a:r>
              <a:rPr lang="en-US" sz="3600" b="1" u="sng" dirty="0"/>
              <a:t>Custodial and Maintenance Staffing</a:t>
            </a:r>
          </a:p>
          <a:p>
            <a:pPr marL="0" indent="0">
              <a:buNone/>
            </a:pPr>
            <a:endParaRPr lang="en-US" sz="2000" dirty="0"/>
          </a:p>
          <a:p>
            <a:r>
              <a:rPr lang="en-US" sz="3200" dirty="0"/>
              <a:t>Expectations for cleanliness	</a:t>
            </a:r>
          </a:p>
          <a:p>
            <a:r>
              <a:rPr lang="en-US" sz="3200" dirty="0"/>
              <a:t>Frequency.</a:t>
            </a:r>
          </a:p>
          <a:p>
            <a:r>
              <a:rPr lang="en-US" sz="3200" dirty="0"/>
              <a:t>Student density</a:t>
            </a:r>
          </a:p>
          <a:p>
            <a:r>
              <a:rPr lang="en-US" sz="3200" dirty="0"/>
              <a:t>After school activities</a:t>
            </a:r>
          </a:p>
          <a:p>
            <a:r>
              <a:rPr lang="en-US" sz="3200" dirty="0"/>
              <a:t>Floor coverings</a:t>
            </a:r>
          </a:p>
          <a:p>
            <a:r>
              <a:rPr lang="en-US" sz="3200" dirty="0"/>
              <a:t>Type of space</a:t>
            </a:r>
          </a:p>
        </p:txBody>
      </p:sp>
    </p:spTree>
    <p:extLst>
      <p:ext uri="{BB962C8B-B14F-4D97-AF65-F5344CB8AC3E}">
        <p14:creationId xmlns:p14="http://schemas.microsoft.com/office/powerpoint/2010/main" val="217701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72F8-2405-4C73-D80B-E9F975ACD09C}"/>
              </a:ext>
            </a:extLst>
          </p:cNvPr>
          <p:cNvSpPr>
            <a:spLocks noGrp="1"/>
          </p:cNvSpPr>
          <p:nvPr>
            <p:ph type="title"/>
          </p:nvPr>
        </p:nvSpPr>
        <p:spPr/>
        <p:txBody>
          <a:bodyPr/>
          <a:lstStyle/>
          <a:p>
            <a:pPr algn="ctr"/>
            <a:r>
              <a:rPr lang="en-US" sz="4900" b="1" dirty="0"/>
              <a:t>Managing</a:t>
            </a:r>
            <a:r>
              <a:rPr lang="en-US" b="1" dirty="0"/>
              <a:t> Facilities</a:t>
            </a:r>
          </a:p>
        </p:txBody>
      </p:sp>
      <p:sp>
        <p:nvSpPr>
          <p:cNvPr id="3" name="Content Placeholder 2">
            <a:extLst>
              <a:ext uri="{FF2B5EF4-FFF2-40B4-BE49-F238E27FC236}">
                <a16:creationId xmlns:a16="http://schemas.microsoft.com/office/drawing/2014/main" id="{71BA6BD7-5AF0-D8F4-3559-F50BA7AD9B73}"/>
              </a:ext>
            </a:extLst>
          </p:cNvPr>
          <p:cNvSpPr>
            <a:spLocks noGrp="1"/>
          </p:cNvSpPr>
          <p:nvPr>
            <p:ph idx="1"/>
          </p:nvPr>
        </p:nvSpPr>
        <p:spPr>
          <a:xfrm>
            <a:off x="1284861" y="1793728"/>
            <a:ext cx="9622277" cy="4351338"/>
          </a:xfrm>
        </p:spPr>
        <p:txBody>
          <a:bodyPr>
            <a:normAutofit/>
          </a:bodyPr>
          <a:lstStyle/>
          <a:p>
            <a:pPr marL="0" indent="0">
              <a:buNone/>
            </a:pPr>
            <a:r>
              <a:rPr lang="en-US" sz="3600" b="1" u="sng" dirty="0"/>
              <a:t>Facilities Supervision</a:t>
            </a:r>
          </a:p>
          <a:p>
            <a:pPr marL="0" indent="0">
              <a:buNone/>
            </a:pPr>
            <a:endParaRPr lang="en-US" sz="2000" b="1" u="sng" dirty="0"/>
          </a:p>
          <a:p>
            <a:r>
              <a:rPr lang="en-US" sz="3200" dirty="0"/>
              <a:t>Facilities software</a:t>
            </a:r>
          </a:p>
          <a:p>
            <a:r>
              <a:rPr lang="en-US" sz="3200" dirty="0"/>
              <a:t>Maintenance management systems</a:t>
            </a:r>
          </a:p>
          <a:p>
            <a:r>
              <a:rPr lang="en-US" sz="3200" dirty="0"/>
              <a:t>Artificial Intelligence (AI)</a:t>
            </a:r>
          </a:p>
        </p:txBody>
      </p:sp>
    </p:spTree>
    <p:extLst>
      <p:ext uri="{BB962C8B-B14F-4D97-AF65-F5344CB8AC3E}">
        <p14:creationId xmlns:p14="http://schemas.microsoft.com/office/powerpoint/2010/main" val="3482697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1696B-1BC9-0101-08ED-E6FF4513A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43028-0855-951C-F3A1-E43B1F9ED57C}"/>
              </a:ext>
            </a:extLst>
          </p:cNvPr>
          <p:cNvSpPr>
            <a:spLocks noGrp="1"/>
          </p:cNvSpPr>
          <p:nvPr>
            <p:ph type="title"/>
          </p:nvPr>
        </p:nvSpPr>
        <p:spPr/>
        <p:txBody>
          <a:bodyPr/>
          <a:lstStyle/>
          <a:p>
            <a:pPr algn="ctr"/>
            <a:r>
              <a:rPr lang="en-US" sz="4900" b="1" dirty="0"/>
              <a:t>Managing</a:t>
            </a:r>
            <a:r>
              <a:rPr lang="en-US" b="1" dirty="0"/>
              <a:t> Facilities</a:t>
            </a:r>
          </a:p>
        </p:txBody>
      </p:sp>
      <p:sp>
        <p:nvSpPr>
          <p:cNvPr id="3" name="Content Placeholder 2">
            <a:extLst>
              <a:ext uri="{FF2B5EF4-FFF2-40B4-BE49-F238E27FC236}">
                <a16:creationId xmlns:a16="http://schemas.microsoft.com/office/drawing/2014/main" id="{E2D9B4D5-57B5-247C-9E3D-B89298AB5795}"/>
              </a:ext>
            </a:extLst>
          </p:cNvPr>
          <p:cNvSpPr>
            <a:spLocks noGrp="1"/>
          </p:cNvSpPr>
          <p:nvPr>
            <p:ph idx="1"/>
          </p:nvPr>
        </p:nvSpPr>
        <p:spPr>
          <a:xfrm>
            <a:off x="838200" y="1690688"/>
            <a:ext cx="9622277" cy="4351338"/>
          </a:xfrm>
        </p:spPr>
        <p:txBody>
          <a:bodyPr>
            <a:normAutofit/>
          </a:bodyPr>
          <a:lstStyle/>
          <a:p>
            <a:pPr marL="0" indent="0">
              <a:buNone/>
            </a:pPr>
            <a:r>
              <a:rPr lang="en-US" sz="3600" b="1" u="sng" dirty="0"/>
              <a:t>Discussion Questions:</a:t>
            </a:r>
          </a:p>
          <a:p>
            <a:pPr marL="0" indent="0">
              <a:buNone/>
            </a:pPr>
            <a:endParaRPr lang="en-US" sz="2000" b="1" u="sng" dirty="0"/>
          </a:p>
          <a:p>
            <a:pPr marL="0" indent="0">
              <a:buNone/>
            </a:pPr>
            <a:r>
              <a:rPr lang="en-US" sz="3200" i="1" dirty="0"/>
              <a:t>The text indicates that facilities can have a significant effect on student learning as well as teacher instruction. From your own experiences, how have the facilities where you have taught affected how you teach and how students learn? Is there any research that would support your perceptions?</a:t>
            </a:r>
            <a:endParaRPr lang="en-US" sz="3200" u="sng" dirty="0"/>
          </a:p>
        </p:txBody>
      </p:sp>
    </p:spTree>
    <p:extLst>
      <p:ext uri="{BB962C8B-B14F-4D97-AF65-F5344CB8AC3E}">
        <p14:creationId xmlns:p14="http://schemas.microsoft.com/office/powerpoint/2010/main" val="3552203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5CD37-FE38-441A-B508-CAA565253DB1}"/>
              </a:ext>
            </a:extLst>
          </p:cNvPr>
          <p:cNvSpPr>
            <a:spLocks noGrp="1"/>
          </p:cNvSpPr>
          <p:nvPr>
            <p:ph type="title"/>
          </p:nvPr>
        </p:nvSpPr>
        <p:spPr/>
        <p:txBody>
          <a:bodyPr>
            <a:normAutofit/>
          </a:bodyPr>
          <a:lstStyle/>
          <a:p>
            <a:pPr algn="ctr"/>
            <a:r>
              <a:rPr lang="en-US" b="1" dirty="0"/>
              <a:t>Managing Facilities</a:t>
            </a:r>
          </a:p>
        </p:txBody>
      </p:sp>
      <p:sp>
        <p:nvSpPr>
          <p:cNvPr id="3" name="Content Placeholder 2">
            <a:extLst>
              <a:ext uri="{FF2B5EF4-FFF2-40B4-BE49-F238E27FC236}">
                <a16:creationId xmlns:a16="http://schemas.microsoft.com/office/drawing/2014/main" id="{3D08AF96-194F-ED0B-69C0-4DC9BC203C44}"/>
              </a:ext>
            </a:extLst>
          </p:cNvPr>
          <p:cNvSpPr>
            <a:spLocks noGrp="1"/>
          </p:cNvSpPr>
          <p:nvPr>
            <p:ph idx="1"/>
          </p:nvPr>
        </p:nvSpPr>
        <p:spPr>
          <a:xfrm>
            <a:off x="1602888" y="1825625"/>
            <a:ext cx="9750911" cy="4351338"/>
          </a:xfrm>
        </p:spPr>
        <p:txBody>
          <a:bodyPr>
            <a:normAutofit/>
          </a:bodyPr>
          <a:lstStyle/>
          <a:p>
            <a:pPr marL="0" indent="0">
              <a:buNone/>
            </a:pPr>
            <a:r>
              <a:rPr lang="en-US" sz="3600" b="1" u="sng" dirty="0"/>
              <a:t>Summary</a:t>
            </a:r>
          </a:p>
          <a:p>
            <a:pPr marL="0" indent="0">
              <a:buNone/>
            </a:pPr>
            <a:endParaRPr lang="en-US" sz="2000" dirty="0"/>
          </a:p>
          <a:p>
            <a:r>
              <a:rPr lang="en-US" sz="3200" dirty="0"/>
              <a:t>Many older schools lack basic features built into today’s facilities.</a:t>
            </a:r>
          </a:p>
          <a:p>
            <a:r>
              <a:rPr lang="en-US" sz="3200" dirty="0"/>
              <a:t>School facilities require a large investment</a:t>
            </a:r>
          </a:p>
          <a:p>
            <a:r>
              <a:rPr lang="en-US" sz="3200" dirty="0"/>
              <a:t>Growing body of research that facilities can influence  student achievement</a:t>
            </a:r>
          </a:p>
          <a:p>
            <a:pPr marL="0" indent="0">
              <a:buNone/>
            </a:pPr>
            <a:endParaRPr lang="en-US" dirty="0"/>
          </a:p>
        </p:txBody>
      </p:sp>
    </p:spTree>
    <p:extLst>
      <p:ext uri="{BB962C8B-B14F-4D97-AF65-F5344CB8AC3E}">
        <p14:creationId xmlns:p14="http://schemas.microsoft.com/office/powerpoint/2010/main" val="1822683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FADA-047D-F67C-842B-CA4714E3A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A1853-CC0D-40D3-D94B-523BE18BD874}"/>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2BC78573-7BDF-4D89-6388-9A533BFF579D}"/>
              </a:ext>
            </a:extLst>
          </p:cNvPr>
          <p:cNvSpPr>
            <a:spLocks noGrp="1"/>
          </p:cNvSpPr>
          <p:nvPr>
            <p:ph idx="1"/>
          </p:nvPr>
        </p:nvSpPr>
        <p:spPr>
          <a:xfrm>
            <a:off x="1699708" y="1825625"/>
            <a:ext cx="9654091" cy="4351338"/>
          </a:xfrm>
        </p:spPr>
        <p:txBody>
          <a:bodyPr>
            <a:normAutofit/>
          </a:bodyPr>
          <a:lstStyle/>
          <a:p>
            <a:pPr marL="0" indent="0">
              <a:buNone/>
            </a:pPr>
            <a:r>
              <a:rPr lang="en-US" sz="3900" b="1" u="sng" dirty="0"/>
              <a:t>Summary Con’t</a:t>
            </a:r>
            <a:r>
              <a:rPr lang="en-US" sz="3900" b="1" dirty="0"/>
              <a:t>:</a:t>
            </a:r>
          </a:p>
          <a:p>
            <a:pPr marL="0" indent="0">
              <a:buNone/>
            </a:pPr>
            <a:endParaRPr lang="en-US" sz="2000" b="1" dirty="0"/>
          </a:p>
          <a:p>
            <a:r>
              <a:rPr lang="en-US" sz="3200" dirty="0"/>
              <a:t>There is a growing concern about the adequacy and equity of school facilities.</a:t>
            </a:r>
          </a:p>
          <a:p>
            <a:r>
              <a:rPr lang="en-US" sz="3200" dirty="0"/>
              <a:t>Long-term facility planning  is an important component of a district’s overall financial plan.</a:t>
            </a:r>
          </a:p>
          <a:p>
            <a:r>
              <a:rPr lang="en-US" sz="3200" dirty="0"/>
              <a:t>There are a myriad of environmental laws affecting schools.</a:t>
            </a:r>
            <a:endParaRPr lang="en-US" dirty="0"/>
          </a:p>
          <a:p>
            <a:pPr marL="0" indent="0">
              <a:buNone/>
            </a:pPr>
            <a:endParaRPr lang="en-US" dirty="0"/>
          </a:p>
        </p:txBody>
      </p:sp>
    </p:spTree>
    <p:extLst>
      <p:ext uri="{BB962C8B-B14F-4D97-AF65-F5344CB8AC3E}">
        <p14:creationId xmlns:p14="http://schemas.microsoft.com/office/powerpoint/2010/main" val="802384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33DEF-2692-1EC6-850B-923E61649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03EE3-9553-A0A8-C5AD-8F282C19ED9A}"/>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44473B04-CD3F-4DEF-4400-71C07879F87A}"/>
              </a:ext>
            </a:extLst>
          </p:cNvPr>
          <p:cNvSpPr>
            <a:spLocks noGrp="1"/>
          </p:cNvSpPr>
          <p:nvPr>
            <p:ph idx="1"/>
          </p:nvPr>
        </p:nvSpPr>
        <p:spPr>
          <a:xfrm>
            <a:off x="1699708" y="1825625"/>
            <a:ext cx="9654091" cy="4351338"/>
          </a:xfrm>
        </p:spPr>
        <p:txBody>
          <a:bodyPr>
            <a:normAutofit/>
          </a:bodyPr>
          <a:lstStyle/>
          <a:p>
            <a:pPr marL="0" indent="0">
              <a:buNone/>
            </a:pPr>
            <a:r>
              <a:rPr lang="en-US" sz="3900" b="1" u="sng" dirty="0"/>
              <a:t>Summary Con’t</a:t>
            </a:r>
            <a:r>
              <a:rPr lang="en-US" sz="3900" b="1" dirty="0"/>
              <a:t>:</a:t>
            </a:r>
          </a:p>
          <a:p>
            <a:pPr marL="0" indent="0">
              <a:buNone/>
            </a:pPr>
            <a:endParaRPr lang="en-US" sz="2000" b="1" dirty="0"/>
          </a:p>
          <a:p>
            <a:r>
              <a:rPr lang="en-US" dirty="0"/>
              <a:t>The cost of energy is becoming a major part of school budgets.</a:t>
            </a:r>
          </a:p>
          <a:p>
            <a:r>
              <a:rPr lang="en-US" dirty="0"/>
              <a:t>Schools will need to explore alternate sources of energy in the future.</a:t>
            </a:r>
          </a:p>
          <a:p>
            <a:r>
              <a:rPr lang="en-US" dirty="0"/>
              <a:t>Climate change is already having an impact on school faculties.</a:t>
            </a:r>
          </a:p>
          <a:p>
            <a:pPr marL="0" indent="0">
              <a:buNone/>
            </a:pPr>
            <a:endParaRPr lang="en-US" dirty="0"/>
          </a:p>
        </p:txBody>
      </p:sp>
    </p:spTree>
    <p:extLst>
      <p:ext uri="{BB962C8B-B14F-4D97-AF65-F5344CB8AC3E}">
        <p14:creationId xmlns:p14="http://schemas.microsoft.com/office/powerpoint/2010/main" val="2529607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7FDB0-F238-977D-65D9-F1B1B11A9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2D76FA-95D5-AA7B-7F2F-4082B2C1A62E}"/>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Managing Facilities</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1DDD11A6-6FE5-9ABC-6B86-2FF992EC36E1}"/>
              </a:ext>
            </a:extLst>
          </p:cNvPr>
          <p:cNvSpPr>
            <a:spLocks noGrp="1"/>
          </p:cNvSpPr>
          <p:nvPr>
            <p:ph idx="1"/>
          </p:nvPr>
        </p:nvSpPr>
        <p:spPr>
          <a:xfrm>
            <a:off x="1699708" y="1825625"/>
            <a:ext cx="9654091" cy="4351338"/>
          </a:xfrm>
        </p:spPr>
        <p:txBody>
          <a:bodyPr>
            <a:normAutofit/>
          </a:bodyPr>
          <a:lstStyle/>
          <a:p>
            <a:pPr marL="0" indent="0">
              <a:buNone/>
            </a:pPr>
            <a:endParaRPr lang="en-US" sz="3900" b="1" u="sng" dirty="0"/>
          </a:p>
          <a:p>
            <a:pPr marL="0" indent="0">
              <a:buNone/>
            </a:pPr>
            <a:endParaRPr lang="en-US" sz="3900" b="1" u="sng" dirty="0"/>
          </a:p>
          <a:p>
            <a:pPr marL="0" indent="0" algn="ctr">
              <a:buNone/>
            </a:pPr>
            <a:r>
              <a:rPr lang="en-US" sz="3900" u="sng" dirty="0"/>
              <a:t>This is end of chapter 5, and </a:t>
            </a:r>
          </a:p>
          <a:p>
            <a:pPr marL="0" indent="0" algn="ctr">
              <a:buNone/>
            </a:pPr>
            <a:r>
              <a:rPr lang="en-US" sz="3900" u="sng" dirty="0"/>
              <a:t>we look forward to chapter 6 on auxiliary services </a:t>
            </a:r>
            <a:endParaRPr lang="en-US" sz="3900" dirty="0"/>
          </a:p>
          <a:p>
            <a:pPr marL="0" indent="0" algn="ctr">
              <a:buNone/>
            </a:pPr>
            <a:endParaRPr lang="en-US" sz="3600" b="1" dirty="0"/>
          </a:p>
          <a:p>
            <a:pPr marL="514350" indent="-514350">
              <a:lnSpc>
                <a:spcPct val="100000"/>
              </a:lnSpc>
              <a:spcBef>
                <a:spcPts val="0"/>
              </a:spcBef>
              <a:buAutoNum type="arabicPeriod" startAt="3"/>
            </a:pPr>
            <a:endParaRPr lang="en-US" dirty="0"/>
          </a:p>
          <a:p>
            <a:pPr marL="0" indent="0">
              <a:buNone/>
            </a:pPr>
            <a:endParaRPr lang="en-US" dirty="0"/>
          </a:p>
        </p:txBody>
      </p:sp>
    </p:spTree>
    <p:extLst>
      <p:ext uri="{BB962C8B-B14F-4D97-AF65-F5344CB8AC3E}">
        <p14:creationId xmlns:p14="http://schemas.microsoft.com/office/powerpoint/2010/main" val="2824202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TotalTime>
  <Words>599</Words>
  <Application>Microsoft Macintosh PowerPoint</Application>
  <PresentationFormat>Widescreen</PresentationFormat>
  <Paragraphs>141</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 School Finance and Business Management  Optimizing Fiscal, Facility and Human Resources </vt:lpstr>
      <vt:lpstr>  Managing Facilities  </vt:lpstr>
      <vt:lpstr>  Managing Facilities  </vt:lpstr>
      <vt:lpstr>  Managing Facilities  </vt:lpstr>
      <vt:lpstr>  Managing Facilities  </vt:lpstr>
      <vt:lpstr>Managing Facilities</vt:lpstr>
      <vt:lpstr>Managing Facilities</vt:lpstr>
      <vt:lpstr>  Managing Facilities </vt:lpstr>
      <vt:lpstr>  Managing Facilities </vt:lpstr>
      <vt:lpstr>  Managing Facilities </vt:lpstr>
      <vt:lpstr>Managing Facilities</vt:lpstr>
      <vt:lpstr>Managing Facilities</vt:lpstr>
      <vt:lpstr>Managing Facilities</vt:lpstr>
      <vt:lpstr>Managing Facilities</vt:lpstr>
      <vt:lpstr>Managing Facilities</vt:lpstr>
      <vt:lpstr>Managing Facilities</vt:lpstr>
      <vt:lpstr>  Managing Facilities  </vt:lpstr>
      <vt:lpstr>  Managing Facilities  </vt:lpstr>
      <vt:lpstr>  Managing Facilities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tomal</dc:creator>
  <cp:lastModifiedBy>Craig Schilling</cp:lastModifiedBy>
  <cp:revision>21</cp:revision>
  <cp:lastPrinted>2025-01-26T12:01:26Z</cp:lastPrinted>
  <dcterms:created xsi:type="dcterms:W3CDTF">2025-01-23T15:25:56Z</dcterms:created>
  <dcterms:modified xsi:type="dcterms:W3CDTF">2025-11-27T14:22:18Z</dcterms:modified>
</cp:coreProperties>
</file>