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4" r:id="rId3"/>
    <p:sldId id="273" r:id="rId4"/>
    <p:sldId id="259" r:id="rId5"/>
    <p:sldId id="282" r:id="rId6"/>
    <p:sldId id="283" r:id="rId7"/>
    <p:sldId id="284" r:id="rId8"/>
    <p:sldId id="289" r:id="rId9"/>
    <p:sldId id="261" r:id="rId10"/>
    <p:sldId id="285" r:id="rId11"/>
    <p:sldId id="286" r:id="rId12"/>
    <p:sldId id="287" r:id="rId13"/>
    <p:sldId id="288" r:id="rId14"/>
    <p:sldId id="290" r:id="rId15"/>
    <p:sldId id="262" r:id="rId16"/>
    <p:sldId id="291" r:id="rId17"/>
    <p:sldId id="292" r:id="rId18"/>
    <p:sldId id="295" r:id="rId19"/>
    <p:sldId id="279" r:id="rId20"/>
    <p:sldId id="293" r:id="rId21"/>
    <p:sldId id="280" r:id="rId22"/>
    <p:sldId id="294" r:id="rId23"/>
    <p:sldId id="281" r:id="rId24"/>
  </p:sldIdLst>
  <p:sldSz cx="12192000" cy="6858000"/>
  <p:notesSz cx="6858000" cy="88915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969" autoAdjust="0"/>
    <p:restoredTop sz="94658"/>
  </p:normalViewPr>
  <p:slideViewPr>
    <p:cSldViewPr snapToGrid="0">
      <p:cViewPr varScale="1">
        <p:scale>
          <a:sx n="106" d="100"/>
          <a:sy n="106" d="100"/>
        </p:scale>
        <p:origin x="736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6B84E-9D13-FB96-4EBC-5BD8D74EE6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E088E2-7B9B-13B3-469E-B5E39111E0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5ED62E-DE8E-AC1D-00EA-30D3604C8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240-3B40-4C66-BACD-E39BF62C8AAD}" type="datetimeFigureOut">
              <a:rPr lang="en-US" smtClean="0"/>
              <a:t>11/28/25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E1B9BA-8338-0BF8-6C53-B5EB2B909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98F732-3471-FD5C-42FA-C8FCAE71D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412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C9119-6F12-EEDD-68F6-EC634F4C9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8ADD4-4B49-ECB4-0BA2-DC84FF7E0C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168027-F0D1-8978-5B7B-400CA50DC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240-3B40-4C66-BACD-E39BF62C8AAD}" type="datetimeFigureOut">
              <a:rPr lang="en-US" smtClean="0"/>
              <a:t>11/28/25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4FC151-A09E-54C3-E198-22826E4B3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576703-D7B3-03D3-A504-B4599077C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108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7BED1-30BD-698F-52CF-95F7998E4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76933E-CF9C-9AAD-666E-509BF7280A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712479-FF0C-C999-9508-78E532DC6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240-3B40-4C66-BACD-E39BF62C8AAD}" type="datetimeFigureOut">
              <a:rPr lang="en-US" smtClean="0"/>
              <a:t>11/28/25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DCCC62-DC8E-5F20-8123-B6EFC1212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E90663-177D-F75D-1DD9-56799E43F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254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12A28-E072-E660-4D36-3829E9B6F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20A025-C81E-C6FE-CA07-FD2A49E454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482E25-5DD2-D18E-E3EF-296F9BF606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E19F1-051D-BC2A-27C0-077A1574C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240-3B40-4C66-BACD-E39BF62C8AAD}" type="datetimeFigureOut">
              <a:rPr lang="en-US" smtClean="0"/>
              <a:t>11/28/25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BE00B6-BE37-AD11-C2C2-92DC6AC96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2AE55F-3A78-465B-FF73-9A344D1C0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76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90D88-ACB0-DC6F-B9BB-95BAC10AF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BE3079-B35D-106D-A31E-306DEA8416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2708A8-ACAD-0033-923C-DDCB83AA24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FDDB8E-A3D2-E6ED-C55B-B539F286DA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FBB459-E9A6-58A2-4233-AD09598652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94A8A3-6CEA-6DDD-E6E7-B43EE1F53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240-3B40-4C66-BACD-E39BF62C8AAD}" type="datetimeFigureOut">
              <a:rPr lang="en-US" smtClean="0"/>
              <a:t>11/28/25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B255C4-2560-1DBA-9EB9-5100FE48B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CA2D95-2107-268D-9A17-0ED7742FE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154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70596-D287-D9B8-E3E1-8435841CF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9B29E7-0411-F073-492B-7D8B74992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240-3B40-4C66-BACD-E39BF62C8AAD}" type="datetimeFigureOut">
              <a:rPr lang="en-US" smtClean="0"/>
              <a:t>11/28/25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E1B505-3CB8-2FB9-BD85-B735D923D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EC578-19BB-5BA0-FB19-F99C6EA0E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680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A56E70-7C18-2971-00D6-BA68604A4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240-3B40-4C66-BACD-E39BF62C8AAD}" type="datetimeFigureOut">
              <a:rPr lang="en-US" smtClean="0"/>
              <a:t>11/28/25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ACD0E3-BE0D-A5AE-D490-B67C1BCC4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5C9BA5-8CF7-A99D-A36F-95E59231D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844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4592A-CC3C-46AE-F0BF-27BF36E68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55B69-C333-A52D-0897-24DAD18A7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6EC4D6-751A-D377-C14B-20F9E8E4F7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D34D4E-C870-1D79-DD4D-643FAF954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240-3B40-4C66-BACD-E39BF62C8AAD}" type="datetimeFigureOut">
              <a:rPr lang="en-US" smtClean="0"/>
              <a:t>11/28/25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CA7EE4-B8F0-5BFB-36C0-14C2ACE0C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1B50E1-67AE-BB31-67BD-6903C1BFB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876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E6F35-0BF9-3466-128F-8209D2726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9DEE74-DFD2-503C-0A08-39DC8D273D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430910-66B7-35A4-1749-E4B78FD276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3DAADC-F09C-1A6A-895B-3F02DB920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240-3B40-4C66-BACD-E39BF62C8AAD}" type="datetimeFigureOut">
              <a:rPr lang="en-US" smtClean="0"/>
              <a:t>11/28/25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C4B5F3-F335-7863-0FB5-782C98657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2E1D31-A034-0CAD-A716-3950C1B37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114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29759-2B5D-5909-4771-FF1027345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228467-5784-5CE2-D601-A57D1A6165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16FADB-083E-98F8-84F4-03FC63AC0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240-3B40-4C66-BACD-E39BF62C8AAD}" type="datetimeFigureOut">
              <a:rPr lang="en-US" smtClean="0"/>
              <a:t>11/28/25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26F67-E10A-4D6B-0BBF-89821066F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53D0AD-099F-2715-7A4D-409231C3C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855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A74F3E-CF5E-2AB0-8DCC-60F80D24D4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C65781-DD91-7AA6-0F44-1D16819293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260A0D-825A-E178-2BE0-1DE384775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240-3B40-4C66-BACD-E39BF62C8AAD}" type="datetimeFigureOut">
              <a:rPr lang="en-US" smtClean="0"/>
              <a:t>11/28/25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194000-5F92-F386-CB7F-B8E2FD084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57894D-240E-2402-1E8E-2175BA6E4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709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8C49F0-7E5D-8CA7-C2FF-9A17F815F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22107D-C175-7BD1-F511-78DE831283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FAA39-FE62-823B-6198-AC78892AE3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A32240-3B40-4C66-BACD-E39BF62C8AAD}" type="datetimeFigureOut">
              <a:rPr lang="en-US" smtClean="0"/>
              <a:t>11/28/25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B0AE63-ACF9-74EF-26D2-A2316DC0B3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BEAA60-B6A7-9F3C-FBF9-74D59B8EBD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277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5F4C0-D091-B381-179A-7E939B658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2729"/>
            <a:ext cx="10515600" cy="1367959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r>
              <a:rPr lang="en-US" sz="4900" b="1" dirty="0"/>
              <a:t>School Finance and Business Management</a:t>
            </a:r>
            <a:r>
              <a:rPr lang="en-US" sz="4900" dirty="0"/>
              <a:t> </a:t>
            </a:r>
            <a:br>
              <a:rPr lang="en-US" sz="4900" dirty="0"/>
            </a:br>
            <a:r>
              <a:rPr lang="en-US" sz="3600" b="1" dirty="0"/>
              <a:t>Optimizing Fiscal, Facility and Human Resources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9AB2F8-018B-89C1-847A-28E8DA3EA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6894" y="1825625"/>
            <a:ext cx="9456905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400" b="1" dirty="0"/>
          </a:p>
          <a:p>
            <a:pPr marL="0" indent="0" algn="ctr">
              <a:buNone/>
            </a:pPr>
            <a:r>
              <a:rPr lang="en-US" sz="4000" b="1" dirty="0"/>
              <a:t>Auxiliary Services: Food, Safety, Security, and Transportation</a:t>
            </a:r>
          </a:p>
          <a:p>
            <a:pPr marL="0" indent="0" algn="ctr">
              <a:buNone/>
            </a:pPr>
            <a:endParaRPr lang="en-US" sz="4000" b="1" dirty="0"/>
          </a:p>
          <a:p>
            <a:pPr marL="0" indent="0" algn="ctr">
              <a:buNone/>
            </a:pPr>
            <a:r>
              <a:rPr lang="en-US" sz="4000" b="1" dirty="0"/>
              <a:t>Chapter 6</a:t>
            </a:r>
          </a:p>
        </p:txBody>
      </p:sp>
    </p:spTree>
    <p:extLst>
      <p:ext uri="{BB962C8B-B14F-4D97-AF65-F5344CB8AC3E}">
        <p14:creationId xmlns:p14="http://schemas.microsoft.com/office/powerpoint/2010/main" val="366785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FCC42-8A38-7FA7-1F88-3083CB71A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5153"/>
            <a:ext cx="10515600" cy="1475535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sz="4900" b="1" dirty="0"/>
              <a:t>Auxiliary Services: Food, Safety, Security, and Transportation</a:t>
            </a:r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5740D4-9568-FE26-3EA0-E4174CE63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9708" y="1825625"/>
            <a:ext cx="9654091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900" b="1" u="sng" dirty="0"/>
              <a:t>Objectives</a:t>
            </a:r>
            <a:r>
              <a:rPr lang="en-US" sz="3900" b="1" dirty="0"/>
              <a:t>:</a:t>
            </a:r>
          </a:p>
          <a:p>
            <a:r>
              <a:rPr lang="en-US" dirty="0"/>
              <a:t>Understand the role that auxiliary services fulfill within a school system </a:t>
            </a:r>
          </a:p>
          <a:p>
            <a:r>
              <a:rPr lang="en-US" dirty="0"/>
              <a:t>Identify the major components of the National School Lunch Program </a:t>
            </a:r>
          </a:p>
          <a:p>
            <a:r>
              <a:rPr lang="en-US" dirty="0"/>
              <a:t>Understand the legislative history of federally subsidized meals and the various programs offered by the federal government </a:t>
            </a:r>
          </a:p>
          <a:p>
            <a:r>
              <a:rPr lang="en-US" dirty="0"/>
              <a:t>Understand the importance of a crisis management plan </a:t>
            </a:r>
          </a:p>
          <a:p>
            <a:r>
              <a:rPr lang="en-US" dirty="0"/>
              <a:t>Articulate the federal laws governing transporting students </a:t>
            </a:r>
          </a:p>
          <a:p>
            <a:r>
              <a:rPr lang="en-US" dirty="0"/>
              <a:t>Understand the advantages of district-owned and contracted transportation services </a:t>
            </a:r>
          </a:p>
        </p:txBody>
      </p:sp>
    </p:spTree>
    <p:extLst>
      <p:ext uri="{BB962C8B-B14F-4D97-AF65-F5344CB8AC3E}">
        <p14:creationId xmlns:p14="http://schemas.microsoft.com/office/powerpoint/2010/main" val="35066763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CE341-3C85-D3D0-BDB4-4388278C9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b="1" dirty="0"/>
            </a:br>
            <a:br>
              <a:rPr lang="en-US" b="1" dirty="0"/>
            </a:br>
            <a:r>
              <a:rPr lang="en-US" b="1" dirty="0"/>
              <a:t>Auxiliary Services: Food, Safety, Security, and Transportation</a:t>
            </a:r>
            <a:br>
              <a:rPr lang="en-US" b="1" dirty="0"/>
            </a:b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886072-F555-432F-E9F7-0014CA88BE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0466" y="1825625"/>
            <a:ext cx="9643334" cy="4351338"/>
          </a:xfrm>
        </p:spPr>
        <p:txBody>
          <a:bodyPr/>
          <a:lstStyle/>
          <a:p>
            <a:pPr marL="0" indent="0">
              <a:buNone/>
            </a:pPr>
            <a:r>
              <a:rPr lang="en-US" sz="3600" b="1" u="sng" dirty="0"/>
              <a:t>Auxiliary Services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3200" dirty="0"/>
              <a:t>Food Service</a:t>
            </a:r>
          </a:p>
          <a:p>
            <a:r>
              <a:rPr lang="en-US" sz="3200" dirty="0"/>
              <a:t>Safety</a:t>
            </a:r>
          </a:p>
          <a:p>
            <a:r>
              <a:rPr lang="en-US" sz="3200" dirty="0"/>
              <a:t>Security</a:t>
            </a:r>
          </a:p>
          <a:p>
            <a:r>
              <a:rPr lang="en-US" sz="3200" dirty="0"/>
              <a:t>Transportation</a:t>
            </a:r>
          </a:p>
        </p:txBody>
      </p:sp>
    </p:spTree>
    <p:extLst>
      <p:ext uri="{BB962C8B-B14F-4D97-AF65-F5344CB8AC3E}">
        <p14:creationId xmlns:p14="http://schemas.microsoft.com/office/powerpoint/2010/main" val="523521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A87B2-A371-25EB-8650-4C309E6AD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Auxiliary Services: Food, Safety, Security, and Transportation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1F8B0-C72E-CE41-F1A0-FDE5E57AF6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4254" y="1825625"/>
            <a:ext cx="9589546" cy="4351338"/>
          </a:xfrm>
        </p:spPr>
        <p:txBody>
          <a:bodyPr/>
          <a:lstStyle/>
          <a:p>
            <a:pPr marL="0" indent="0">
              <a:buNone/>
            </a:pPr>
            <a:r>
              <a:rPr lang="en-US" sz="3600" b="1" u="sng" dirty="0"/>
              <a:t>Food Service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3200" dirty="0"/>
              <a:t>National School Lunch Program (1946) – created to subsidize meals and support farm surpluses</a:t>
            </a:r>
          </a:p>
          <a:p>
            <a:r>
              <a:rPr lang="en-US" sz="3200" dirty="0"/>
              <a:t>Child Nutrition Act (1966) – added breakfast and special milk program</a:t>
            </a:r>
          </a:p>
          <a:p>
            <a:r>
              <a:rPr lang="en-US" sz="3200" dirty="0"/>
              <a:t>Both programs reauthorized in 2004 to make it easier for students to qualify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64024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C2094D-2D28-F005-7C8E-AA9D1917B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983FF-3553-C59F-906F-2906EDA16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Auxiliary Services: Food, Safety, Security, and Transportation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78BF8E-FF9E-F232-8B65-4292EED869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4254" y="1825625"/>
            <a:ext cx="9589546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b="1" u="sng" dirty="0"/>
              <a:t>Food Service – Healthy Hunger-Free Act (2010)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3200" dirty="0"/>
              <a:t>Provided increase in reimbursements</a:t>
            </a:r>
          </a:p>
          <a:p>
            <a:r>
              <a:rPr lang="en-US" sz="3200" dirty="0"/>
              <a:t>Expanded access</a:t>
            </a:r>
          </a:p>
          <a:p>
            <a:r>
              <a:rPr lang="en-US" sz="3200" dirty="0"/>
              <a:t>Increased oversight by secretary of agriculture</a:t>
            </a:r>
          </a:p>
          <a:p>
            <a:r>
              <a:rPr lang="en-US" sz="3200" dirty="0"/>
              <a:t>Allowed certain communities with high incidence of low-income students to directly certify</a:t>
            </a:r>
          </a:p>
          <a:p>
            <a:r>
              <a:rPr lang="en-US" sz="3200" dirty="0"/>
              <a:t>Expanded after school programs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73376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E39AA-F738-D521-2D6D-EA530BE00D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6420A-F16B-9AA1-E0C9-E5F03C4CF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Auxiliary Services: Food, Safety, Security, and Transportation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034EDA-A65E-A3E6-4B96-1AC909F7B4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4254" y="1825625"/>
            <a:ext cx="9589546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b="1" u="sng" dirty="0"/>
              <a:t>Food Service – Make America Healthy Again Commission (2025)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3200" dirty="0"/>
              <a:t>Cited Type 2 Diabetes and obesity as reasons to eliminate processed sugars.</a:t>
            </a:r>
          </a:p>
          <a:p>
            <a:r>
              <a:rPr lang="en-US" sz="3200" dirty="0"/>
              <a:t>Cited that the biggest obstacles to healthy means as:</a:t>
            </a:r>
            <a:endParaRPr lang="en-US" sz="1600" dirty="0"/>
          </a:p>
          <a:p>
            <a:pPr lvl="1"/>
            <a:r>
              <a:rPr lang="en-US" sz="2800" dirty="0"/>
              <a:t>Lack of facilities to prepare food</a:t>
            </a:r>
          </a:p>
          <a:p>
            <a:pPr lvl="1"/>
            <a:r>
              <a:rPr lang="en-US" sz="2800" dirty="0"/>
              <a:t>Whatever means are prepared must appeal to students</a:t>
            </a:r>
          </a:p>
        </p:txBody>
      </p:sp>
    </p:spTree>
    <p:extLst>
      <p:ext uri="{BB962C8B-B14F-4D97-AF65-F5344CB8AC3E}">
        <p14:creationId xmlns:p14="http://schemas.microsoft.com/office/powerpoint/2010/main" val="1378998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9E678A-2216-5B62-FBBB-955A4E0469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9487E-867F-7973-0A44-4C171B77D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Auxiliary Services: Food, Safety, Security, and Transportation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B7619-AADA-724F-F0BB-E7075DEDE5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4254" y="1825625"/>
            <a:ext cx="9589546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600" b="1" u="sng" dirty="0"/>
              <a:t>Food Service – One Big Beautiful Bill Act  (2025)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3200" dirty="0"/>
              <a:t>Reduces the number of students by changing eligibility requirements for SNAP and Medicaid</a:t>
            </a:r>
          </a:p>
          <a:p>
            <a:r>
              <a:rPr lang="en-US" sz="3200" dirty="0"/>
              <a:t>Increases paperwork burden for schools</a:t>
            </a:r>
          </a:p>
          <a:p>
            <a:r>
              <a:rPr lang="en-US" sz="3200" dirty="0"/>
              <a:t>Increases application barriers’</a:t>
            </a:r>
          </a:p>
          <a:p>
            <a:r>
              <a:rPr lang="en-US" sz="3200" dirty="0"/>
              <a:t>Cuts funding by one billion dollars</a:t>
            </a:r>
          </a:p>
          <a:p>
            <a:r>
              <a:rPr lang="en-US" sz="3200" dirty="0"/>
              <a:t>Transfers a greater share of SNAP administrative costs to the states.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9147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4A1299-E9AF-250E-F59B-9F7039CFB9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9E562-C61F-7715-AED2-8FCBA447E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974" y="365126"/>
            <a:ext cx="10686826" cy="1151702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dirty="0"/>
            </a:br>
            <a:r>
              <a:rPr lang="en-US" b="1" dirty="0"/>
              <a:t> Auxiliary Services: Food, Safety, Security, and Transportation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AA9E67-B4B1-99D8-BD7D-B084ED178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3898" y="1825625"/>
            <a:ext cx="934990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u="sng" dirty="0"/>
              <a:t>Safety and Security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3200" dirty="0"/>
              <a:t>In a 2023 NCES report:</a:t>
            </a:r>
          </a:p>
          <a:p>
            <a:pPr lvl="1"/>
            <a:r>
              <a:rPr lang="en-US" sz="3200" dirty="0"/>
              <a:t> 77% of all schools reported at least one incidence of crime had taken place</a:t>
            </a:r>
          </a:p>
          <a:p>
            <a:pPr lvl="1"/>
            <a:r>
              <a:rPr lang="en-US" sz="3200" dirty="0"/>
              <a:t>10% of all school teachers report being threatened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921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70A4C-663D-3622-7A29-E6AD726F2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974" y="365126"/>
            <a:ext cx="10686826" cy="1151702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dirty="0"/>
            </a:br>
            <a:r>
              <a:rPr lang="en-US" b="1" dirty="0"/>
              <a:t> Auxiliary Services: Food, Safety, Security, and Transportation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8A908C-1574-375F-08D8-CF3570A946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3898" y="1825625"/>
            <a:ext cx="934990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u="sng" dirty="0"/>
              <a:t>Safety and Security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3200" dirty="0"/>
              <a:t>Three elements to a holistic approach:</a:t>
            </a:r>
          </a:p>
          <a:p>
            <a:pPr lvl="1"/>
            <a:r>
              <a:rPr lang="en-US" sz="3200" dirty="0"/>
              <a:t>Awareness</a:t>
            </a:r>
          </a:p>
          <a:p>
            <a:pPr lvl="1"/>
            <a:r>
              <a:rPr lang="en-US" sz="3200" dirty="0"/>
              <a:t>Balance</a:t>
            </a:r>
          </a:p>
          <a:p>
            <a:pPr lvl="1"/>
            <a:r>
              <a:rPr lang="en-US" sz="3200" dirty="0"/>
              <a:t>Control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3034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119D33-1C62-16DE-6BD2-7913238AE6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1DFDC-44EA-1510-6067-FE778B1AD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974" y="365126"/>
            <a:ext cx="10686826" cy="1151702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dirty="0"/>
            </a:br>
            <a:r>
              <a:rPr lang="en-US" b="1" dirty="0"/>
              <a:t> Auxiliary Services: Food, Safety, Security, and Transportation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3CA221-D848-3879-8DB3-0BCB0ADB48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3898" y="1825625"/>
            <a:ext cx="934990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u="sng" dirty="0"/>
              <a:t>Safety and Security - Awareness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3200" dirty="0"/>
              <a:t>Policies</a:t>
            </a:r>
          </a:p>
          <a:p>
            <a:r>
              <a:rPr lang="en-US" sz="3200" dirty="0"/>
              <a:t>Warning signs of threats to people</a:t>
            </a:r>
          </a:p>
          <a:p>
            <a:r>
              <a:rPr lang="en-US" sz="3200" dirty="0"/>
              <a:t>Warning signs of threats to facilities</a:t>
            </a:r>
          </a:p>
        </p:txBody>
      </p:sp>
    </p:spTree>
    <p:extLst>
      <p:ext uri="{BB962C8B-B14F-4D97-AF65-F5344CB8AC3E}">
        <p14:creationId xmlns:p14="http://schemas.microsoft.com/office/powerpoint/2010/main" val="414829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DBF64B-67C0-FCB2-8553-60A216125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D7018-124E-B765-E93C-437A63B7D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974" y="365126"/>
            <a:ext cx="10686826" cy="1151702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dirty="0"/>
            </a:br>
            <a:r>
              <a:rPr lang="en-US" b="1" dirty="0"/>
              <a:t> Auxiliary Services: Food, Safety, Security, and Transportation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0B76EF-0750-755E-2EAE-1DFCF5DAF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3898" y="1825625"/>
            <a:ext cx="934990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u="sng" dirty="0"/>
              <a:t>Safety and Security - Balance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3200" dirty="0"/>
              <a:t>Balancing layers of security while maintaining an atmosphere conducive to learning.</a:t>
            </a:r>
          </a:p>
          <a:p>
            <a:r>
              <a:rPr lang="en-US" sz="3200" dirty="0"/>
              <a:t>Using various layers of security to mitigate risk.</a:t>
            </a:r>
          </a:p>
        </p:txBody>
      </p:sp>
    </p:spTree>
    <p:extLst>
      <p:ext uri="{BB962C8B-B14F-4D97-AF65-F5344CB8AC3E}">
        <p14:creationId xmlns:p14="http://schemas.microsoft.com/office/powerpoint/2010/main" val="2756557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D2FB4D-FDBF-B9A7-1702-B606817C9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F0468-3122-8FEC-000E-A1DA95133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974" y="365126"/>
            <a:ext cx="10686826" cy="1151702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dirty="0"/>
            </a:br>
            <a:r>
              <a:rPr lang="en-US" b="1" dirty="0"/>
              <a:t> Auxiliary Services: Food, Safety, Security, and Transportation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1E0EBA-5AC0-41B0-D77D-04CA341489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3898" y="1825625"/>
            <a:ext cx="934990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u="sng" dirty="0"/>
              <a:t>Safety and Security - Control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3200" dirty="0"/>
              <a:t>Securing the learning environment</a:t>
            </a:r>
          </a:p>
          <a:p>
            <a:r>
              <a:rPr lang="en-US" sz="3200" dirty="0"/>
              <a:t>Safety and security officers</a:t>
            </a:r>
          </a:p>
          <a:p>
            <a:r>
              <a:rPr lang="en-US" sz="3200" dirty="0"/>
              <a:t>Facility measures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928015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78786-76FE-76E9-2AA3-3B93FFF024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1FDB2-38AD-0C4C-6BA1-7096B713B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974" y="365126"/>
            <a:ext cx="10686826" cy="1151702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dirty="0"/>
            </a:br>
            <a:r>
              <a:rPr lang="en-US" b="1" dirty="0"/>
              <a:t> Auxiliary Services: Food, Safety, Security, and Transportation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E28CD9-41B1-2D07-32C7-A702018A1C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3898" y="1825625"/>
            <a:ext cx="934990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u="sng" dirty="0"/>
              <a:t>Safety and Security - Control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3200" dirty="0"/>
              <a:t>Securing the learning environment</a:t>
            </a:r>
          </a:p>
          <a:p>
            <a:r>
              <a:rPr lang="en-US" sz="3200" dirty="0"/>
              <a:t>Safety and security officers</a:t>
            </a:r>
          </a:p>
          <a:p>
            <a:r>
              <a:rPr lang="en-US" sz="3200" dirty="0"/>
              <a:t>Facility measures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034946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C67733-5F71-6D21-17F1-15CBB8766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64022-4BBD-5D2D-6031-6FBBC32CC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974" y="365126"/>
            <a:ext cx="10686826" cy="1151702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dirty="0"/>
            </a:br>
            <a:r>
              <a:rPr lang="en-US" b="1" dirty="0"/>
              <a:t> Auxiliary Services: Food, Safety, Security, and Transportation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244505-5D42-C79C-D159-82FA9D94F2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3898" y="1825625"/>
            <a:ext cx="934990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u="sng" dirty="0"/>
              <a:t>Safety and Security - Environment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3200" dirty="0"/>
              <a:t>Securing entry</a:t>
            </a:r>
          </a:p>
          <a:p>
            <a:r>
              <a:rPr lang="en-US" sz="3200" dirty="0"/>
              <a:t>Eliminating dead spaces</a:t>
            </a:r>
          </a:p>
          <a:p>
            <a:r>
              <a:rPr lang="en-US" sz="3200" dirty="0"/>
              <a:t>Creating natural surveillance with clear sightlines</a:t>
            </a:r>
          </a:p>
          <a:p>
            <a:r>
              <a:rPr lang="en-US" sz="3200" dirty="0"/>
              <a:t>Utilizing cameras where appropriate</a:t>
            </a:r>
          </a:p>
          <a:p>
            <a:r>
              <a:rPr lang="en-US" sz="3200" dirty="0"/>
              <a:t>Securing assets with lighting, smoke detectors, etc.</a:t>
            </a:r>
          </a:p>
        </p:txBody>
      </p:sp>
    </p:spTree>
    <p:extLst>
      <p:ext uri="{BB962C8B-B14F-4D97-AF65-F5344CB8AC3E}">
        <p14:creationId xmlns:p14="http://schemas.microsoft.com/office/powerpoint/2010/main" val="3733763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6F3FC-8898-A584-FA4B-6FC46AE49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Auxiliary Services: Food, Safety, Security, and Transportation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4BC054-7FCE-47C2-3552-3F8970AF93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3346" y="1825625"/>
            <a:ext cx="9460453" cy="4351338"/>
          </a:xfrm>
        </p:spPr>
        <p:txBody>
          <a:bodyPr/>
          <a:lstStyle/>
          <a:p>
            <a:pPr marL="0" indent="0">
              <a:buNone/>
            </a:pPr>
            <a:r>
              <a:rPr lang="en-US" sz="3600" b="1" u="sng" dirty="0"/>
              <a:t>Transportation Services</a:t>
            </a:r>
          </a:p>
          <a:p>
            <a:pPr marL="0" indent="0">
              <a:buNone/>
            </a:pPr>
            <a:endParaRPr lang="en-US" sz="2000" b="1" u="sng" dirty="0"/>
          </a:p>
          <a:p>
            <a:r>
              <a:rPr lang="en-US" sz="3600" dirty="0"/>
              <a:t>582,970 school buses</a:t>
            </a:r>
          </a:p>
          <a:p>
            <a:r>
              <a:rPr lang="en-US" sz="3600" dirty="0"/>
              <a:t>21.4 million students transported</a:t>
            </a:r>
          </a:p>
          <a:p>
            <a:endParaRPr lang="en-US" sz="3200" dirty="0"/>
          </a:p>
          <a:p>
            <a:endParaRPr lang="en-US" sz="2000" b="1" u="sng" dirty="0"/>
          </a:p>
        </p:txBody>
      </p:sp>
    </p:spTree>
    <p:extLst>
      <p:ext uri="{BB962C8B-B14F-4D97-AF65-F5344CB8AC3E}">
        <p14:creationId xmlns:p14="http://schemas.microsoft.com/office/powerpoint/2010/main" val="19920045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44A61-A983-00CF-2DF1-8DB936870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589D9-4C82-972D-7AC2-35695CDB8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Auxiliary Services: Food, Safety, Security, and Transportation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FEFFC1-753D-654F-9D45-455B59F57D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3346" y="1825625"/>
            <a:ext cx="9460453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b="1" u="sng" dirty="0"/>
              <a:t>Issues Affecting Transportation Services</a:t>
            </a:r>
          </a:p>
          <a:p>
            <a:pPr marL="0" indent="0">
              <a:buNone/>
            </a:pPr>
            <a:endParaRPr lang="en-US" sz="2000" b="1" u="sng" dirty="0"/>
          </a:p>
          <a:p>
            <a:r>
              <a:rPr lang="en-US" sz="3200" dirty="0"/>
              <a:t>Who gets transported</a:t>
            </a:r>
          </a:p>
          <a:p>
            <a:r>
              <a:rPr lang="en-US" sz="3200" dirty="0"/>
              <a:t>How services are provided</a:t>
            </a:r>
          </a:p>
          <a:p>
            <a:r>
              <a:rPr lang="en-US" sz="3200" dirty="0"/>
              <a:t>Route planning</a:t>
            </a:r>
          </a:p>
          <a:p>
            <a:r>
              <a:rPr lang="en-US" sz="3200" dirty="0"/>
              <a:t>Safety and risk management</a:t>
            </a:r>
          </a:p>
          <a:p>
            <a:r>
              <a:rPr lang="en-US" sz="3200" dirty="0"/>
              <a:t>Bus driver selection and training</a:t>
            </a:r>
          </a:p>
          <a:p>
            <a:r>
              <a:rPr lang="en-US" sz="3200" dirty="0"/>
              <a:t>Equipment selection and alternatives</a:t>
            </a:r>
          </a:p>
          <a:p>
            <a:endParaRPr lang="en-US" sz="3200" dirty="0"/>
          </a:p>
          <a:p>
            <a:endParaRPr lang="en-US" sz="2000" b="1" u="sng" dirty="0"/>
          </a:p>
        </p:txBody>
      </p:sp>
    </p:spTree>
    <p:extLst>
      <p:ext uri="{BB962C8B-B14F-4D97-AF65-F5344CB8AC3E}">
        <p14:creationId xmlns:p14="http://schemas.microsoft.com/office/powerpoint/2010/main" val="6858305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697A3D-06A6-0F42-3B5E-AAD7EE743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709AF-4011-3E32-E6F9-8CCC137E0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Auxiliary Services: Food, Safety, Security, and Transportation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13919A-760C-007A-4283-1A2723605A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3346" y="1825625"/>
            <a:ext cx="9460453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600" b="1" u="sng" dirty="0"/>
              <a:t>Transportation Services – School Buses</a:t>
            </a:r>
          </a:p>
          <a:p>
            <a:pPr marL="0" indent="0">
              <a:buNone/>
            </a:pPr>
            <a:endParaRPr lang="en-US" sz="3200" b="1" u="sng" dirty="0"/>
          </a:p>
          <a:p>
            <a:r>
              <a:rPr lang="en-US" sz="3200" dirty="0"/>
              <a:t>Purchase vs. Lease</a:t>
            </a:r>
          </a:p>
          <a:p>
            <a:r>
              <a:rPr lang="en-US" sz="3200" dirty="0"/>
              <a:t>Alternate fuel such as propane, natural gas and biodiesel.</a:t>
            </a:r>
          </a:p>
          <a:p>
            <a:r>
              <a:rPr lang="en-US" sz="3200" dirty="0"/>
              <a:t>Currently 12,000 electric buses on the road – two thirds fund by funded by EPA’s Clean School Bus Rebate program.</a:t>
            </a:r>
          </a:p>
          <a:p>
            <a:r>
              <a:rPr lang="en-US" sz="3200" dirty="0"/>
              <a:t>As diesel bus fleets are being replaced, alternate fuels such as propane are being considered since they are easier to transition than electric </a:t>
            </a:r>
          </a:p>
          <a:p>
            <a:endParaRPr lang="en-US" sz="3200" dirty="0"/>
          </a:p>
          <a:p>
            <a:endParaRPr lang="en-US" sz="3200" dirty="0"/>
          </a:p>
          <a:p>
            <a:endParaRPr lang="en-US" sz="2000" b="1" u="sng" dirty="0"/>
          </a:p>
        </p:txBody>
      </p:sp>
    </p:spTree>
    <p:extLst>
      <p:ext uri="{BB962C8B-B14F-4D97-AF65-F5344CB8AC3E}">
        <p14:creationId xmlns:p14="http://schemas.microsoft.com/office/powerpoint/2010/main" val="7519612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C6838B-F3DF-5D3B-550B-DC9E96919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17D44-191E-1F6A-4E29-26BC35F17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Auxiliary Services: Food, Safety, Security, and Transportation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A64032-20B0-0D66-C583-35371A47B5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3346" y="1825625"/>
            <a:ext cx="9460453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b="1" u="sng" dirty="0"/>
              <a:t>Discussion Question:</a:t>
            </a:r>
          </a:p>
          <a:p>
            <a:pPr marL="0" indent="0">
              <a:buNone/>
            </a:pPr>
            <a:endParaRPr lang="en-US" sz="2000" b="1" u="sng" dirty="0"/>
          </a:p>
          <a:p>
            <a:pPr marL="0" indent="0">
              <a:buNone/>
            </a:pPr>
            <a:r>
              <a:rPr lang="en-US" sz="3200" i="1" dirty="0"/>
              <a:t>What responsibilities do administrators and teachers have in insuring a safe and secure environment for students? What security measures has your school/district instituted to ensure a safe and secure environment for students and staff – i.e., to prevent unlawful entry, deter student discipline issues, etc. Do you believe that additional measures are warranted? If so, what and why?</a:t>
            </a:r>
            <a:endParaRPr lang="en-US" sz="3200" b="1" u="sng" dirty="0"/>
          </a:p>
          <a:p>
            <a:endParaRPr lang="en-US" sz="3200" dirty="0"/>
          </a:p>
          <a:p>
            <a:endParaRPr lang="en-US" sz="3200" dirty="0"/>
          </a:p>
          <a:p>
            <a:endParaRPr lang="en-US" sz="2000" b="1" u="sng" dirty="0"/>
          </a:p>
        </p:txBody>
      </p:sp>
    </p:spTree>
    <p:extLst>
      <p:ext uri="{BB962C8B-B14F-4D97-AF65-F5344CB8AC3E}">
        <p14:creationId xmlns:p14="http://schemas.microsoft.com/office/powerpoint/2010/main" val="5789785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7FADA-047D-F67C-842B-CA4714E3A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A1853-CC0D-40D3-D94B-523BE18BD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5153"/>
            <a:ext cx="10515600" cy="1475535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br>
              <a:rPr lang="en-US" dirty="0"/>
            </a:br>
            <a:r>
              <a:rPr lang="en-US" sz="4900" b="1" dirty="0"/>
              <a:t>Auxiliary Services: Food, Safety, Security, and Transportation</a:t>
            </a:r>
            <a:br>
              <a:rPr lang="en-US" b="1" dirty="0"/>
            </a:b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C78573-7BDF-4D89-6388-9A533BFF57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9708" y="1825625"/>
            <a:ext cx="965409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900" b="1" u="sng" dirty="0"/>
              <a:t>Summary</a:t>
            </a:r>
            <a:r>
              <a:rPr lang="en-US" sz="3900" b="1" dirty="0"/>
              <a:t>:</a:t>
            </a:r>
          </a:p>
          <a:p>
            <a:pPr marL="0" indent="0">
              <a:buNone/>
            </a:pPr>
            <a:endParaRPr lang="en-US" sz="2000" b="1" dirty="0"/>
          </a:p>
          <a:p>
            <a:r>
              <a:rPr lang="en-US" sz="3200" dirty="0"/>
              <a:t>Auxiliary Services support the core mission of the school.</a:t>
            </a:r>
          </a:p>
          <a:p>
            <a:r>
              <a:rPr lang="en-US" sz="3200" dirty="0"/>
              <a:t>Successful auxiliary services removes possible distractions from the learning environment.</a:t>
            </a:r>
          </a:p>
          <a:p>
            <a:endParaRPr lang="en-US" sz="3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3845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11245-2C01-898C-FB2C-856396238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BA645-FBA1-C2A9-D7C7-025CA3EB0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5153"/>
            <a:ext cx="10515600" cy="1475535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br>
              <a:rPr lang="en-US" dirty="0"/>
            </a:br>
            <a:r>
              <a:rPr lang="en-US" sz="4900" b="1" dirty="0"/>
              <a:t>Auxiliary Services: Food, Safety, Security, and Transportation</a:t>
            </a:r>
            <a:br>
              <a:rPr lang="en-US" b="1" dirty="0"/>
            </a:b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4F380-4610-4D17-4D8E-14A1C6CAB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9708" y="1825625"/>
            <a:ext cx="965409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900" b="1" u="sng" dirty="0"/>
              <a:t>Summary Con’t</a:t>
            </a:r>
            <a:r>
              <a:rPr lang="en-US" sz="3900" b="1" dirty="0"/>
              <a:t>:</a:t>
            </a:r>
          </a:p>
          <a:p>
            <a:pPr marL="0" indent="0">
              <a:buNone/>
            </a:pPr>
            <a:endParaRPr lang="en-US" sz="2000" b="1" dirty="0"/>
          </a:p>
          <a:p>
            <a:r>
              <a:rPr lang="en-US" sz="3200" dirty="0"/>
              <a:t>The National School Lunch Program has evolved over its passage In 1946.</a:t>
            </a:r>
          </a:p>
          <a:p>
            <a:r>
              <a:rPr lang="en-US" sz="3200" dirty="0"/>
              <a:t>Today there are breakfast, lunch, after school and summer recess programs.</a:t>
            </a:r>
          </a:p>
          <a:p>
            <a:r>
              <a:rPr lang="en-US" sz="3200" dirty="0"/>
              <a:t>The current focus is on providing more nutritious meals to prevent childhood obesity, diabetes, etc.</a:t>
            </a:r>
          </a:p>
          <a:p>
            <a:endParaRPr lang="en-US" sz="3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6792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33DEF-2692-1EC6-850B-923E61649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03EE3-9553-A0A8-C5AD-8F282C19E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5153"/>
            <a:ext cx="10515600" cy="1475535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br>
              <a:rPr lang="en-US" dirty="0"/>
            </a:br>
            <a:r>
              <a:rPr lang="en-US" sz="4900" b="1" dirty="0"/>
              <a:t>Auxiliary Services: Food, Safety, Security, and Transportation</a:t>
            </a:r>
            <a:br>
              <a:rPr lang="en-US" b="1" dirty="0"/>
            </a:b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73B04-CD3F-4DEF-4400-71C07879F8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9708" y="1825625"/>
            <a:ext cx="965409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900" b="1" u="sng" dirty="0"/>
              <a:t>Summary Con’t</a:t>
            </a:r>
            <a:r>
              <a:rPr lang="en-US" sz="3900" b="1" dirty="0"/>
              <a:t>:</a:t>
            </a:r>
          </a:p>
          <a:p>
            <a:pPr marL="0" indent="0">
              <a:buNone/>
            </a:pPr>
            <a:endParaRPr lang="en-US" sz="2000" b="1" dirty="0"/>
          </a:p>
          <a:p>
            <a:r>
              <a:rPr lang="en-US" dirty="0"/>
              <a:t>A little over half the students ride the bus to/from school.</a:t>
            </a:r>
          </a:p>
          <a:p>
            <a:r>
              <a:rPr lang="en-US" dirty="0"/>
              <a:t>Eligibility is usually based on distance from school and/or hazardous traffic conditions.</a:t>
            </a:r>
          </a:p>
          <a:p>
            <a:r>
              <a:rPr lang="en-US" dirty="0"/>
              <a:t>Districts are required to provide transportation to students with IEPs that require it.</a:t>
            </a:r>
          </a:p>
          <a:p>
            <a:r>
              <a:rPr lang="en-US" dirty="0"/>
              <a:t>As fleets need to be replaced, districts are choosing alternate fuels that are more environment friendly.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6072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7FB67-ADFB-2BAC-0046-6C9410931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6664F-A5AE-E8C4-F6F6-E6577D1D5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5153"/>
            <a:ext cx="10515600" cy="1475535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br>
              <a:rPr lang="en-US" dirty="0"/>
            </a:br>
            <a:r>
              <a:rPr lang="en-US" sz="4900" b="1" dirty="0"/>
              <a:t>Auxiliary Services: Food, Safety, Security, and Transportation</a:t>
            </a:r>
            <a:br>
              <a:rPr lang="en-US" b="1" dirty="0"/>
            </a:b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3416C9-FE44-D6F5-8352-AC377A3222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9708" y="1825625"/>
            <a:ext cx="965409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900" b="1" u="sng" dirty="0"/>
              <a:t>Summary Con’t</a:t>
            </a:r>
            <a:r>
              <a:rPr lang="en-US" sz="3900" b="1" dirty="0"/>
              <a:t>:</a:t>
            </a:r>
          </a:p>
          <a:p>
            <a:pPr marL="0" indent="0">
              <a:buNone/>
            </a:pPr>
            <a:endParaRPr lang="en-US" sz="2000" b="1" dirty="0"/>
          </a:p>
          <a:p>
            <a:r>
              <a:rPr lang="en-US" dirty="0"/>
              <a:t>Good risk management is responsibility of all staff.</a:t>
            </a:r>
          </a:p>
          <a:p>
            <a:r>
              <a:rPr lang="en-US" dirty="0"/>
              <a:t>Parents rank a safe and secure school environment as the highest priority in most surveys.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8004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47FDB0-F238-977D-65D9-F1B1B11A9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D76FA-95D5-AA7B-7F2F-4082B2C1A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5153"/>
            <a:ext cx="10515600" cy="1475535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br>
              <a:rPr lang="en-US" dirty="0"/>
            </a:br>
            <a:r>
              <a:rPr lang="en-US" sz="4900" b="1" dirty="0"/>
              <a:t>Auxiliary Services: Food, Safety, Security, and Transportation</a:t>
            </a:r>
            <a:br>
              <a:rPr lang="en-US" b="1" dirty="0"/>
            </a:b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DD11A6-6FE5-9ABC-6B86-2FF992EC36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9708" y="1825625"/>
            <a:ext cx="965409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900" b="1" u="sng" dirty="0"/>
          </a:p>
          <a:p>
            <a:pPr marL="0" indent="0">
              <a:buNone/>
            </a:pPr>
            <a:endParaRPr lang="en-US" sz="3900" b="1" u="sng" dirty="0"/>
          </a:p>
          <a:p>
            <a:pPr marL="0" indent="0" algn="ctr">
              <a:buNone/>
            </a:pPr>
            <a:r>
              <a:rPr lang="en-US" sz="3900" u="sng" dirty="0"/>
              <a:t>This is end of chapter 6, and </a:t>
            </a:r>
          </a:p>
          <a:p>
            <a:pPr marL="0" indent="0" algn="ctr">
              <a:buNone/>
            </a:pPr>
            <a:r>
              <a:rPr lang="en-US" sz="3900" u="sng" dirty="0"/>
              <a:t>we look forward to chapter 7 on stewardship, accounting and reporting </a:t>
            </a:r>
            <a:endParaRPr lang="en-US" sz="3900" dirty="0"/>
          </a:p>
          <a:p>
            <a:pPr marL="0" indent="0" algn="ctr">
              <a:buNone/>
            </a:pPr>
            <a:endParaRPr lang="en-US" sz="3600" b="1" dirty="0"/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AutoNum type="arabicPeriod" startAt="3"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2022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712</TotalTime>
  <Words>1079</Words>
  <Application>Microsoft Macintosh PowerPoint</Application>
  <PresentationFormat>Widescreen</PresentationFormat>
  <Paragraphs>151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Aptos</vt:lpstr>
      <vt:lpstr>Aptos Display</vt:lpstr>
      <vt:lpstr>Arial</vt:lpstr>
      <vt:lpstr>Office Theme</vt:lpstr>
      <vt:lpstr> School Finance and Business Management  Optimizing Fiscal, Facility and Human Resources </vt:lpstr>
      <vt:lpstr>   Auxiliary Services: Food, Safety, Security, and Transportation   </vt:lpstr>
      <vt:lpstr>  Auxiliary Services: Food, Safety, Security, and Transportation  </vt:lpstr>
      <vt:lpstr>Auxiliary Services: Food, Safety, Security, and Transportation</vt:lpstr>
      <vt:lpstr>Auxiliary Services: Food, Safety, Security, and Transportation</vt:lpstr>
      <vt:lpstr>Auxiliary Services: Food, Safety, Security, and Transportation</vt:lpstr>
      <vt:lpstr>Auxiliary Services: Food, Safety, Security, and Transportation</vt:lpstr>
      <vt:lpstr>  Auxiliary Services: Food, Safety, Security, and Transportation </vt:lpstr>
      <vt:lpstr>  Auxiliary Services: Food, Safety, Security, and Transportation </vt:lpstr>
      <vt:lpstr>  Auxiliary Services: Food, Safety, Security, and Transportation </vt:lpstr>
      <vt:lpstr>  Auxiliary Services: Food, Safety, Security, and Transportation </vt:lpstr>
      <vt:lpstr>  Auxiliary Services: Food, Safety, Security, and Transportation </vt:lpstr>
      <vt:lpstr>  Auxiliary Services: Food, Safety, Security, and Transportation </vt:lpstr>
      <vt:lpstr>  Auxiliary Services: Food, Safety, Security, and Transportation </vt:lpstr>
      <vt:lpstr>Auxiliary Services: Food, Safety, Security, and Transportation</vt:lpstr>
      <vt:lpstr>Auxiliary Services: Food, Safety, Security, and Transportation</vt:lpstr>
      <vt:lpstr>Auxiliary Services: Food, Safety, Security, and Transportation</vt:lpstr>
      <vt:lpstr>Auxiliary Services: Food, Safety, Security, and Transportation</vt:lpstr>
      <vt:lpstr>  Auxiliary Services: Food, Safety, Security, and Transportation  </vt:lpstr>
      <vt:lpstr>  Auxiliary Services: Food, Safety, Security, and Transportation  </vt:lpstr>
      <vt:lpstr>  Auxiliary Services: Food, Safety, Security, and Transportation  </vt:lpstr>
      <vt:lpstr>  Auxiliary Services: Food, Safety, Security, and Transportation  </vt:lpstr>
      <vt:lpstr>  Auxiliary Services: Food, Safety, Security, and Transportation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 tomal</dc:creator>
  <cp:lastModifiedBy>Craig Schilling</cp:lastModifiedBy>
  <cp:revision>26</cp:revision>
  <cp:lastPrinted>2025-01-26T12:01:26Z</cp:lastPrinted>
  <dcterms:created xsi:type="dcterms:W3CDTF">2025-01-23T15:25:56Z</dcterms:created>
  <dcterms:modified xsi:type="dcterms:W3CDTF">2025-11-28T14:10:29Z</dcterms:modified>
</cp:coreProperties>
</file>