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4" r:id="rId3"/>
    <p:sldId id="273" r:id="rId4"/>
    <p:sldId id="282" r:id="rId5"/>
    <p:sldId id="259" r:id="rId6"/>
    <p:sldId id="291" r:id="rId7"/>
    <p:sldId id="284" r:id="rId8"/>
    <p:sldId id="285" r:id="rId9"/>
    <p:sldId id="288" r:id="rId10"/>
    <p:sldId id="289" r:id="rId11"/>
    <p:sldId id="298" r:id="rId12"/>
    <p:sldId id="299" r:id="rId13"/>
    <p:sldId id="297" r:id="rId14"/>
    <p:sldId id="287" r:id="rId15"/>
    <p:sldId id="292" r:id="rId16"/>
    <p:sldId id="301" r:id="rId17"/>
    <p:sldId id="302" r:id="rId18"/>
    <p:sldId id="293" r:id="rId19"/>
    <p:sldId id="261" r:id="rId20"/>
    <p:sldId id="286" r:id="rId21"/>
    <p:sldId id="290" r:id="rId22"/>
    <p:sldId id="262" r:id="rId23"/>
    <p:sldId id="263" r:id="rId24"/>
    <p:sldId id="275" r:id="rId25"/>
    <p:sldId id="264" r:id="rId26"/>
    <p:sldId id="303" r:id="rId27"/>
    <p:sldId id="277" r:id="rId28"/>
    <p:sldId id="279" r:id="rId29"/>
    <p:sldId id="280" r:id="rId30"/>
    <p:sldId id="281" r:id="rId31"/>
  </p:sldIdLst>
  <p:sldSz cx="12192000" cy="6858000"/>
  <p:notesSz cx="6858000" cy="88915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95" autoAdjust="0"/>
    <p:restoredTop sz="94680"/>
  </p:normalViewPr>
  <p:slideViewPr>
    <p:cSldViewPr snapToGrid="0">
      <p:cViewPr varScale="1">
        <p:scale>
          <a:sx n="133" d="100"/>
          <a:sy n="133" d="100"/>
        </p:scale>
        <p:origin x="208" y="6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6B84E-9D13-FB96-4EBC-5BD8D74EE6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E088E2-7B9B-13B3-469E-B5E39111E0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ED62E-DE8E-AC1D-00EA-30D3604C8173}"/>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5" name="Footer Placeholder 4">
            <a:extLst>
              <a:ext uri="{FF2B5EF4-FFF2-40B4-BE49-F238E27FC236}">
                <a16:creationId xmlns:a16="http://schemas.microsoft.com/office/drawing/2014/main" id="{98E1B9BA-8338-0BF8-6C53-B5EB2B9096E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98F732-3471-FD5C-42FA-C8FCAE71D212}"/>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566412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9119-6F12-EEDD-68F6-EC634F4C9A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8ADD4-4B49-ECB4-0BA2-DC84FF7E0C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68027-F0D1-8978-5B7B-400CA50DCF99}"/>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5" name="Footer Placeholder 4">
            <a:extLst>
              <a:ext uri="{FF2B5EF4-FFF2-40B4-BE49-F238E27FC236}">
                <a16:creationId xmlns:a16="http://schemas.microsoft.com/office/drawing/2014/main" id="{954FC151-A09E-54C3-E198-22826E4B31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B576703-D7B3-03D3-A504-B4599077C407}"/>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757108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7BED1-30BD-698F-52CF-95F7998E41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76933E-CF9C-9AAD-666E-509BF7280A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712479-FF0C-C999-9508-78E532DC6A81}"/>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5" name="Footer Placeholder 4">
            <a:extLst>
              <a:ext uri="{FF2B5EF4-FFF2-40B4-BE49-F238E27FC236}">
                <a16:creationId xmlns:a16="http://schemas.microsoft.com/office/drawing/2014/main" id="{C6DCCC62-DC8E-5F20-8123-B6EFC12125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E90663-177D-F75D-1DD9-56799E43F1B2}"/>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113254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12A28-E072-E660-4D36-3829E9B6F5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20A025-C81E-C6FE-CA07-FD2A49E454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482E25-5DD2-D18E-E3EF-296F9BF606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3E19F1-051D-BC2A-27C0-077A1574C6BC}"/>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6" name="Footer Placeholder 5">
            <a:extLst>
              <a:ext uri="{FF2B5EF4-FFF2-40B4-BE49-F238E27FC236}">
                <a16:creationId xmlns:a16="http://schemas.microsoft.com/office/drawing/2014/main" id="{A0BE00B6-BE37-AD11-C2C2-92DC6AC96EF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02AE55F-3A78-465B-FF73-9A344D1C0183}"/>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86376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90D88-ACB0-DC6F-B9BB-95BAC10AF6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BE3079-B35D-106D-A31E-306DEA8416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2708A8-ACAD-0033-923C-DDCB83AA2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FDDB8E-A3D2-E6ED-C55B-B539F286DA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0FBB459-E9A6-58A2-4233-AD09598652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94A8A3-6CEA-6DDD-E6E7-B43EE1F53B07}"/>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8" name="Footer Placeholder 7">
            <a:extLst>
              <a:ext uri="{FF2B5EF4-FFF2-40B4-BE49-F238E27FC236}">
                <a16:creationId xmlns:a16="http://schemas.microsoft.com/office/drawing/2014/main" id="{67B255C4-2560-1DBA-9EB9-5100FE48BC3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CA2D95-2107-268D-9A17-0ED7742FECA1}"/>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2266154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0596-D287-D9B8-E3E1-8435841CFE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F9B29E7-0411-F073-492B-7D8B7499283C}"/>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4" name="Footer Placeholder 3">
            <a:extLst>
              <a:ext uri="{FF2B5EF4-FFF2-40B4-BE49-F238E27FC236}">
                <a16:creationId xmlns:a16="http://schemas.microsoft.com/office/drawing/2014/main" id="{A4E1B505-3CB8-2FB9-BD85-B735D923D13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EEC578-19BB-5BA0-FB19-F99C6EA0EC4A}"/>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214680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A56E70-7C18-2971-00D6-BA68604A486A}"/>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3" name="Footer Placeholder 2">
            <a:extLst>
              <a:ext uri="{FF2B5EF4-FFF2-40B4-BE49-F238E27FC236}">
                <a16:creationId xmlns:a16="http://schemas.microsoft.com/office/drawing/2014/main" id="{42ACD0E3-BE0D-A5AE-D490-B67C1BCC437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5C9BA5-8CF7-A99D-A36F-95E59231D020}"/>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1228444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592A-CC3C-46AE-F0BF-27BF36E68C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B55B69-C333-A52D-0897-24DAD18A7F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6EC4D6-751A-D377-C14B-20F9E8E4F7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D34D4E-C870-1D79-DD4D-643FAF954DE7}"/>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6" name="Footer Placeholder 5">
            <a:extLst>
              <a:ext uri="{FF2B5EF4-FFF2-40B4-BE49-F238E27FC236}">
                <a16:creationId xmlns:a16="http://schemas.microsoft.com/office/drawing/2014/main" id="{9ACA7EE4-B8F0-5BFB-36C0-14C2ACE0C0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D1B50E1-67AE-BB31-67BD-6903C1BFBF8A}"/>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86287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E6F35-0BF9-3466-128F-8209D27265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9DEE74-DFD2-503C-0A08-39DC8D273D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28430910-66B7-35A4-1749-E4B78FD276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DAADC-F09C-1A6A-895B-3F02DB9204C7}"/>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6" name="Footer Placeholder 5">
            <a:extLst>
              <a:ext uri="{FF2B5EF4-FFF2-40B4-BE49-F238E27FC236}">
                <a16:creationId xmlns:a16="http://schemas.microsoft.com/office/drawing/2014/main" id="{E0C4B5F3-F335-7863-0FB5-782C98657C5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02E1D31-A034-0CAD-A716-3950C1B37ABE}"/>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41331141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29759-2B5D-5909-4771-FF10273451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228467-5784-5CE2-D601-A57D1A6165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16FADB-083E-98F8-84F4-03FC63AC0E1E}"/>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5" name="Footer Placeholder 4">
            <a:extLst>
              <a:ext uri="{FF2B5EF4-FFF2-40B4-BE49-F238E27FC236}">
                <a16:creationId xmlns:a16="http://schemas.microsoft.com/office/drawing/2014/main" id="{C5126F67-E10A-4D6B-0BBF-89821066FF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53D0AD-099F-2715-7A4D-409231C3C490}"/>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3628855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A74F3E-CF5E-2AB0-8DCC-60F80D24D4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BC65781-DD91-7AA6-0F44-1D16819293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260A0D-825A-E178-2BE0-1DE3847750B4}"/>
              </a:ext>
            </a:extLst>
          </p:cNvPr>
          <p:cNvSpPr>
            <a:spLocks noGrp="1"/>
          </p:cNvSpPr>
          <p:nvPr>
            <p:ph type="dt" sz="half" idx="10"/>
          </p:nvPr>
        </p:nvSpPr>
        <p:spPr/>
        <p:txBody>
          <a:bodyPr/>
          <a:lstStyle/>
          <a:p>
            <a:fld id="{CBA32240-3B40-4C66-BACD-E39BF62C8AAD}" type="datetimeFigureOut">
              <a:rPr lang="en-US" smtClean="0"/>
              <a:t>11/28/25</a:t>
            </a:fld>
            <a:endParaRPr lang="en-US" dirty="0"/>
          </a:p>
        </p:txBody>
      </p:sp>
      <p:sp>
        <p:nvSpPr>
          <p:cNvPr id="5" name="Footer Placeholder 4">
            <a:extLst>
              <a:ext uri="{FF2B5EF4-FFF2-40B4-BE49-F238E27FC236}">
                <a16:creationId xmlns:a16="http://schemas.microsoft.com/office/drawing/2014/main" id="{9C194000-5F92-F386-CB7F-B8E2FD084A9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57894D-240E-2402-1E8E-2175BA6E4CD9}"/>
              </a:ext>
            </a:extLst>
          </p:cNvPr>
          <p:cNvSpPr>
            <a:spLocks noGrp="1"/>
          </p:cNvSpPr>
          <p:nvPr>
            <p:ph type="sldNum" sz="quarter" idx="12"/>
          </p:nvPr>
        </p:nvSpPr>
        <p:spPr/>
        <p:txBody>
          <a:bodyPr/>
          <a:lstStyle/>
          <a:p>
            <a:fld id="{FEA43A7D-5A4B-4645-81A0-38DA1D6C4CDF}" type="slidenum">
              <a:rPr lang="en-US" smtClean="0"/>
              <a:t>‹#›</a:t>
            </a:fld>
            <a:endParaRPr lang="en-US" dirty="0"/>
          </a:p>
        </p:txBody>
      </p:sp>
    </p:spTree>
    <p:extLst>
      <p:ext uri="{BB962C8B-B14F-4D97-AF65-F5344CB8AC3E}">
        <p14:creationId xmlns:p14="http://schemas.microsoft.com/office/powerpoint/2010/main" val="1788709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8C49F0-7E5D-8CA7-C2FF-9A17F815FA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E22107D-C175-7BD1-F511-78DE831283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FAA39-FE62-823B-6198-AC78892AE3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A32240-3B40-4C66-BACD-E39BF62C8AAD}" type="datetimeFigureOut">
              <a:rPr lang="en-US" smtClean="0"/>
              <a:t>11/28/25</a:t>
            </a:fld>
            <a:endParaRPr lang="en-US" dirty="0"/>
          </a:p>
        </p:txBody>
      </p:sp>
      <p:sp>
        <p:nvSpPr>
          <p:cNvPr id="5" name="Footer Placeholder 4">
            <a:extLst>
              <a:ext uri="{FF2B5EF4-FFF2-40B4-BE49-F238E27FC236}">
                <a16:creationId xmlns:a16="http://schemas.microsoft.com/office/drawing/2014/main" id="{36B0AE63-ACF9-74EF-26D2-A2316DC0B3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7FBEAA60-B6A7-9F3C-FBF9-74D59B8EBD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A43A7D-5A4B-4645-81A0-38DA1D6C4CDF}" type="slidenum">
              <a:rPr lang="en-US" smtClean="0"/>
              <a:t>‹#›</a:t>
            </a:fld>
            <a:endParaRPr lang="en-US" dirty="0"/>
          </a:p>
        </p:txBody>
      </p:sp>
    </p:spTree>
    <p:extLst>
      <p:ext uri="{BB962C8B-B14F-4D97-AF65-F5344CB8AC3E}">
        <p14:creationId xmlns:p14="http://schemas.microsoft.com/office/powerpoint/2010/main" val="5932779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5F4C0-D091-B381-179A-7E939B658E5A}"/>
              </a:ext>
            </a:extLst>
          </p:cNvPr>
          <p:cNvSpPr>
            <a:spLocks noGrp="1"/>
          </p:cNvSpPr>
          <p:nvPr>
            <p:ph type="title"/>
          </p:nvPr>
        </p:nvSpPr>
        <p:spPr>
          <a:xfrm>
            <a:off x="838200" y="322729"/>
            <a:ext cx="10515600" cy="1367959"/>
          </a:xfrm>
        </p:spPr>
        <p:txBody>
          <a:bodyPr>
            <a:normAutofit fontScale="90000"/>
          </a:bodyPr>
          <a:lstStyle/>
          <a:p>
            <a:pPr algn="ctr"/>
            <a:br>
              <a:rPr lang="en-US" dirty="0"/>
            </a:br>
            <a:r>
              <a:rPr lang="en-US" sz="4900" b="1" dirty="0"/>
              <a:t>School Finance and Business Management</a:t>
            </a:r>
            <a:r>
              <a:rPr lang="en-US" sz="4900" dirty="0"/>
              <a:t> </a:t>
            </a:r>
            <a:br>
              <a:rPr lang="en-US" sz="4900" dirty="0"/>
            </a:br>
            <a:r>
              <a:rPr lang="en-US" sz="3600" b="1" i="1" dirty="0"/>
              <a:t>Optimizing Fiscal, Facility and Human Resources</a:t>
            </a:r>
            <a:br>
              <a:rPr lang="en-US" dirty="0"/>
            </a:br>
            <a:endParaRPr lang="en-US" dirty="0"/>
          </a:p>
        </p:txBody>
      </p:sp>
      <p:sp>
        <p:nvSpPr>
          <p:cNvPr id="3" name="Content Placeholder 2">
            <a:extLst>
              <a:ext uri="{FF2B5EF4-FFF2-40B4-BE49-F238E27FC236}">
                <a16:creationId xmlns:a16="http://schemas.microsoft.com/office/drawing/2014/main" id="{509AB2F8-018B-89C1-847A-28E8DA3EAFB2}"/>
              </a:ext>
            </a:extLst>
          </p:cNvPr>
          <p:cNvSpPr>
            <a:spLocks noGrp="1"/>
          </p:cNvSpPr>
          <p:nvPr>
            <p:ph idx="1"/>
          </p:nvPr>
        </p:nvSpPr>
        <p:spPr>
          <a:xfrm>
            <a:off x="1896894" y="1825625"/>
            <a:ext cx="9456905" cy="4351338"/>
          </a:xfrm>
        </p:spPr>
        <p:txBody>
          <a:bodyPr>
            <a:normAutofit/>
          </a:bodyPr>
          <a:lstStyle/>
          <a:p>
            <a:pPr marL="0" indent="0" algn="ctr">
              <a:buNone/>
            </a:pPr>
            <a:endParaRPr lang="en-US" sz="4400" b="1" dirty="0"/>
          </a:p>
          <a:p>
            <a:pPr marL="0" indent="0" algn="ctr">
              <a:buNone/>
            </a:pPr>
            <a:r>
              <a:rPr lang="en-US" sz="4000" b="1" dirty="0"/>
              <a:t>Stewardship: Accounting and Reporting</a:t>
            </a:r>
          </a:p>
          <a:p>
            <a:pPr marL="0" indent="0" algn="ctr">
              <a:buNone/>
            </a:pPr>
            <a:endParaRPr lang="en-US" sz="4000" b="1" dirty="0"/>
          </a:p>
          <a:p>
            <a:pPr marL="0" indent="0" algn="ctr">
              <a:buNone/>
            </a:pPr>
            <a:r>
              <a:rPr lang="en-US" sz="4000" b="1" dirty="0"/>
              <a:t>Chapter 7</a:t>
            </a:r>
          </a:p>
        </p:txBody>
      </p:sp>
    </p:spTree>
    <p:extLst>
      <p:ext uri="{BB962C8B-B14F-4D97-AF65-F5344CB8AC3E}">
        <p14:creationId xmlns:p14="http://schemas.microsoft.com/office/powerpoint/2010/main" val="36678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FCC42-8A38-7FA7-1F88-3083CB71ABA1}"/>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br>
              <a:rPr lang="en-US" dirty="0"/>
            </a:br>
            <a:r>
              <a:rPr lang="en-US" sz="4900" b="1" dirty="0"/>
              <a:t>Stewardship: Accounting and Reporting</a:t>
            </a:r>
            <a:br>
              <a:rPr lang="en-US" b="1" dirty="0"/>
            </a:br>
            <a:br>
              <a:rPr lang="en-US" b="1" dirty="0"/>
            </a:br>
            <a:br>
              <a:rPr lang="en-US" b="1" dirty="0"/>
            </a:br>
            <a:endParaRPr lang="en-US" b="1" dirty="0"/>
          </a:p>
        </p:txBody>
      </p:sp>
      <p:sp>
        <p:nvSpPr>
          <p:cNvPr id="3" name="Content Placeholder 2">
            <a:extLst>
              <a:ext uri="{FF2B5EF4-FFF2-40B4-BE49-F238E27FC236}">
                <a16:creationId xmlns:a16="http://schemas.microsoft.com/office/drawing/2014/main" id="{F15740D4-9568-FE26-3EA0-E4174CE63C59}"/>
              </a:ext>
            </a:extLst>
          </p:cNvPr>
          <p:cNvSpPr>
            <a:spLocks noGrp="1"/>
          </p:cNvSpPr>
          <p:nvPr>
            <p:ph idx="1"/>
          </p:nvPr>
        </p:nvSpPr>
        <p:spPr>
          <a:xfrm>
            <a:off x="1699708" y="1825625"/>
            <a:ext cx="9654091" cy="4351338"/>
          </a:xfrm>
        </p:spPr>
        <p:txBody>
          <a:bodyPr>
            <a:normAutofit fontScale="92500" lnSpcReduction="10000"/>
          </a:bodyPr>
          <a:lstStyle/>
          <a:p>
            <a:pPr marL="0" indent="0">
              <a:buNone/>
            </a:pPr>
            <a:r>
              <a:rPr lang="en-US" sz="3900" b="1" u="sng" dirty="0"/>
              <a:t>Objectives</a:t>
            </a:r>
            <a:r>
              <a:rPr lang="en-US" sz="3900" b="1" dirty="0"/>
              <a:t>:</a:t>
            </a:r>
          </a:p>
          <a:p>
            <a:r>
              <a:rPr lang="en-US" dirty="0"/>
              <a:t>Understand the concept of fund accounting </a:t>
            </a:r>
          </a:p>
          <a:p>
            <a:r>
              <a:rPr lang="en-US" dirty="0"/>
              <a:t>Understand the basic accounting structure for budgeting revenues and expenditures </a:t>
            </a:r>
          </a:p>
          <a:p>
            <a:r>
              <a:rPr lang="en-US" dirty="0"/>
              <a:t>Describe the mechanics of budgeting and the importance of encumbrance accounting </a:t>
            </a:r>
          </a:p>
          <a:p>
            <a:r>
              <a:rPr lang="en-US" dirty="0"/>
              <a:t>Understand the purpose, use, and accountability of student activity funds </a:t>
            </a:r>
          </a:p>
          <a:p>
            <a:r>
              <a:rPr lang="en-US" dirty="0"/>
              <a:t>Recognize the use and accountability issues associated with fundraising activities in schools </a:t>
            </a:r>
          </a:p>
        </p:txBody>
      </p:sp>
    </p:spTree>
    <p:extLst>
      <p:ext uri="{BB962C8B-B14F-4D97-AF65-F5344CB8AC3E}">
        <p14:creationId xmlns:p14="http://schemas.microsoft.com/office/powerpoint/2010/main" val="350667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E341-3C85-D3D0-BDB4-4388278C9EF6}"/>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F8886072-F555-432F-E9F7-0014CA88BE2A}"/>
              </a:ext>
            </a:extLst>
          </p:cNvPr>
          <p:cNvSpPr>
            <a:spLocks noGrp="1"/>
          </p:cNvSpPr>
          <p:nvPr>
            <p:ph idx="1"/>
          </p:nvPr>
        </p:nvSpPr>
        <p:spPr>
          <a:xfrm>
            <a:off x="1710466" y="1825625"/>
            <a:ext cx="9643334" cy="4351338"/>
          </a:xfrm>
        </p:spPr>
        <p:txBody>
          <a:bodyPr>
            <a:normAutofit fontScale="92500"/>
          </a:bodyPr>
          <a:lstStyle/>
          <a:p>
            <a:pPr marL="0" indent="0">
              <a:buNone/>
            </a:pPr>
            <a:r>
              <a:rPr lang="en-US" sz="3600" b="1" u="sng" dirty="0"/>
              <a:t>Why Do We have an Accounting System</a:t>
            </a:r>
          </a:p>
          <a:p>
            <a:pPr marL="0" indent="0">
              <a:buNone/>
            </a:pPr>
            <a:endParaRPr lang="en-US" dirty="0"/>
          </a:p>
          <a:p>
            <a:pPr>
              <a:buFont typeface="Arial"/>
              <a:buChar char="•"/>
            </a:pPr>
            <a:r>
              <a:rPr lang="en-US" sz="3200" dirty="0"/>
              <a:t>Protect public funds from the possibility of loss due to carelessness, expenditure for the wrong purpose, theft, embezzlement, or the malfeasant actions of school officers.</a:t>
            </a:r>
          </a:p>
          <a:p>
            <a:pPr>
              <a:buFont typeface="Arial"/>
              <a:buChar char="•"/>
            </a:pPr>
            <a:r>
              <a:rPr lang="en-US" sz="3200" dirty="0"/>
              <a:t>Provide a systematic way to relate expenditures to the attainment of educational objectives through the operation of a budget and related reports and processes</a:t>
            </a:r>
          </a:p>
        </p:txBody>
      </p:sp>
    </p:spTree>
    <p:extLst>
      <p:ext uri="{BB962C8B-B14F-4D97-AF65-F5344CB8AC3E}">
        <p14:creationId xmlns:p14="http://schemas.microsoft.com/office/powerpoint/2010/main" val="523521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2DFA9-CC69-0628-CA01-BB8663AE9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515046-BC00-80B4-E0A2-E42487890B06}"/>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3246562F-FE38-70E7-9E2A-18AD2B1143CE}"/>
              </a:ext>
            </a:extLst>
          </p:cNvPr>
          <p:cNvSpPr>
            <a:spLocks noGrp="1"/>
          </p:cNvSpPr>
          <p:nvPr>
            <p:ph idx="1"/>
          </p:nvPr>
        </p:nvSpPr>
        <p:spPr>
          <a:xfrm>
            <a:off x="1710466" y="1825625"/>
            <a:ext cx="9643334" cy="4351338"/>
          </a:xfrm>
        </p:spPr>
        <p:txBody>
          <a:bodyPr>
            <a:normAutofit/>
          </a:bodyPr>
          <a:lstStyle/>
          <a:p>
            <a:pPr marL="0" indent="0">
              <a:buNone/>
            </a:pPr>
            <a:r>
              <a:rPr lang="en-US" sz="3600" b="1" u="sng" dirty="0"/>
              <a:t>Why Do We have an Accounting System</a:t>
            </a:r>
          </a:p>
          <a:p>
            <a:pPr marL="0" indent="0">
              <a:buNone/>
            </a:pPr>
            <a:endParaRPr lang="en-US" dirty="0"/>
          </a:p>
          <a:p>
            <a:pPr>
              <a:buFont typeface="Arial"/>
              <a:buChar char="•"/>
            </a:pPr>
            <a:r>
              <a:rPr lang="en-US" sz="3200" dirty="0"/>
              <a:t>Meet the legal requirements of the state and other governmental units for reporting basic information for comparisons, reports and reviews</a:t>
            </a:r>
          </a:p>
          <a:p>
            <a:pPr>
              <a:buFont typeface="Arial"/>
              <a:buChar char="•"/>
            </a:pPr>
            <a:r>
              <a:rPr lang="en-US" sz="3200" dirty="0"/>
              <a:t>Provide community with information about the fiscal and academic activities and needs of the district</a:t>
            </a:r>
          </a:p>
        </p:txBody>
      </p:sp>
    </p:spTree>
    <p:extLst>
      <p:ext uri="{BB962C8B-B14F-4D97-AF65-F5344CB8AC3E}">
        <p14:creationId xmlns:p14="http://schemas.microsoft.com/office/powerpoint/2010/main" val="70925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87B2-A371-25EB-8650-4C309E6ADB6F}"/>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0A91F8B0-C72E-CE41-F1A0-FDE5E57AF623}"/>
              </a:ext>
            </a:extLst>
          </p:cNvPr>
          <p:cNvSpPr>
            <a:spLocks noGrp="1"/>
          </p:cNvSpPr>
          <p:nvPr>
            <p:ph idx="1"/>
          </p:nvPr>
        </p:nvSpPr>
        <p:spPr>
          <a:xfrm>
            <a:off x="1764254" y="1825625"/>
            <a:ext cx="9589546" cy="4351338"/>
          </a:xfrm>
        </p:spPr>
        <p:txBody>
          <a:bodyPr/>
          <a:lstStyle/>
          <a:p>
            <a:pPr marL="0" indent="0">
              <a:buNone/>
            </a:pPr>
            <a:r>
              <a:rPr lang="en-US" sz="3600" b="1" u="sng" dirty="0"/>
              <a:t>Fund Accounting</a:t>
            </a:r>
          </a:p>
          <a:p>
            <a:pPr marL="0" indent="0">
              <a:buNone/>
            </a:pPr>
            <a:endParaRPr lang="en-US" dirty="0"/>
          </a:p>
          <a:p>
            <a:r>
              <a:rPr lang="en-US" sz="3200" dirty="0"/>
              <a:t>Governmental accounting systems should be organized and operated on a fund basis.  </a:t>
            </a:r>
          </a:p>
          <a:p>
            <a:r>
              <a:rPr lang="en-US" sz="3200" dirty="0"/>
              <a:t>Each fund has its own set of financial statements which include assets, liabilities, fund balance, revenues and expenditures</a:t>
            </a:r>
          </a:p>
          <a:p>
            <a:pPr marL="0" indent="0">
              <a:buNone/>
            </a:pPr>
            <a:endParaRPr lang="en-US" sz="3200" dirty="0"/>
          </a:p>
          <a:p>
            <a:endParaRPr lang="en-US" sz="3200" dirty="0"/>
          </a:p>
        </p:txBody>
      </p:sp>
    </p:spTree>
    <p:extLst>
      <p:ext uri="{BB962C8B-B14F-4D97-AF65-F5344CB8AC3E}">
        <p14:creationId xmlns:p14="http://schemas.microsoft.com/office/powerpoint/2010/main" val="2264024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F6F53-4530-E3EA-DC63-1E1B5A8C23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8A52DC-50C4-9683-F7BE-B1A81D4ADC3F}"/>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602AB876-917F-2AFA-E1E0-29D14E606899}"/>
              </a:ext>
            </a:extLst>
          </p:cNvPr>
          <p:cNvSpPr>
            <a:spLocks noGrp="1"/>
          </p:cNvSpPr>
          <p:nvPr>
            <p:ph idx="1"/>
          </p:nvPr>
        </p:nvSpPr>
        <p:spPr>
          <a:xfrm>
            <a:off x="1764254" y="1825625"/>
            <a:ext cx="9589546" cy="4351338"/>
          </a:xfrm>
        </p:spPr>
        <p:txBody>
          <a:bodyPr>
            <a:normAutofit fontScale="92500" lnSpcReduction="20000"/>
          </a:bodyPr>
          <a:lstStyle/>
          <a:p>
            <a:pPr marL="0" indent="0">
              <a:buNone/>
            </a:pPr>
            <a:r>
              <a:rPr lang="en-US" sz="3600" b="1" u="sng" dirty="0"/>
              <a:t>Basis of Accounting</a:t>
            </a:r>
          </a:p>
          <a:p>
            <a:pPr marL="0" indent="0">
              <a:buNone/>
            </a:pPr>
            <a:endParaRPr lang="en-US" dirty="0"/>
          </a:p>
          <a:p>
            <a:pPr>
              <a:buFontTx/>
              <a:buChar char=" "/>
            </a:pPr>
            <a:r>
              <a:rPr lang="en-US" sz="3200" b="1" dirty="0"/>
              <a:t>Cash Basis - not GAAP</a:t>
            </a:r>
            <a:endParaRPr lang="en-US" sz="3200" dirty="0"/>
          </a:p>
          <a:p>
            <a:pPr>
              <a:buFontTx/>
              <a:buChar char=" "/>
            </a:pPr>
            <a:r>
              <a:rPr lang="en-US" sz="3200" dirty="0"/>
              <a:t>Record transactions based upon actual receipt or disbursement of cash</a:t>
            </a:r>
          </a:p>
          <a:p>
            <a:pPr>
              <a:buFontTx/>
              <a:buChar char=" "/>
            </a:pPr>
            <a:endParaRPr lang="en-US" sz="2200" dirty="0"/>
          </a:p>
          <a:p>
            <a:pPr>
              <a:buFontTx/>
              <a:buChar char=" "/>
            </a:pPr>
            <a:r>
              <a:rPr lang="en-US" sz="3200" b="1" dirty="0"/>
              <a:t>Modified Accrual - GAAP</a:t>
            </a:r>
          </a:p>
          <a:p>
            <a:pPr>
              <a:buFontTx/>
              <a:buChar char=" "/>
            </a:pPr>
            <a:r>
              <a:rPr lang="en-US" sz="3200" dirty="0"/>
              <a:t>Record revenues when they are known and measurable (receivable) and expenditures when they are due and payable</a:t>
            </a:r>
          </a:p>
          <a:p>
            <a:pPr marL="0" indent="0">
              <a:buNone/>
            </a:pPr>
            <a:endParaRPr lang="en-US" sz="3200" dirty="0"/>
          </a:p>
          <a:p>
            <a:endParaRPr lang="en-US" sz="3200" dirty="0"/>
          </a:p>
        </p:txBody>
      </p:sp>
    </p:spTree>
    <p:extLst>
      <p:ext uri="{BB962C8B-B14F-4D97-AF65-F5344CB8AC3E}">
        <p14:creationId xmlns:p14="http://schemas.microsoft.com/office/powerpoint/2010/main" val="3735026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EC7A4-652C-3E83-3EA9-466FB7239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03240-52BF-2651-CA51-5A0EC948704F}"/>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8A1C6310-E70A-53E8-811D-9A0472BC1510}"/>
              </a:ext>
            </a:extLst>
          </p:cNvPr>
          <p:cNvSpPr>
            <a:spLocks noGrp="1"/>
          </p:cNvSpPr>
          <p:nvPr>
            <p:ph idx="1"/>
          </p:nvPr>
        </p:nvSpPr>
        <p:spPr>
          <a:xfrm>
            <a:off x="1764254" y="1825625"/>
            <a:ext cx="9589546" cy="4351338"/>
          </a:xfrm>
        </p:spPr>
        <p:txBody>
          <a:bodyPr>
            <a:normAutofit fontScale="92500" lnSpcReduction="10000"/>
          </a:bodyPr>
          <a:lstStyle/>
          <a:p>
            <a:pPr marL="0" indent="0">
              <a:buNone/>
            </a:pPr>
            <a:r>
              <a:rPr lang="en-US" sz="3600" b="1" u="sng" dirty="0"/>
              <a:t>Encumbrance Accounting</a:t>
            </a:r>
          </a:p>
          <a:p>
            <a:pPr marL="0" indent="0">
              <a:buNone/>
            </a:pPr>
            <a:endParaRPr lang="en-US" sz="2000" dirty="0"/>
          </a:p>
          <a:p>
            <a:r>
              <a:rPr lang="en-US" dirty="0"/>
              <a:t>Encumbrance does not equal expenditure</a:t>
            </a:r>
          </a:p>
          <a:p>
            <a:r>
              <a:rPr lang="en-US" dirty="0"/>
              <a:t>Involves the use of purchase orders</a:t>
            </a:r>
          </a:p>
          <a:p>
            <a:r>
              <a:rPr lang="en-US" dirty="0"/>
              <a:t>Involves the future payment of money</a:t>
            </a:r>
          </a:p>
          <a:p>
            <a:r>
              <a:rPr lang="en-US" dirty="0"/>
              <a:t>Adjusts account by amount of money committed for another purpose (ordered but not paid for)</a:t>
            </a:r>
          </a:p>
          <a:p>
            <a:r>
              <a:rPr lang="en-US" dirty="0"/>
              <a:t>Actual expenditure may be slightly different</a:t>
            </a:r>
          </a:p>
          <a:p>
            <a:r>
              <a:rPr lang="en-US" dirty="0"/>
              <a:t>Accrual Basis - roll over to next year</a:t>
            </a:r>
          </a:p>
          <a:p>
            <a:r>
              <a:rPr lang="en-US" dirty="0"/>
              <a:t>Cash Basis - cancel at year-end</a:t>
            </a:r>
            <a:endParaRPr lang="en-US" sz="3600" dirty="0"/>
          </a:p>
        </p:txBody>
      </p:sp>
    </p:spTree>
    <p:extLst>
      <p:ext uri="{BB962C8B-B14F-4D97-AF65-F5344CB8AC3E}">
        <p14:creationId xmlns:p14="http://schemas.microsoft.com/office/powerpoint/2010/main" val="234274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51AEA-CDB0-70B8-D775-A945CD8CBC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BB4531-41CC-8CF9-9994-BAAB7981CAFF}"/>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919E673C-5055-0901-2C53-9412EF0BB49B}"/>
              </a:ext>
            </a:extLst>
          </p:cNvPr>
          <p:cNvSpPr>
            <a:spLocks noGrp="1"/>
          </p:cNvSpPr>
          <p:nvPr>
            <p:ph idx="1"/>
          </p:nvPr>
        </p:nvSpPr>
        <p:spPr>
          <a:xfrm>
            <a:off x="1764254" y="1825625"/>
            <a:ext cx="9589546" cy="4351338"/>
          </a:xfrm>
        </p:spPr>
        <p:txBody>
          <a:bodyPr>
            <a:normAutofit lnSpcReduction="10000"/>
          </a:bodyPr>
          <a:lstStyle/>
          <a:p>
            <a:pPr marL="0" indent="0">
              <a:buNone/>
            </a:pPr>
            <a:r>
              <a:rPr lang="en-US" sz="3600" b="1" u="sng" dirty="0"/>
              <a:t>Revenues</a:t>
            </a:r>
          </a:p>
          <a:p>
            <a:pPr marL="0" indent="0">
              <a:buNone/>
            </a:pPr>
            <a:endParaRPr lang="en-US" sz="2200" dirty="0"/>
          </a:p>
          <a:p>
            <a:pPr>
              <a:buFont typeface="Arial"/>
              <a:buChar char="•"/>
            </a:pPr>
            <a:r>
              <a:rPr lang="en-US" sz="3200" dirty="0"/>
              <a:t>Local property taxes are collected and the rightful share is transferred to the school district or treasurer</a:t>
            </a:r>
          </a:p>
          <a:p>
            <a:pPr>
              <a:buFont typeface="Arial"/>
              <a:buChar char="•"/>
            </a:pPr>
            <a:r>
              <a:rPr lang="en-US" sz="3200" dirty="0"/>
              <a:t>Tax warrants, state allocations, federal grants and other funds are deposited by the state or treasurer into the bank designated by the school board</a:t>
            </a:r>
          </a:p>
          <a:p>
            <a:pPr>
              <a:buFont typeface="Arial"/>
              <a:buChar char="•"/>
            </a:pPr>
            <a:r>
              <a:rPr lang="en-US" sz="3200" dirty="0"/>
              <a:t>Funds are either used to cover expenditures or invested to a future date for this purpose</a:t>
            </a:r>
          </a:p>
          <a:p>
            <a:pPr>
              <a:buNone/>
            </a:pPr>
            <a:endParaRPr lang="en-US" sz="3200" dirty="0"/>
          </a:p>
        </p:txBody>
      </p:sp>
    </p:spTree>
    <p:extLst>
      <p:ext uri="{BB962C8B-B14F-4D97-AF65-F5344CB8AC3E}">
        <p14:creationId xmlns:p14="http://schemas.microsoft.com/office/powerpoint/2010/main" val="316029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890A3-13B8-7904-A89D-2DBC1F34D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C6DD2-C3C7-B2B8-6D9E-E4A1A74F27E5}"/>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C025898D-9E52-64E5-494A-00D9F6414B31}"/>
              </a:ext>
            </a:extLst>
          </p:cNvPr>
          <p:cNvSpPr>
            <a:spLocks noGrp="1"/>
          </p:cNvSpPr>
          <p:nvPr>
            <p:ph idx="1"/>
          </p:nvPr>
        </p:nvSpPr>
        <p:spPr>
          <a:xfrm>
            <a:off x="1764254" y="1825625"/>
            <a:ext cx="9589546" cy="4351338"/>
          </a:xfrm>
        </p:spPr>
        <p:txBody>
          <a:bodyPr>
            <a:normAutofit fontScale="92500"/>
          </a:bodyPr>
          <a:lstStyle/>
          <a:p>
            <a:pPr marL="0" indent="0">
              <a:buNone/>
            </a:pPr>
            <a:r>
              <a:rPr lang="en-US" sz="3600" b="1" u="sng" dirty="0"/>
              <a:t>Expenditures</a:t>
            </a:r>
          </a:p>
          <a:p>
            <a:pPr marL="0" indent="0">
              <a:buNone/>
            </a:pPr>
            <a:endParaRPr lang="en-US" sz="2200" dirty="0"/>
          </a:p>
          <a:p>
            <a:pPr>
              <a:buFont typeface="Arial"/>
              <a:buChar char="•"/>
            </a:pPr>
            <a:r>
              <a:rPr lang="en-US" sz="3200" dirty="0"/>
              <a:t>Authorization comes from the budget and the minutes of the Board meetings</a:t>
            </a:r>
          </a:p>
          <a:p>
            <a:pPr>
              <a:buFont typeface="Arial"/>
              <a:buChar char="•"/>
            </a:pPr>
            <a:r>
              <a:rPr lang="en-US" sz="3200" dirty="0"/>
              <a:t>Board policy dictates what expenditures require preapproval by the Board and what can be paid with full accountability to the Board - all subject to budget</a:t>
            </a:r>
          </a:p>
          <a:p>
            <a:pPr>
              <a:buFont typeface="Arial"/>
              <a:buChar char="•"/>
            </a:pPr>
            <a:r>
              <a:rPr lang="en-US" sz="3200" dirty="0"/>
              <a:t>All original documentation for payments must be kept for audit purposes</a:t>
            </a:r>
          </a:p>
          <a:p>
            <a:pPr>
              <a:buNone/>
            </a:pPr>
            <a:endParaRPr lang="en-US" sz="3200" dirty="0"/>
          </a:p>
        </p:txBody>
      </p:sp>
    </p:spTree>
    <p:extLst>
      <p:ext uri="{BB962C8B-B14F-4D97-AF65-F5344CB8AC3E}">
        <p14:creationId xmlns:p14="http://schemas.microsoft.com/office/powerpoint/2010/main" val="2746556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C2A84-397A-8470-11A0-3C644364B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3AD6E-2249-21F8-EB4D-78EFB9029F61}"/>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BEFB6D3C-7C15-30E9-3193-D4A3D3871B35}"/>
              </a:ext>
            </a:extLst>
          </p:cNvPr>
          <p:cNvSpPr>
            <a:spLocks noGrp="1"/>
          </p:cNvSpPr>
          <p:nvPr>
            <p:ph idx="1"/>
          </p:nvPr>
        </p:nvSpPr>
        <p:spPr>
          <a:xfrm>
            <a:off x="1764254" y="1825625"/>
            <a:ext cx="9589546" cy="4351338"/>
          </a:xfrm>
        </p:spPr>
        <p:txBody>
          <a:bodyPr>
            <a:normAutofit/>
          </a:bodyPr>
          <a:lstStyle/>
          <a:p>
            <a:pPr marL="0" indent="0">
              <a:buNone/>
            </a:pPr>
            <a:r>
              <a:rPr lang="en-US" sz="3600" b="1" u="sng" dirty="0"/>
              <a:t>Program Accounting</a:t>
            </a:r>
          </a:p>
          <a:p>
            <a:pPr marL="0" indent="0">
              <a:buNone/>
            </a:pPr>
            <a:endParaRPr lang="en-US" sz="2000" dirty="0"/>
          </a:p>
          <a:p>
            <a:pPr>
              <a:buNone/>
            </a:pPr>
            <a:r>
              <a:rPr lang="en-US" sz="3200" dirty="0"/>
              <a:t>All states have some form of program accounting to provide a basis for demonstrating accountability and evolving productivity measures.</a:t>
            </a:r>
          </a:p>
          <a:p>
            <a:pPr>
              <a:buNone/>
            </a:pPr>
            <a:r>
              <a:rPr lang="en-US" sz="3200" dirty="0"/>
              <a:t>All states have a chart of accounts that every educational agency must follow.</a:t>
            </a:r>
          </a:p>
          <a:p>
            <a:pPr>
              <a:buNone/>
            </a:pPr>
            <a:endParaRPr lang="en-US" sz="3200" dirty="0"/>
          </a:p>
        </p:txBody>
      </p:sp>
    </p:spTree>
    <p:extLst>
      <p:ext uri="{BB962C8B-B14F-4D97-AF65-F5344CB8AC3E}">
        <p14:creationId xmlns:p14="http://schemas.microsoft.com/office/powerpoint/2010/main" val="2267874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C91F2-24DB-967A-596C-685CCD93B7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70B7F8-AC28-EE71-C5E2-8A8A9B3E39BA}"/>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EB6B9FB1-8263-F389-7E50-59F791E9C5E4}"/>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a:t>
            </a:r>
          </a:p>
          <a:p>
            <a:pPr marL="0" indent="0">
              <a:buNone/>
            </a:pPr>
            <a:endParaRPr lang="en-US" sz="2000" dirty="0"/>
          </a:p>
          <a:p>
            <a:pPr>
              <a:buFont typeface="Arial"/>
              <a:buChar char="•"/>
            </a:pPr>
            <a:r>
              <a:rPr lang="en-US" sz="3200" dirty="0"/>
              <a:t>Are composed of three types of accounts:</a:t>
            </a:r>
          </a:p>
          <a:p>
            <a:pPr lvl="1">
              <a:buFont typeface="Arial"/>
              <a:buChar char="•"/>
            </a:pPr>
            <a:r>
              <a:rPr lang="en-US" sz="3200" dirty="0"/>
              <a:t>Revenue</a:t>
            </a:r>
          </a:p>
          <a:p>
            <a:pPr lvl="1">
              <a:buFont typeface="Arial"/>
              <a:buChar char="•"/>
            </a:pPr>
            <a:r>
              <a:rPr lang="en-US" sz="3200" dirty="0"/>
              <a:t>Expenditure</a:t>
            </a:r>
          </a:p>
          <a:p>
            <a:pPr lvl="1">
              <a:buFont typeface="Arial"/>
              <a:buChar char="•"/>
            </a:pPr>
            <a:r>
              <a:rPr lang="en-US" sz="3200" dirty="0"/>
              <a:t>Balance sheet</a:t>
            </a:r>
          </a:p>
        </p:txBody>
      </p:sp>
    </p:spTree>
    <p:extLst>
      <p:ext uri="{BB962C8B-B14F-4D97-AF65-F5344CB8AC3E}">
        <p14:creationId xmlns:p14="http://schemas.microsoft.com/office/powerpoint/2010/main" val="608014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89D27-5D13-9B0F-3845-54BADAFCEB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6FB6F4-8C76-320D-1939-A6EC4CB009AC}"/>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31128572-260B-BC83-2720-D5A3EA34BC04}"/>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a:t>
            </a:r>
          </a:p>
          <a:p>
            <a:pPr marL="0" indent="0">
              <a:buNone/>
            </a:pPr>
            <a:endParaRPr lang="en-US" sz="2000" dirty="0"/>
          </a:p>
          <a:p>
            <a:pPr>
              <a:buFont typeface="Arial"/>
              <a:buChar char="•"/>
            </a:pPr>
            <a:r>
              <a:rPr lang="en-US" sz="3200" dirty="0"/>
              <a:t>Should provide enough detail to avoid keeping manual records.</a:t>
            </a:r>
          </a:p>
          <a:p>
            <a:pPr>
              <a:buFont typeface="Arial"/>
              <a:buChar char="•"/>
            </a:pPr>
            <a:r>
              <a:rPr lang="en-US" sz="3200" dirty="0"/>
              <a:t>Should not be too detailed as to be cumbersome.</a:t>
            </a:r>
          </a:p>
          <a:p>
            <a:pPr>
              <a:buFont typeface="Arial"/>
              <a:buChar char="•"/>
            </a:pPr>
            <a:r>
              <a:rPr lang="en-US" sz="3200" dirty="0"/>
              <a:t>Should be logical</a:t>
            </a:r>
          </a:p>
          <a:p>
            <a:pPr>
              <a:buFont typeface="Arial"/>
              <a:buChar char="•"/>
            </a:pPr>
            <a:r>
              <a:rPr lang="en-US" sz="3200" dirty="0"/>
              <a:t>Should be consistent</a:t>
            </a:r>
            <a:endParaRPr lang="en-US" sz="2800" dirty="0"/>
          </a:p>
        </p:txBody>
      </p:sp>
    </p:spTree>
    <p:extLst>
      <p:ext uri="{BB962C8B-B14F-4D97-AF65-F5344CB8AC3E}">
        <p14:creationId xmlns:p14="http://schemas.microsoft.com/office/powerpoint/2010/main" val="2873742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B2A07-9013-BE11-B706-278350C496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85BFFD-C440-2172-4373-AAC3B85D431E}"/>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E1F6746B-BDA2-B36B-4DD4-86BE22D8F196}"/>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 - Funds</a:t>
            </a:r>
          </a:p>
          <a:p>
            <a:pPr>
              <a:buFont typeface="Arial"/>
              <a:buChar char="•"/>
            </a:pPr>
            <a:r>
              <a:rPr lang="en-US" sz="3200" dirty="0"/>
              <a:t>Types of Funds:</a:t>
            </a:r>
          </a:p>
          <a:p>
            <a:pPr lvl="1">
              <a:buFont typeface="Arial"/>
              <a:buChar char="•"/>
            </a:pPr>
            <a:r>
              <a:rPr lang="en-US" sz="2800" dirty="0"/>
              <a:t>Governmental</a:t>
            </a:r>
          </a:p>
          <a:p>
            <a:pPr lvl="1">
              <a:buFont typeface="Arial"/>
              <a:buChar char="•"/>
            </a:pPr>
            <a:r>
              <a:rPr lang="en-US" sz="2800" dirty="0"/>
              <a:t>Proprietary</a:t>
            </a:r>
          </a:p>
          <a:p>
            <a:pPr lvl="1">
              <a:buFont typeface="Arial"/>
              <a:buChar char="•"/>
            </a:pPr>
            <a:r>
              <a:rPr lang="en-US" sz="2800" dirty="0"/>
              <a:t>Internal Service</a:t>
            </a:r>
          </a:p>
          <a:p>
            <a:pPr lvl="1">
              <a:buFont typeface="Arial"/>
              <a:buChar char="•"/>
            </a:pPr>
            <a:r>
              <a:rPr lang="en-US" sz="2800" dirty="0"/>
              <a:t>Fiduciary</a:t>
            </a:r>
          </a:p>
        </p:txBody>
      </p:sp>
    </p:spTree>
    <p:extLst>
      <p:ext uri="{BB962C8B-B14F-4D97-AF65-F5344CB8AC3E}">
        <p14:creationId xmlns:p14="http://schemas.microsoft.com/office/powerpoint/2010/main" val="707059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AAD7B-A0A4-1C9B-C77E-EACE18109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BE2A3-AF9B-0416-0BE0-2E7D052FE632}"/>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57CF8951-CDA3-F5D4-4C5D-AD0A3E106874}"/>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a:t>
            </a:r>
            <a:endParaRPr lang="en-US" sz="2000" dirty="0"/>
          </a:p>
          <a:p>
            <a:pPr>
              <a:buFont typeface="Arial"/>
              <a:buChar char="•"/>
            </a:pPr>
            <a:r>
              <a:rPr lang="en-US" sz="3200" dirty="0"/>
              <a:t>Most states use a chart of accounts based on a minimum of two basic elements for revenue and three basic elements for expenditures: </a:t>
            </a:r>
          </a:p>
          <a:p>
            <a:pPr marL="457200" lvl="1" indent="0">
              <a:buNone/>
            </a:pPr>
            <a:r>
              <a:rPr lang="en-US" sz="2800" b="1" i="1" dirty="0"/>
              <a:t>Revenue		Expenditures</a:t>
            </a:r>
          </a:p>
          <a:p>
            <a:pPr marL="457200" lvl="1" indent="0">
              <a:buNone/>
            </a:pPr>
            <a:r>
              <a:rPr lang="en-US" sz="2800" dirty="0"/>
              <a:t>Fund			Fund		</a:t>
            </a:r>
          </a:p>
          <a:p>
            <a:pPr marL="457200" lvl="1" indent="0">
              <a:buNone/>
            </a:pPr>
            <a:r>
              <a:rPr lang="en-US" sz="2800" dirty="0"/>
              <a:t>Function			Function</a:t>
            </a:r>
          </a:p>
          <a:p>
            <a:pPr marL="457200" lvl="1" indent="0">
              <a:buNone/>
            </a:pPr>
            <a:r>
              <a:rPr lang="en-US" sz="2800" dirty="0"/>
              <a:t>				Object</a:t>
            </a:r>
          </a:p>
        </p:txBody>
      </p:sp>
    </p:spTree>
    <p:extLst>
      <p:ext uri="{BB962C8B-B14F-4D97-AF65-F5344CB8AC3E}">
        <p14:creationId xmlns:p14="http://schemas.microsoft.com/office/powerpoint/2010/main" val="624857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58B49-D153-09E5-008A-459EDE970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E507D-507A-7B6F-F5B8-E54332A52A47}"/>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9DE487E5-83D4-BBCE-BDF0-4458B30324EF}"/>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 – Functions</a:t>
            </a:r>
          </a:p>
          <a:p>
            <a:pPr marL="0" indent="0">
              <a:buNone/>
            </a:pPr>
            <a:endParaRPr lang="en-US" sz="2000" b="1" u="sng" dirty="0"/>
          </a:p>
          <a:p>
            <a:r>
              <a:rPr lang="en-US" dirty="0"/>
              <a:t>The action or purpose for which a person or thing is used or exists.  Function includes the activities or actions that are performed to accomplish the objectives of the District</a:t>
            </a:r>
          </a:p>
          <a:p>
            <a:pPr marL="0" indent="0">
              <a:buNone/>
            </a:pPr>
            <a:endParaRPr lang="en-US" sz="3200" dirty="0"/>
          </a:p>
        </p:txBody>
      </p:sp>
    </p:spTree>
    <p:extLst>
      <p:ext uri="{BB962C8B-B14F-4D97-AF65-F5344CB8AC3E}">
        <p14:creationId xmlns:p14="http://schemas.microsoft.com/office/powerpoint/2010/main" val="1931953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C1E7-A554-BBCA-2C4B-11501FAC0E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E6648C-A6D9-41A1-2EE3-2F57C9B478A9}"/>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AD42EEA2-1D47-BFC3-5E20-971799F8FE59}"/>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 – Revenue Functions</a:t>
            </a:r>
            <a:endParaRPr lang="en-US" sz="2000" dirty="0"/>
          </a:p>
          <a:p>
            <a:pPr>
              <a:buFont typeface="Arial"/>
              <a:buChar char="•"/>
            </a:pPr>
            <a:r>
              <a:rPr lang="en-US" sz="3200" dirty="0"/>
              <a:t>Examples:</a:t>
            </a:r>
          </a:p>
          <a:p>
            <a:pPr lvl="1"/>
            <a:r>
              <a:rPr lang="en-US" dirty="0"/>
              <a:t>1000  Local Revenue</a:t>
            </a:r>
          </a:p>
          <a:p>
            <a:pPr lvl="1"/>
            <a:r>
              <a:rPr lang="en-US" dirty="0"/>
              <a:t>2000  Flow-through</a:t>
            </a:r>
          </a:p>
          <a:p>
            <a:pPr lvl="1"/>
            <a:r>
              <a:rPr lang="en-US" dirty="0"/>
              <a:t>3000  State Revenue</a:t>
            </a:r>
          </a:p>
          <a:p>
            <a:pPr lvl="1"/>
            <a:r>
              <a:rPr lang="en-US" dirty="0"/>
              <a:t>4000  Federal Revenue</a:t>
            </a:r>
          </a:p>
          <a:p>
            <a:pPr>
              <a:buFont typeface="Arial"/>
              <a:buChar char="•"/>
            </a:pPr>
            <a:endParaRPr lang="en-US" sz="2800" dirty="0"/>
          </a:p>
        </p:txBody>
      </p:sp>
    </p:spTree>
    <p:extLst>
      <p:ext uri="{BB962C8B-B14F-4D97-AF65-F5344CB8AC3E}">
        <p14:creationId xmlns:p14="http://schemas.microsoft.com/office/powerpoint/2010/main" val="2779390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5E008-ED8D-AC2F-E471-E7CBF058D4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E93AA-D4B5-3D87-F5A5-7340FC9F98F0}"/>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A55C4B8E-B686-AEAF-8058-4DF815A1AAB8}"/>
              </a:ext>
            </a:extLst>
          </p:cNvPr>
          <p:cNvSpPr>
            <a:spLocks noGrp="1"/>
          </p:cNvSpPr>
          <p:nvPr>
            <p:ph idx="1"/>
          </p:nvPr>
        </p:nvSpPr>
        <p:spPr>
          <a:xfrm>
            <a:off x="1710466" y="1825625"/>
            <a:ext cx="9643334" cy="4351338"/>
          </a:xfrm>
        </p:spPr>
        <p:txBody>
          <a:bodyPr>
            <a:normAutofit/>
          </a:bodyPr>
          <a:lstStyle/>
          <a:p>
            <a:pPr marL="0" indent="0">
              <a:buNone/>
            </a:pPr>
            <a:r>
              <a:rPr lang="en-US" sz="3600" b="1" u="sng" dirty="0"/>
              <a:t>Chart of Accounts – Expenditure Functions</a:t>
            </a:r>
            <a:endParaRPr lang="en-US" sz="2000" dirty="0"/>
          </a:p>
          <a:p>
            <a:pPr>
              <a:buFont typeface="Arial"/>
              <a:buChar char="•"/>
            </a:pPr>
            <a:r>
              <a:rPr lang="en-US" sz="3200" dirty="0"/>
              <a:t>Examples:</a:t>
            </a:r>
          </a:p>
          <a:p>
            <a:pPr lvl="1"/>
            <a:r>
              <a:rPr lang="en-US" dirty="0"/>
              <a:t>1000  Instruction - interaction of teacher/pupil</a:t>
            </a:r>
          </a:p>
          <a:p>
            <a:pPr lvl="1"/>
            <a:r>
              <a:rPr lang="en-US" dirty="0"/>
              <a:t>2000  Support Services - administrative, technical, facility</a:t>
            </a:r>
          </a:p>
          <a:p>
            <a:pPr lvl="1"/>
            <a:r>
              <a:rPr lang="en-US" dirty="0"/>
              <a:t>3000  Community Services</a:t>
            </a:r>
          </a:p>
          <a:p>
            <a:pPr lvl="1"/>
            <a:r>
              <a:rPr lang="en-US" dirty="0"/>
              <a:t>4000  Non-Programmed Charges - payments to other LEA’s</a:t>
            </a:r>
          </a:p>
          <a:p>
            <a:pPr lvl="1"/>
            <a:r>
              <a:rPr lang="en-US" dirty="0"/>
              <a:t>5000  Debt Service</a:t>
            </a:r>
          </a:p>
          <a:p>
            <a:pPr lvl="1"/>
            <a:r>
              <a:rPr lang="en-US" dirty="0"/>
              <a:t>6000  Provision for Contingency</a:t>
            </a:r>
          </a:p>
          <a:p>
            <a:pPr>
              <a:buFont typeface="Arial"/>
              <a:buChar char="•"/>
            </a:pPr>
            <a:endParaRPr lang="en-US" sz="2800" dirty="0"/>
          </a:p>
        </p:txBody>
      </p:sp>
    </p:spTree>
    <p:extLst>
      <p:ext uri="{BB962C8B-B14F-4D97-AF65-F5344CB8AC3E}">
        <p14:creationId xmlns:p14="http://schemas.microsoft.com/office/powerpoint/2010/main" val="2589442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6E635-D1FF-CD21-E199-CFD053DED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BF0911-B625-DEF7-2678-346E421E7B9B}"/>
              </a:ext>
            </a:extLst>
          </p:cNvPr>
          <p:cNvSpPr>
            <a:spLocks noGrp="1"/>
          </p:cNvSpPr>
          <p:nvPr>
            <p:ph type="title"/>
          </p:nvPr>
        </p:nvSpPr>
        <p:spPr/>
        <p:txBody>
          <a:bodyPr>
            <a:normAutofit fontScale="90000"/>
          </a:bodyPr>
          <a:lstStyle/>
          <a:p>
            <a:pPr algn="ctr"/>
            <a:br>
              <a:rPr lang="en-US" b="1" dirty="0"/>
            </a:br>
            <a:br>
              <a:rPr lang="en-US" b="1"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DC756B07-0E6B-DB9A-6DFD-8531E6632D98}"/>
              </a:ext>
            </a:extLst>
          </p:cNvPr>
          <p:cNvSpPr>
            <a:spLocks noGrp="1"/>
          </p:cNvSpPr>
          <p:nvPr>
            <p:ph idx="1"/>
          </p:nvPr>
        </p:nvSpPr>
        <p:spPr>
          <a:xfrm>
            <a:off x="1710466" y="1825625"/>
            <a:ext cx="9643334" cy="4351338"/>
          </a:xfrm>
        </p:spPr>
        <p:txBody>
          <a:bodyPr>
            <a:normAutofit lnSpcReduction="10000"/>
          </a:bodyPr>
          <a:lstStyle/>
          <a:p>
            <a:pPr marL="0" indent="0">
              <a:buNone/>
            </a:pPr>
            <a:r>
              <a:rPr lang="en-US" sz="3600" b="1" u="sng" dirty="0"/>
              <a:t>Chart of Accounts - Objects</a:t>
            </a:r>
          </a:p>
          <a:p>
            <a:r>
              <a:rPr lang="en-US" dirty="0"/>
              <a:t>The service or commodity obtained as a result of a specific expenditure – examples:</a:t>
            </a:r>
          </a:p>
          <a:p>
            <a:pPr lvl="1"/>
            <a:r>
              <a:rPr lang="en-US" dirty="0"/>
              <a:t>100	Salaries</a:t>
            </a:r>
          </a:p>
          <a:p>
            <a:pPr lvl="1"/>
            <a:r>
              <a:rPr lang="en-US" dirty="0"/>
              <a:t>200	Employee Benefits</a:t>
            </a:r>
          </a:p>
          <a:p>
            <a:pPr lvl="1"/>
            <a:r>
              <a:rPr lang="en-US" dirty="0"/>
              <a:t>300	Purchased Services</a:t>
            </a:r>
          </a:p>
          <a:p>
            <a:pPr lvl="1"/>
            <a:r>
              <a:rPr lang="en-US" dirty="0"/>
              <a:t>400	Supplies and Materials</a:t>
            </a:r>
          </a:p>
          <a:p>
            <a:pPr lvl="1"/>
            <a:r>
              <a:rPr lang="en-US" dirty="0"/>
              <a:t>500	Capital Outlay</a:t>
            </a:r>
          </a:p>
          <a:p>
            <a:pPr lvl="1"/>
            <a:r>
              <a:rPr lang="en-US" dirty="0"/>
              <a:t>600	Other (Contingency)</a:t>
            </a:r>
          </a:p>
          <a:p>
            <a:pPr lvl="1"/>
            <a:r>
              <a:rPr lang="en-US" dirty="0"/>
              <a:t>700	Non-Capitalized Equipment</a:t>
            </a:r>
          </a:p>
          <a:p>
            <a:pPr lvl="1"/>
            <a:r>
              <a:rPr lang="en-US" dirty="0"/>
              <a:t>800	Termination Benefits</a:t>
            </a:r>
          </a:p>
          <a:p>
            <a:pPr>
              <a:buFont typeface="Arial"/>
              <a:buChar char="•"/>
            </a:pPr>
            <a:endParaRPr lang="en-US" sz="3200" dirty="0"/>
          </a:p>
        </p:txBody>
      </p:sp>
    </p:spTree>
    <p:extLst>
      <p:ext uri="{BB962C8B-B14F-4D97-AF65-F5344CB8AC3E}">
        <p14:creationId xmlns:p14="http://schemas.microsoft.com/office/powerpoint/2010/main" val="2674574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70A4C-663D-3622-7A29-E6AD726F2719}"/>
              </a:ext>
            </a:extLst>
          </p:cNvPr>
          <p:cNvSpPr>
            <a:spLocks noGrp="1"/>
          </p:cNvSpPr>
          <p:nvPr>
            <p:ph type="title"/>
          </p:nvPr>
        </p:nvSpPr>
        <p:spPr>
          <a:xfrm>
            <a:off x="666974" y="365126"/>
            <a:ext cx="10686826" cy="1151702"/>
          </a:xfrm>
        </p:spPr>
        <p:txBody>
          <a:bodyPr>
            <a:normAutofit fontScale="90000"/>
          </a:bodyPr>
          <a:lstStyle/>
          <a:p>
            <a:pPr algn="ctr"/>
            <a:br>
              <a:rPr lang="en-US" b="1" dirty="0"/>
            </a:br>
            <a:r>
              <a:rPr lang="en-US" b="1" dirty="0"/>
              <a:t> </a:t>
            </a:r>
            <a:r>
              <a:rPr lang="en-US" sz="4900" b="1" dirty="0"/>
              <a:t>Stewardship: Accounting and Reporting</a:t>
            </a:r>
            <a:br>
              <a:rPr lang="en-US" dirty="0"/>
            </a:br>
            <a:endParaRPr lang="en-US" dirty="0"/>
          </a:p>
        </p:txBody>
      </p:sp>
      <p:sp>
        <p:nvSpPr>
          <p:cNvPr id="3" name="Content Placeholder 2">
            <a:extLst>
              <a:ext uri="{FF2B5EF4-FFF2-40B4-BE49-F238E27FC236}">
                <a16:creationId xmlns:a16="http://schemas.microsoft.com/office/drawing/2014/main" id="{0F8A908C-1574-375F-08D8-CF3570A946E6}"/>
              </a:ext>
            </a:extLst>
          </p:cNvPr>
          <p:cNvSpPr>
            <a:spLocks noGrp="1"/>
          </p:cNvSpPr>
          <p:nvPr>
            <p:ph idx="1"/>
          </p:nvPr>
        </p:nvSpPr>
        <p:spPr>
          <a:xfrm>
            <a:off x="2003898" y="1825625"/>
            <a:ext cx="9349902" cy="4351338"/>
          </a:xfrm>
        </p:spPr>
        <p:txBody>
          <a:bodyPr>
            <a:normAutofit/>
          </a:bodyPr>
          <a:lstStyle/>
          <a:p>
            <a:pPr marL="0" indent="0">
              <a:buNone/>
            </a:pPr>
            <a:r>
              <a:rPr lang="en-US" sz="3600" b="1" u="sng" dirty="0"/>
              <a:t>Student Activity Accounts</a:t>
            </a:r>
          </a:p>
          <a:p>
            <a:pPr marL="0" indent="0">
              <a:buNone/>
            </a:pPr>
            <a:endParaRPr lang="en-US" sz="2000" dirty="0"/>
          </a:p>
          <a:p>
            <a:pPr marL="0" indent="0">
              <a:buNone/>
            </a:pPr>
            <a:r>
              <a:rPr lang="en-US" sz="3200" dirty="0"/>
              <a:t>Student activity accounts are those funds which are owned, operated and managed by organizations, clubs or groups within the student body under the guidance and direction of one or more faculty or staff members for educational, recreational or cultural purposes.  </a:t>
            </a:r>
          </a:p>
          <a:p>
            <a:pPr marL="0" indent="0">
              <a:buNone/>
            </a:pPr>
            <a:endParaRPr lang="en-US" dirty="0"/>
          </a:p>
        </p:txBody>
      </p:sp>
    </p:spTree>
    <p:extLst>
      <p:ext uri="{BB962C8B-B14F-4D97-AF65-F5344CB8AC3E}">
        <p14:creationId xmlns:p14="http://schemas.microsoft.com/office/powerpoint/2010/main" val="41743034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5598D-5531-930D-ABE9-F16D2B0B5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C35514-0075-7CDB-7784-FD0DFC418466}"/>
              </a:ext>
            </a:extLst>
          </p:cNvPr>
          <p:cNvSpPr>
            <a:spLocks noGrp="1"/>
          </p:cNvSpPr>
          <p:nvPr>
            <p:ph type="title"/>
          </p:nvPr>
        </p:nvSpPr>
        <p:spPr>
          <a:xfrm>
            <a:off x="666974" y="365126"/>
            <a:ext cx="10686826" cy="1151702"/>
          </a:xfrm>
        </p:spPr>
        <p:txBody>
          <a:bodyPr>
            <a:normAutofit fontScale="90000"/>
          </a:bodyPr>
          <a:lstStyle/>
          <a:p>
            <a:pPr algn="ctr"/>
            <a:br>
              <a:rPr lang="en-US" b="1" dirty="0"/>
            </a:br>
            <a:r>
              <a:rPr lang="en-US" b="1" dirty="0"/>
              <a:t> </a:t>
            </a:r>
            <a:r>
              <a:rPr lang="en-US" sz="4900" b="1" dirty="0"/>
              <a:t>Stewardship: Accounting and Reporting</a:t>
            </a:r>
            <a:br>
              <a:rPr lang="en-US" dirty="0"/>
            </a:br>
            <a:endParaRPr lang="en-US" dirty="0"/>
          </a:p>
        </p:txBody>
      </p:sp>
      <p:sp>
        <p:nvSpPr>
          <p:cNvPr id="3" name="Content Placeholder 2">
            <a:extLst>
              <a:ext uri="{FF2B5EF4-FFF2-40B4-BE49-F238E27FC236}">
                <a16:creationId xmlns:a16="http://schemas.microsoft.com/office/drawing/2014/main" id="{D6055980-C911-412A-3B0B-26378CF39425}"/>
              </a:ext>
            </a:extLst>
          </p:cNvPr>
          <p:cNvSpPr>
            <a:spLocks noGrp="1"/>
          </p:cNvSpPr>
          <p:nvPr>
            <p:ph idx="1"/>
          </p:nvPr>
        </p:nvSpPr>
        <p:spPr>
          <a:xfrm>
            <a:off x="2003898" y="1825625"/>
            <a:ext cx="9349902" cy="4351338"/>
          </a:xfrm>
        </p:spPr>
        <p:txBody>
          <a:bodyPr>
            <a:normAutofit/>
          </a:bodyPr>
          <a:lstStyle/>
          <a:p>
            <a:pPr marL="0" indent="0">
              <a:buNone/>
            </a:pPr>
            <a:r>
              <a:rPr lang="en-US" sz="3600" b="1" u="sng" dirty="0"/>
              <a:t>Convenience Accounts</a:t>
            </a:r>
          </a:p>
          <a:p>
            <a:pPr marL="0" indent="0">
              <a:buNone/>
            </a:pPr>
            <a:endParaRPr lang="en-US" sz="2000" b="1" u="sng" dirty="0"/>
          </a:p>
          <a:p>
            <a:pPr indent="0">
              <a:buNone/>
            </a:pPr>
            <a:r>
              <a:rPr lang="en-US" sz="3200" dirty="0"/>
              <a:t>Convenience accounts are those funds maintained by the local education agency at the request of and for the convenience of faculty, staff, faculty-parent organizations or similar non-student groups.  Examples of convenience accounts include: scholarship funds, faculty-parent organization accounts, faculty fund and employee coffee funds. </a:t>
            </a:r>
          </a:p>
          <a:p>
            <a:pPr marL="0" indent="0">
              <a:buNone/>
            </a:pPr>
            <a:endParaRPr lang="en-US" dirty="0"/>
          </a:p>
        </p:txBody>
      </p:sp>
    </p:spTree>
    <p:extLst>
      <p:ext uri="{BB962C8B-B14F-4D97-AF65-F5344CB8AC3E}">
        <p14:creationId xmlns:p14="http://schemas.microsoft.com/office/powerpoint/2010/main" val="24721389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DD29D-3A39-DB8B-60B4-4D00415935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A3D645-02C9-1433-2394-6B940BC94DCB}"/>
              </a:ext>
            </a:extLst>
          </p:cNvPr>
          <p:cNvSpPr>
            <a:spLocks noGrp="1"/>
          </p:cNvSpPr>
          <p:nvPr>
            <p:ph type="title"/>
          </p:nvPr>
        </p:nvSpPr>
        <p:spPr>
          <a:xfrm>
            <a:off x="666974" y="365126"/>
            <a:ext cx="10686826" cy="1151702"/>
          </a:xfrm>
        </p:spPr>
        <p:txBody>
          <a:bodyPr>
            <a:normAutofit fontScale="90000"/>
          </a:bodyPr>
          <a:lstStyle/>
          <a:p>
            <a:pPr algn="ctr"/>
            <a:br>
              <a:rPr lang="en-US" b="1" dirty="0"/>
            </a:br>
            <a:r>
              <a:rPr lang="en-US" b="1" dirty="0"/>
              <a:t> </a:t>
            </a:r>
            <a:r>
              <a:rPr lang="en-US" sz="4900" b="1" dirty="0"/>
              <a:t>Stewardship: Accounting and Reporting</a:t>
            </a:r>
            <a:br>
              <a:rPr lang="en-US" dirty="0"/>
            </a:br>
            <a:endParaRPr lang="en-US" dirty="0"/>
          </a:p>
        </p:txBody>
      </p:sp>
      <p:sp>
        <p:nvSpPr>
          <p:cNvPr id="3" name="Content Placeholder 2">
            <a:extLst>
              <a:ext uri="{FF2B5EF4-FFF2-40B4-BE49-F238E27FC236}">
                <a16:creationId xmlns:a16="http://schemas.microsoft.com/office/drawing/2014/main" id="{82FBB708-8B47-963A-FE6A-7A3093AF1E4E}"/>
              </a:ext>
            </a:extLst>
          </p:cNvPr>
          <p:cNvSpPr>
            <a:spLocks noGrp="1"/>
          </p:cNvSpPr>
          <p:nvPr>
            <p:ph idx="1"/>
          </p:nvPr>
        </p:nvSpPr>
        <p:spPr>
          <a:xfrm>
            <a:off x="2003898" y="1825625"/>
            <a:ext cx="9349902" cy="4351338"/>
          </a:xfrm>
        </p:spPr>
        <p:txBody>
          <a:bodyPr>
            <a:normAutofit/>
          </a:bodyPr>
          <a:lstStyle/>
          <a:p>
            <a:pPr marL="0" indent="0">
              <a:buNone/>
            </a:pPr>
            <a:r>
              <a:rPr lang="en-US" sz="3600" b="1" u="sng" dirty="0"/>
              <a:t>Fundraising</a:t>
            </a:r>
          </a:p>
          <a:p>
            <a:pPr marL="685800" indent="0">
              <a:buNone/>
            </a:pPr>
            <a:endParaRPr lang="en-US" sz="2000" b="1" u="sng" dirty="0"/>
          </a:p>
          <a:p>
            <a:pPr>
              <a:spcBef>
                <a:spcPts val="0"/>
              </a:spcBef>
            </a:pPr>
            <a:r>
              <a:rPr lang="en-US" dirty="0"/>
              <a:t>Permitted activities should be spelled out in Board policy</a:t>
            </a:r>
          </a:p>
          <a:p>
            <a:r>
              <a:rPr lang="en-US" dirty="0"/>
              <a:t>Should complement student education</a:t>
            </a:r>
          </a:p>
          <a:p>
            <a:r>
              <a:rPr lang="en-US" dirty="0"/>
              <a:t>Should be voluntary</a:t>
            </a:r>
          </a:p>
          <a:p>
            <a:r>
              <a:rPr lang="en-US" dirty="0"/>
              <a:t>Accountable and transparent</a:t>
            </a:r>
          </a:p>
          <a:p>
            <a:pPr marL="0" indent="0">
              <a:buNone/>
            </a:pPr>
            <a:endParaRPr lang="en-US" dirty="0"/>
          </a:p>
        </p:txBody>
      </p:sp>
    </p:spTree>
    <p:extLst>
      <p:ext uri="{BB962C8B-B14F-4D97-AF65-F5344CB8AC3E}">
        <p14:creationId xmlns:p14="http://schemas.microsoft.com/office/powerpoint/2010/main" val="4197442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6F3FC-8898-A584-FA4B-6FC46AE4999A}"/>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F34BC054-7FCE-47C2-3552-3F8970AF93BA}"/>
              </a:ext>
            </a:extLst>
          </p:cNvPr>
          <p:cNvSpPr>
            <a:spLocks noGrp="1"/>
          </p:cNvSpPr>
          <p:nvPr>
            <p:ph idx="1"/>
          </p:nvPr>
        </p:nvSpPr>
        <p:spPr>
          <a:xfrm>
            <a:off x="1893346" y="1825625"/>
            <a:ext cx="9460453" cy="4351338"/>
          </a:xfrm>
        </p:spPr>
        <p:txBody>
          <a:bodyPr/>
          <a:lstStyle/>
          <a:p>
            <a:pPr marL="0" indent="0">
              <a:buNone/>
            </a:pPr>
            <a:r>
              <a:rPr lang="en-US" sz="3600" b="1" u="sng" dirty="0"/>
              <a:t>Internal Control</a:t>
            </a:r>
          </a:p>
          <a:p>
            <a:pPr marL="0" indent="0">
              <a:buNone/>
            </a:pPr>
            <a:endParaRPr lang="en-US" sz="2000" b="1" u="sng" dirty="0"/>
          </a:p>
          <a:p>
            <a:r>
              <a:rPr lang="en-US" sz="3200" dirty="0"/>
              <a:t>Are procedures to ensure the integrity of the accounting system.</a:t>
            </a:r>
          </a:p>
          <a:p>
            <a:r>
              <a:rPr lang="en-US" sz="3200" dirty="0"/>
              <a:t>Two types: administrative and accounting</a:t>
            </a:r>
          </a:p>
          <a:p>
            <a:r>
              <a:rPr lang="en-US" sz="3200" dirty="0"/>
              <a:t>Segregation of duties</a:t>
            </a:r>
          </a:p>
          <a:p>
            <a:r>
              <a:rPr lang="en-US" sz="3200" dirty="0"/>
              <a:t>Two levels of authorization</a:t>
            </a:r>
          </a:p>
        </p:txBody>
      </p:sp>
    </p:spTree>
    <p:extLst>
      <p:ext uri="{BB962C8B-B14F-4D97-AF65-F5344CB8AC3E}">
        <p14:creationId xmlns:p14="http://schemas.microsoft.com/office/powerpoint/2010/main" val="1992004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D1D5-B692-94D8-2453-1F1E83613D3E}"/>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444E9A19-FFF4-4FD6-D377-E594FE8F52F1}"/>
              </a:ext>
            </a:extLst>
          </p:cNvPr>
          <p:cNvSpPr>
            <a:spLocks noGrp="1"/>
          </p:cNvSpPr>
          <p:nvPr>
            <p:ph idx="1"/>
          </p:nvPr>
        </p:nvSpPr>
        <p:spPr>
          <a:xfrm>
            <a:off x="1762327" y="2010451"/>
            <a:ext cx="10515600" cy="4351338"/>
          </a:xfrm>
        </p:spPr>
        <p:txBody>
          <a:bodyPr/>
          <a:lstStyle/>
          <a:p>
            <a:pPr marL="0" indent="0">
              <a:buNone/>
            </a:pPr>
            <a:r>
              <a:rPr lang="en-US" sz="3600" b="1" u="sng" dirty="0"/>
              <a:t>Cash Management</a:t>
            </a:r>
          </a:p>
          <a:p>
            <a:pPr marL="0" indent="0">
              <a:buNone/>
            </a:pPr>
            <a:endParaRPr lang="en-US" sz="2000" dirty="0"/>
          </a:p>
          <a:p>
            <a:r>
              <a:rPr lang="en-US" sz="3200" dirty="0"/>
              <a:t>Investment income can be significant for a school district</a:t>
            </a:r>
          </a:p>
          <a:p>
            <a:r>
              <a:rPr lang="en-US" sz="3200" dirty="0"/>
              <a:t>Investment guidelines vary by state</a:t>
            </a:r>
          </a:p>
          <a:p>
            <a:r>
              <a:rPr lang="en-US" sz="3200" dirty="0"/>
              <a:t>For the most part, public schools are restricted in the types of instruments it can invest in</a:t>
            </a:r>
          </a:p>
          <a:p>
            <a:pPr marL="0" indent="0">
              <a:buNone/>
            </a:pPr>
            <a:endParaRPr lang="en-US" sz="3200" dirty="0"/>
          </a:p>
        </p:txBody>
      </p:sp>
    </p:spTree>
    <p:extLst>
      <p:ext uri="{BB962C8B-B14F-4D97-AF65-F5344CB8AC3E}">
        <p14:creationId xmlns:p14="http://schemas.microsoft.com/office/powerpoint/2010/main" val="21770170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58FA-267B-80FD-AD47-387A41D97265}"/>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D96C0FF8-C084-27F0-66EF-1CA853027F8D}"/>
              </a:ext>
            </a:extLst>
          </p:cNvPr>
          <p:cNvSpPr>
            <a:spLocks noGrp="1"/>
          </p:cNvSpPr>
          <p:nvPr>
            <p:ph idx="1"/>
          </p:nvPr>
        </p:nvSpPr>
        <p:spPr>
          <a:xfrm>
            <a:off x="1624404" y="1825625"/>
            <a:ext cx="9729395" cy="4351338"/>
          </a:xfrm>
        </p:spPr>
        <p:txBody>
          <a:bodyPr/>
          <a:lstStyle/>
          <a:p>
            <a:pPr marL="0" indent="0">
              <a:buNone/>
            </a:pPr>
            <a:r>
              <a:rPr lang="en-US" sz="3600" b="1" u="sng" dirty="0"/>
              <a:t>Financial Statements</a:t>
            </a:r>
          </a:p>
          <a:p>
            <a:pPr marL="0" indent="0">
              <a:buNone/>
            </a:pPr>
            <a:endParaRPr lang="en-US" sz="2000" dirty="0"/>
          </a:p>
          <a:p>
            <a:r>
              <a:rPr lang="en-US" sz="3200" dirty="0"/>
              <a:t>Statement of Position</a:t>
            </a:r>
          </a:p>
          <a:p>
            <a:r>
              <a:rPr lang="en-US" sz="3200" dirty="0"/>
              <a:t>Budget Reports</a:t>
            </a:r>
          </a:p>
          <a:p>
            <a:r>
              <a:rPr lang="en-US" sz="3200" dirty="0"/>
              <a:t>Cash flow and investment activity</a:t>
            </a:r>
          </a:p>
          <a:p>
            <a:pPr marL="0" indent="0">
              <a:buNone/>
            </a:pPr>
            <a:endParaRPr lang="en-US" dirty="0"/>
          </a:p>
        </p:txBody>
      </p:sp>
    </p:spTree>
    <p:extLst>
      <p:ext uri="{BB962C8B-B14F-4D97-AF65-F5344CB8AC3E}">
        <p14:creationId xmlns:p14="http://schemas.microsoft.com/office/powerpoint/2010/main" val="491738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A72F8-2405-4C73-D80B-E9F975ACD09C}"/>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71BA6BD7-5AF0-D8F4-3559-F50BA7AD9B73}"/>
              </a:ext>
            </a:extLst>
          </p:cNvPr>
          <p:cNvSpPr>
            <a:spLocks noGrp="1"/>
          </p:cNvSpPr>
          <p:nvPr>
            <p:ph idx="1"/>
          </p:nvPr>
        </p:nvSpPr>
        <p:spPr>
          <a:xfrm>
            <a:off x="1731522" y="1825625"/>
            <a:ext cx="9622277" cy="4351338"/>
          </a:xfrm>
        </p:spPr>
        <p:txBody>
          <a:bodyPr>
            <a:normAutofit/>
          </a:bodyPr>
          <a:lstStyle/>
          <a:p>
            <a:pPr marL="0" indent="0">
              <a:buNone/>
            </a:pPr>
            <a:r>
              <a:rPr lang="en-US" sz="3600" b="1" u="sng" dirty="0"/>
              <a:t>Audits:</a:t>
            </a:r>
          </a:p>
          <a:p>
            <a:pPr marL="0" indent="0">
              <a:buNone/>
            </a:pPr>
            <a:endParaRPr lang="en-US" sz="2000" b="1" u="sng" dirty="0"/>
          </a:p>
          <a:p>
            <a:r>
              <a:rPr lang="en-US" sz="3200" dirty="0"/>
              <a:t>Auditors work for the board of education</a:t>
            </a:r>
          </a:p>
          <a:p>
            <a:r>
              <a:rPr lang="en-US" sz="3200" dirty="0"/>
              <a:t>Audits are composed of the report, management letter, Annual Federal Financial Compliance Report, and annual state financial report (varies by state)</a:t>
            </a:r>
          </a:p>
          <a:p>
            <a:r>
              <a:rPr lang="en-US" sz="3200" dirty="0"/>
              <a:t>Audit opinions can be Unqualified, Qualified, Adverse and Disclaimer</a:t>
            </a:r>
          </a:p>
        </p:txBody>
      </p:sp>
    </p:spTree>
    <p:extLst>
      <p:ext uri="{BB962C8B-B14F-4D97-AF65-F5344CB8AC3E}">
        <p14:creationId xmlns:p14="http://schemas.microsoft.com/office/powerpoint/2010/main" val="3482697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35CFC-978A-A881-51A8-18816E2D19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D3E1C-B17E-9548-B43F-80F42CFED400}"/>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12279E7D-DE01-9B2A-44E7-11D268505878}"/>
              </a:ext>
            </a:extLst>
          </p:cNvPr>
          <p:cNvSpPr>
            <a:spLocks noGrp="1"/>
          </p:cNvSpPr>
          <p:nvPr>
            <p:ph idx="1"/>
          </p:nvPr>
        </p:nvSpPr>
        <p:spPr>
          <a:xfrm>
            <a:off x="1731522" y="1825625"/>
            <a:ext cx="9622277" cy="4351338"/>
          </a:xfrm>
        </p:spPr>
        <p:txBody>
          <a:bodyPr>
            <a:normAutofit/>
          </a:bodyPr>
          <a:lstStyle/>
          <a:p>
            <a:pPr marL="0" indent="0">
              <a:buNone/>
            </a:pPr>
            <a:r>
              <a:rPr lang="en-US" sz="3600" b="1" u="sng" dirty="0"/>
              <a:t>Discussion Question:</a:t>
            </a:r>
          </a:p>
          <a:p>
            <a:pPr marL="0" indent="0">
              <a:buNone/>
            </a:pPr>
            <a:endParaRPr lang="en-US" sz="2000" b="1" u="sng" dirty="0"/>
          </a:p>
          <a:p>
            <a:r>
              <a:rPr lang="en-US" sz="3200" i="1" dirty="0"/>
              <a:t>What do you think the role of the principal should be in monitoring activity fund sponsors? </a:t>
            </a:r>
          </a:p>
          <a:p>
            <a:r>
              <a:rPr lang="en-US" sz="3200" i="1" dirty="0"/>
              <a:t>Have you had any difficulties in your school/district with student activity funds? If so what and how were they resolved.</a:t>
            </a:r>
            <a:endParaRPr lang="en-US" sz="3200" u="sng" dirty="0"/>
          </a:p>
        </p:txBody>
      </p:sp>
    </p:spTree>
    <p:extLst>
      <p:ext uri="{BB962C8B-B14F-4D97-AF65-F5344CB8AC3E}">
        <p14:creationId xmlns:p14="http://schemas.microsoft.com/office/powerpoint/2010/main" val="259241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5CD37-FE38-441A-B508-CAA565253DB1}"/>
              </a:ext>
            </a:extLst>
          </p:cNvPr>
          <p:cNvSpPr>
            <a:spLocks noGrp="1"/>
          </p:cNvSpPr>
          <p:nvPr>
            <p:ph type="title"/>
          </p:nvPr>
        </p:nvSpPr>
        <p:spPr/>
        <p:txBody>
          <a:bodyPr/>
          <a:lstStyle/>
          <a:p>
            <a:pPr algn="ctr"/>
            <a:r>
              <a:rPr lang="en-US" b="1" dirty="0"/>
              <a:t>Stewardship: Accounting and Reporting</a:t>
            </a:r>
          </a:p>
        </p:txBody>
      </p:sp>
      <p:sp>
        <p:nvSpPr>
          <p:cNvPr id="3" name="Content Placeholder 2">
            <a:extLst>
              <a:ext uri="{FF2B5EF4-FFF2-40B4-BE49-F238E27FC236}">
                <a16:creationId xmlns:a16="http://schemas.microsoft.com/office/drawing/2014/main" id="{3D08AF96-194F-ED0B-69C0-4DC9BC203C44}"/>
              </a:ext>
            </a:extLst>
          </p:cNvPr>
          <p:cNvSpPr>
            <a:spLocks noGrp="1"/>
          </p:cNvSpPr>
          <p:nvPr>
            <p:ph idx="1"/>
          </p:nvPr>
        </p:nvSpPr>
        <p:spPr>
          <a:xfrm>
            <a:off x="1602888" y="1825625"/>
            <a:ext cx="9750911" cy="4351338"/>
          </a:xfrm>
        </p:spPr>
        <p:txBody>
          <a:bodyPr>
            <a:normAutofit/>
          </a:bodyPr>
          <a:lstStyle/>
          <a:p>
            <a:pPr marL="0" indent="0">
              <a:buNone/>
            </a:pPr>
            <a:r>
              <a:rPr lang="en-US" sz="3600" b="1" u="sng" dirty="0"/>
              <a:t>Summary</a:t>
            </a:r>
          </a:p>
          <a:p>
            <a:pPr marL="0" indent="0">
              <a:buNone/>
            </a:pPr>
            <a:endParaRPr lang="en-US" sz="2000" dirty="0"/>
          </a:p>
          <a:p>
            <a:r>
              <a:rPr lang="en-US" sz="3200" dirty="0"/>
              <a:t>Accounting, budgeting and reporting are all key components of safeguarding public funds.</a:t>
            </a:r>
          </a:p>
          <a:p>
            <a:r>
              <a:rPr lang="en-US" sz="3200" dirty="0"/>
              <a:t>A budget is a legal document that authorizes the encumbering and disbursing of funds.</a:t>
            </a:r>
          </a:p>
          <a:p>
            <a:r>
              <a:rPr lang="en-US" sz="3200" dirty="0"/>
              <a:t>Most schools are on a cash or modified accrual basis</a:t>
            </a:r>
          </a:p>
          <a:p>
            <a:r>
              <a:rPr lang="en-US" sz="3200" dirty="0"/>
              <a:t>School districts use fund accounting</a:t>
            </a:r>
          </a:p>
          <a:p>
            <a:pPr marL="0" indent="0">
              <a:buNone/>
            </a:pPr>
            <a:endParaRPr lang="en-US" dirty="0"/>
          </a:p>
        </p:txBody>
      </p:sp>
    </p:spTree>
    <p:extLst>
      <p:ext uri="{BB962C8B-B14F-4D97-AF65-F5344CB8AC3E}">
        <p14:creationId xmlns:p14="http://schemas.microsoft.com/office/powerpoint/2010/main" val="18226838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7FADA-047D-F67C-842B-CA4714E3A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A1853-CC0D-40D3-D94B-523BE18BD874}"/>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2BC78573-7BDF-4D89-6388-9A533BFF579D}"/>
              </a:ext>
            </a:extLst>
          </p:cNvPr>
          <p:cNvSpPr>
            <a:spLocks noGrp="1"/>
          </p:cNvSpPr>
          <p:nvPr>
            <p:ph idx="1"/>
          </p:nvPr>
        </p:nvSpPr>
        <p:spPr>
          <a:xfrm>
            <a:off x="1699708" y="1825625"/>
            <a:ext cx="9654091" cy="4351338"/>
          </a:xfrm>
        </p:spPr>
        <p:txBody>
          <a:bodyPr>
            <a:normAutofit/>
          </a:bodyPr>
          <a:lstStyle/>
          <a:p>
            <a:pPr marL="0" indent="0">
              <a:buNone/>
            </a:pPr>
            <a:r>
              <a:rPr lang="en-US" sz="3900" b="1" u="sng" dirty="0"/>
              <a:t>Summary Con’t</a:t>
            </a:r>
            <a:r>
              <a:rPr lang="en-US" sz="3900" b="1" dirty="0"/>
              <a:t>:</a:t>
            </a:r>
          </a:p>
          <a:p>
            <a:pPr marL="0" indent="0">
              <a:lnSpc>
                <a:spcPct val="100000"/>
              </a:lnSpc>
              <a:spcBef>
                <a:spcPts val="0"/>
              </a:spcBef>
              <a:buNone/>
            </a:pPr>
            <a:endParaRPr lang="en-US" sz="2000" b="1" dirty="0"/>
          </a:p>
          <a:p>
            <a:pPr>
              <a:lnSpc>
                <a:spcPct val="100000"/>
              </a:lnSpc>
              <a:spcBef>
                <a:spcPts val="0"/>
              </a:spcBef>
            </a:pPr>
            <a:r>
              <a:rPr lang="en-US" sz="3200" dirty="0"/>
              <a:t>A chart of accounts provides a common account for school districts in a state</a:t>
            </a:r>
          </a:p>
          <a:p>
            <a:pPr>
              <a:lnSpc>
                <a:spcPct val="100000"/>
              </a:lnSpc>
              <a:spcBef>
                <a:spcPts val="0"/>
              </a:spcBef>
            </a:pPr>
            <a:r>
              <a:rPr lang="en-US" sz="3200" dirty="0"/>
              <a:t>Districts should be aware of the inherent issues that activity funds and fundraising activities pose.</a:t>
            </a:r>
          </a:p>
          <a:p>
            <a:pPr>
              <a:lnSpc>
                <a:spcPct val="100000"/>
              </a:lnSpc>
              <a:spcBef>
                <a:spcPts val="0"/>
              </a:spcBef>
            </a:pPr>
            <a:r>
              <a:rPr lang="en-US" sz="3200" dirty="0"/>
              <a:t>Internal controls are important to safeguard district funds.</a:t>
            </a:r>
          </a:p>
          <a:p>
            <a:pPr marL="0" indent="0">
              <a:lnSpc>
                <a:spcPct val="100000"/>
              </a:lnSpc>
              <a:spcBef>
                <a:spcPts val="0"/>
              </a:spcBef>
              <a:buNone/>
            </a:pPr>
            <a:endParaRPr lang="en-US" sz="3200" dirty="0"/>
          </a:p>
          <a:p>
            <a:pPr marL="0" indent="0">
              <a:buNone/>
            </a:pPr>
            <a:endParaRPr lang="en-US" dirty="0"/>
          </a:p>
        </p:txBody>
      </p:sp>
    </p:spTree>
    <p:extLst>
      <p:ext uri="{BB962C8B-B14F-4D97-AF65-F5344CB8AC3E}">
        <p14:creationId xmlns:p14="http://schemas.microsoft.com/office/powerpoint/2010/main" val="8023845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33DEF-2692-1EC6-850B-923E61649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03EE3-9553-A0A8-C5AD-8F282C19ED9A}"/>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44473B04-CD3F-4DEF-4400-71C07879F87A}"/>
              </a:ext>
            </a:extLst>
          </p:cNvPr>
          <p:cNvSpPr>
            <a:spLocks noGrp="1"/>
          </p:cNvSpPr>
          <p:nvPr>
            <p:ph idx="1"/>
          </p:nvPr>
        </p:nvSpPr>
        <p:spPr>
          <a:xfrm>
            <a:off x="1699708" y="1825625"/>
            <a:ext cx="9654091" cy="4351338"/>
          </a:xfrm>
        </p:spPr>
        <p:txBody>
          <a:bodyPr>
            <a:normAutofit/>
          </a:bodyPr>
          <a:lstStyle/>
          <a:p>
            <a:pPr marL="0" indent="0">
              <a:buNone/>
            </a:pPr>
            <a:r>
              <a:rPr lang="en-US" sz="3900" b="1" u="sng" dirty="0"/>
              <a:t>Summary Con’t</a:t>
            </a:r>
            <a:r>
              <a:rPr lang="en-US" sz="3900" b="1" dirty="0"/>
              <a:t>:</a:t>
            </a:r>
          </a:p>
          <a:p>
            <a:pPr marL="0" indent="0">
              <a:lnSpc>
                <a:spcPct val="100000"/>
              </a:lnSpc>
              <a:spcBef>
                <a:spcPts val="0"/>
              </a:spcBef>
              <a:buNone/>
            </a:pPr>
            <a:endParaRPr lang="en-US" sz="2000" b="1" dirty="0"/>
          </a:p>
          <a:p>
            <a:pPr>
              <a:lnSpc>
                <a:spcPct val="100000"/>
              </a:lnSpc>
              <a:spcBef>
                <a:spcPts val="0"/>
              </a:spcBef>
            </a:pPr>
            <a:r>
              <a:rPr lang="en-US" sz="3200" dirty="0"/>
              <a:t>Segregating duties is a key preventive control in preventing fraud</a:t>
            </a:r>
          </a:p>
          <a:p>
            <a:pPr>
              <a:lnSpc>
                <a:spcPct val="100000"/>
              </a:lnSpc>
              <a:spcBef>
                <a:spcPts val="0"/>
              </a:spcBef>
            </a:pPr>
            <a:r>
              <a:rPr lang="en-US" sz="3200" dirty="0"/>
              <a:t>Financial statements should be issued on an interim and annual basis</a:t>
            </a:r>
          </a:p>
          <a:p>
            <a:pPr>
              <a:lnSpc>
                <a:spcPct val="100000"/>
              </a:lnSpc>
              <a:spcBef>
                <a:spcPts val="0"/>
              </a:spcBef>
            </a:pPr>
            <a:r>
              <a:rPr lang="en-US" sz="3200" dirty="0"/>
              <a:t>Audits are a means to check that internal controls have been followed</a:t>
            </a:r>
          </a:p>
          <a:p>
            <a:pPr marL="0" indent="0">
              <a:buNone/>
            </a:pPr>
            <a:endParaRPr lang="en-US" dirty="0"/>
          </a:p>
        </p:txBody>
      </p:sp>
    </p:spTree>
    <p:extLst>
      <p:ext uri="{BB962C8B-B14F-4D97-AF65-F5344CB8AC3E}">
        <p14:creationId xmlns:p14="http://schemas.microsoft.com/office/powerpoint/2010/main" val="2529607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7FDB0-F238-977D-65D9-F1B1B11A9C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2D76FA-95D5-AA7B-7F2F-4082B2C1A62E}"/>
              </a:ext>
            </a:extLst>
          </p:cNvPr>
          <p:cNvSpPr>
            <a:spLocks noGrp="1"/>
          </p:cNvSpPr>
          <p:nvPr>
            <p:ph type="title"/>
          </p:nvPr>
        </p:nvSpPr>
        <p:spPr>
          <a:xfrm>
            <a:off x="838200" y="215153"/>
            <a:ext cx="10515600" cy="1475535"/>
          </a:xfrm>
        </p:spPr>
        <p:txBody>
          <a:bodyPr>
            <a:normAutofit fontScale="90000"/>
          </a:bodyPr>
          <a:lstStyle/>
          <a:p>
            <a:pPr algn="ctr"/>
            <a:br>
              <a:rPr lang="en-US" dirty="0"/>
            </a:br>
            <a:br>
              <a:rPr lang="en-US" dirty="0"/>
            </a:br>
            <a:r>
              <a:rPr lang="en-US" sz="4900" b="1" dirty="0"/>
              <a:t>Stewardship: Accounting and Reporting</a:t>
            </a:r>
            <a:br>
              <a:rPr lang="en-US" b="1" dirty="0"/>
            </a:br>
            <a:br>
              <a:rPr lang="en-US" b="1" dirty="0"/>
            </a:br>
            <a:endParaRPr lang="en-US" b="1" dirty="0"/>
          </a:p>
        </p:txBody>
      </p:sp>
      <p:sp>
        <p:nvSpPr>
          <p:cNvPr id="3" name="Content Placeholder 2">
            <a:extLst>
              <a:ext uri="{FF2B5EF4-FFF2-40B4-BE49-F238E27FC236}">
                <a16:creationId xmlns:a16="http://schemas.microsoft.com/office/drawing/2014/main" id="{1DDD11A6-6FE5-9ABC-6B86-2FF992EC36E1}"/>
              </a:ext>
            </a:extLst>
          </p:cNvPr>
          <p:cNvSpPr>
            <a:spLocks noGrp="1"/>
          </p:cNvSpPr>
          <p:nvPr>
            <p:ph idx="1"/>
          </p:nvPr>
        </p:nvSpPr>
        <p:spPr>
          <a:xfrm>
            <a:off x="1699708" y="1825625"/>
            <a:ext cx="9654091" cy="4351338"/>
          </a:xfrm>
        </p:spPr>
        <p:txBody>
          <a:bodyPr>
            <a:normAutofit/>
          </a:bodyPr>
          <a:lstStyle/>
          <a:p>
            <a:pPr marL="0" indent="0">
              <a:buNone/>
            </a:pPr>
            <a:endParaRPr lang="en-US" sz="3900" b="1" u="sng" dirty="0"/>
          </a:p>
          <a:p>
            <a:pPr marL="0" indent="0">
              <a:buNone/>
            </a:pPr>
            <a:endParaRPr lang="en-US" sz="3900" b="1" u="sng" dirty="0"/>
          </a:p>
          <a:p>
            <a:pPr marL="0" indent="0" algn="ctr">
              <a:buNone/>
            </a:pPr>
            <a:r>
              <a:rPr lang="en-US" sz="3900" u="sng" dirty="0"/>
              <a:t>This is end of chapter 7</a:t>
            </a:r>
            <a:endParaRPr lang="en-US" sz="3600" b="1" dirty="0"/>
          </a:p>
          <a:p>
            <a:pPr marL="514350" indent="-514350">
              <a:lnSpc>
                <a:spcPct val="100000"/>
              </a:lnSpc>
              <a:spcBef>
                <a:spcPts val="0"/>
              </a:spcBef>
              <a:buAutoNum type="arabicPeriod" startAt="3"/>
            </a:pPr>
            <a:endParaRPr lang="en-US" dirty="0"/>
          </a:p>
          <a:p>
            <a:pPr marL="0" indent="0">
              <a:buNone/>
            </a:pPr>
            <a:endParaRPr lang="en-US" dirty="0"/>
          </a:p>
        </p:txBody>
      </p:sp>
    </p:spTree>
    <p:extLst>
      <p:ext uri="{BB962C8B-B14F-4D97-AF65-F5344CB8AC3E}">
        <p14:creationId xmlns:p14="http://schemas.microsoft.com/office/powerpoint/2010/main" val="2824202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383</TotalTime>
  <Words>1339</Words>
  <Application>Microsoft Macintosh PowerPoint</Application>
  <PresentationFormat>Widescreen</PresentationFormat>
  <Paragraphs>189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Aptos Display</vt:lpstr>
      <vt:lpstr>Arial</vt:lpstr>
      <vt:lpstr>Office Theme</vt:lpstr>
      <vt:lpstr> School Finance and Business Management  Optimizing Fiscal, Facility and Human Resources </vt:lpstr>
      <vt:lpstr>   Stewardship: Accounting and Reporting   </vt:lpstr>
      <vt:lpstr>  Stewardship: Accounting and Reporting  </vt:lpstr>
      <vt:lpstr>  Stewardship: Accounting and Reporting  </vt:lpstr>
      <vt:lpstr>Stewardship: Accounting and Reporting</vt:lpstr>
      <vt:lpstr>Stewardship: Accounting and Reporting</vt:lpstr>
      <vt:lpstr>Stewardship: Accounting and Reporting</vt:lpstr>
      <vt:lpstr>Stewardship: Accounting and Reporting</vt:lpstr>
      <vt:lpstr>Stewardship: Accounting and Reporting</vt:lpstr>
      <vt:lpstr>Stewardship: Accounting and Reporting</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  Stewardship: Accounting and Reporting </vt:lpstr>
      <vt:lpstr>Stewardship: Accounting and Reporting</vt:lpstr>
      <vt:lpstr>Stewardship: Accounting and Reporting</vt:lpstr>
      <vt:lpstr>Stewardship: Accounting and Reporting</vt:lpstr>
      <vt:lpstr>Stewardship: Accounting and Reporting</vt:lpstr>
      <vt:lpstr>Stewardship: Accounting and Reporting</vt:lpstr>
      <vt:lpstr>Stewardship: Accounting and Reporting</vt:lpstr>
      <vt:lpstr>  Stewardship: Accounting and Reporting  </vt:lpstr>
      <vt:lpstr>  Stewardship: Accounting and Reporting  </vt:lpstr>
      <vt:lpstr>  Stewardship: Accounting and Reporting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tomal</dc:creator>
  <cp:lastModifiedBy>Craig Schilling</cp:lastModifiedBy>
  <cp:revision>28</cp:revision>
  <cp:lastPrinted>2025-11-22T13:25:50Z</cp:lastPrinted>
  <dcterms:created xsi:type="dcterms:W3CDTF">2025-01-23T15:25:56Z</dcterms:created>
  <dcterms:modified xsi:type="dcterms:W3CDTF">2025-11-28T16:27:03Z</dcterms:modified>
</cp:coreProperties>
</file>