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8" r:id="rId3"/>
    <p:sldId id="259" r:id="rId4"/>
    <p:sldId id="260" r:id="rId5"/>
    <p:sldId id="261" r:id="rId6"/>
    <p:sldId id="262" r:id="rId7"/>
    <p:sldId id="271" r:id="rId8"/>
    <p:sldId id="270" r:id="rId9"/>
    <p:sldId id="27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1424" y="1988841"/>
            <a:ext cx="9502080" cy="1470025"/>
          </a:xfrm>
          <a:prstGeom prst="rect">
            <a:avLst/>
          </a:prstGeom>
        </p:spPr>
        <p:txBody>
          <a:bodyPr/>
          <a:lstStyle>
            <a:lvl1pPr algn="l">
              <a:defRPr sz="5400" b="1" baseline="0">
                <a:solidFill>
                  <a:srgbClr val="33306E"/>
                </a:solidFill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1424" y="3645024"/>
            <a:ext cx="9451776" cy="7200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aseline="0">
                <a:solidFill>
                  <a:schemeClr val="tx1"/>
                </a:solidFill>
                <a:latin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endParaRPr lang="en-GB" sz="2400" dirty="0" smtClean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911424" y="1988841"/>
            <a:ext cx="9502080" cy="14700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5400" b="1" kern="1200" baseline="0">
                <a:solidFill>
                  <a:srgbClr val="33306E"/>
                </a:solidFill>
                <a:latin typeface="Arial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1732320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N:\DSStaff\CSE\Science Learning Centre\marketing\Network Barcode\Barcode Standar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3933" y="0"/>
            <a:ext cx="6180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9238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623392" y="1773239"/>
            <a:ext cx="9792725" cy="3527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>
                <a:latin typeface="+mn-lt"/>
                <a:cs typeface="Calibri" pitchFamily="34" charset="0"/>
              </a:defRPr>
            </a:lvl1pPr>
            <a:lvl2pPr marL="742950" indent="-285750">
              <a:buFont typeface="Wingdings" pitchFamily="2" charset="2"/>
              <a:buChar char="§"/>
              <a:defRPr sz="2000">
                <a:latin typeface="+mn-lt"/>
                <a:cs typeface="Calibri" pitchFamily="34" charset="0"/>
              </a:defRPr>
            </a:lvl2pPr>
            <a:lvl3pPr marL="1143000" indent="-228600">
              <a:buFont typeface="Calibri" pitchFamily="34" charset="0"/>
              <a:buChar char="‒"/>
              <a:defRPr sz="1800">
                <a:latin typeface="+mn-lt"/>
                <a:cs typeface="Calibri" pitchFamily="34" charset="0"/>
              </a:defRPr>
            </a:lvl3pPr>
            <a:lvl4pPr marL="1371600" indent="0">
              <a:buNone/>
              <a:defRPr sz="1400" i="1">
                <a:latin typeface="+mn-lt"/>
                <a:cs typeface="Calibri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286933" cy="1143000"/>
          </a:xfrm>
          <a:prstGeom prst="rect">
            <a:avLst/>
          </a:prstGeom>
        </p:spPr>
        <p:txBody>
          <a:bodyPr/>
          <a:lstStyle>
            <a:lvl1pPr algn="l">
              <a:defRPr sz="4000" baseline="0">
                <a:solidFill>
                  <a:srgbClr val="33306E"/>
                </a:solidFill>
                <a:latin typeface="Arial" pitchFamily="34" charset="0"/>
              </a:defRPr>
            </a:lvl1pPr>
          </a:lstStyle>
          <a:p>
            <a:r>
              <a:rPr lang="en-GB" sz="4000" dirty="0" smtClean="0">
                <a:solidFill>
                  <a:srgbClr val="33306E"/>
                </a:solidFill>
              </a:rPr>
              <a:t>Main Title Arial </a:t>
            </a:r>
            <a:r>
              <a:rPr lang="en-GB" sz="4000" dirty="0" err="1" smtClean="0">
                <a:solidFill>
                  <a:srgbClr val="33306E"/>
                </a:solidFill>
              </a:rPr>
              <a:t>Reg</a:t>
            </a:r>
            <a:r>
              <a:rPr lang="en-GB" sz="4000" dirty="0" smtClean="0">
                <a:solidFill>
                  <a:srgbClr val="33306E"/>
                </a:solidFill>
              </a:rPr>
              <a:t> 40pt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7981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286933" cy="1143000"/>
          </a:xfrm>
          <a:prstGeom prst="rect">
            <a:avLst/>
          </a:prstGeom>
        </p:spPr>
        <p:txBody>
          <a:bodyPr/>
          <a:lstStyle>
            <a:lvl1pPr algn="l">
              <a:defRPr sz="4000" baseline="0">
                <a:solidFill>
                  <a:srgbClr val="33306E"/>
                </a:solidFill>
                <a:latin typeface="Arial" pitchFamily="34" charset="0"/>
              </a:defRPr>
            </a:lvl1pPr>
          </a:lstStyle>
          <a:p>
            <a:r>
              <a:rPr lang="en-GB" sz="4000" dirty="0" smtClean="0">
                <a:solidFill>
                  <a:srgbClr val="33306E"/>
                </a:solidFill>
              </a:rPr>
              <a:t>Main Title Arial </a:t>
            </a:r>
            <a:r>
              <a:rPr lang="en-GB" sz="4000" dirty="0" err="1" smtClean="0">
                <a:solidFill>
                  <a:srgbClr val="33306E"/>
                </a:solidFill>
              </a:rPr>
              <a:t>Reg</a:t>
            </a:r>
            <a:r>
              <a:rPr lang="en-GB" sz="4000" dirty="0" smtClean="0">
                <a:solidFill>
                  <a:srgbClr val="33306E"/>
                </a:solidFill>
              </a:rPr>
              <a:t> 40pt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1432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03979" y="1600201"/>
            <a:ext cx="4992555" cy="384502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683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129800" cy="524418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9641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84777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286933" cy="1143000"/>
          </a:xfrm>
          <a:prstGeom prst="rect">
            <a:avLst/>
          </a:prstGeom>
        </p:spPr>
        <p:txBody>
          <a:bodyPr/>
          <a:lstStyle>
            <a:lvl1pPr algn="l">
              <a:defRPr sz="4000" baseline="0">
                <a:solidFill>
                  <a:srgbClr val="33306E"/>
                </a:solidFill>
                <a:latin typeface="Arial" pitchFamily="34" charset="0"/>
              </a:defRPr>
            </a:lvl1pPr>
          </a:lstStyle>
          <a:p>
            <a:r>
              <a:rPr lang="en-GB" sz="4000" dirty="0" smtClean="0">
                <a:solidFill>
                  <a:srgbClr val="33306E"/>
                </a:solidFill>
              </a:rPr>
              <a:t>Main Title Arial </a:t>
            </a:r>
            <a:r>
              <a:rPr lang="en-GB" sz="4000" dirty="0" err="1" smtClean="0">
                <a:solidFill>
                  <a:srgbClr val="33306E"/>
                </a:solidFill>
              </a:rPr>
              <a:t>Reg</a:t>
            </a:r>
            <a:r>
              <a:rPr lang="en-GB" sz="4000" dirty="0" smtClean="0">
                <a:solidFill>
                  <a:srgbClr val="33306E"/>
                </a:solidFill>
              </a:rPr>
              <a:t> 40pt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7096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5432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le.net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103909" y="2772612"/>
            <a:ext cx="5049989" cy="1470025"/>
          </a:xfrm>
        </p:spPr>
        <p:txBody>
          <a:bodyPr/>
          <a:lstStyle/>
          <a:p>
            <a:r>
              <a:rPr lang="en-GB" sz="44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Interactive </a:t>
            </a:r>
            <a:r>
              <a:rPr lang="en-GB" sz="4400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teaching</a:t>
            </a:r>
            <a:endParaRPr lang="en-GB" sz="4400" b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33418" y="5952812"/>
            <a:ext cx="1846182" cy="905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 smtClean="0"/>
              <a:t>#</a:t>
            </a:r>
            <a:r>
              <a:rPr lang="en-GB" sz="2000" dirty="0" err="1" smtClean="0"/>
              <a:t>TMShef</a:t>
            </a:r>
            <a:endParaRPr lang="en-GB" sz="2000" dirty="0" smtClean="0"/>
          </a:p>
          <a:p>
            <a:r>
              <a:rPr lang="en-GB" sz="2000" dirty="0" smtClean="0"/>
              <a:t>@</a:t>
            </a:r>
            <a:r>
              <a:rPr lang="en-GB" sz="2000" dirty="0" err="1" smtClean="0"/>
              <a:t>ianmcdaid</a:t>
            </a:r>
            <a:endParaRPr lang="en-GB" sz="2000" dirty="0"/>
          </a:p>
        </p:txBody>
      </p:sp>
      <p:sp>
        <p:nvSpPr>
          <p:cNvPr id="7" name="Rectangle 6"/>
          <p:cNvSpPr/>
          <p:nvPr/>
        </p:nvSpPr>
        <p:spPr>
          <a:xfrm>
            <a:off x="2113808" y="6424552"/>
            <a:ext cx="70301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ea typeface="Lucida Grande"/>
                <a:cs typeface="Lucida Grande"/>
              </a:rPr>
              <a:t>©</a:t>
            </a:r>
            <a:r>
              <a:rPr lang="en-US" sz="1200" i="1" dirty="0" smtClean="0">
                <a:ea typeface="Lucida Grande"/>
                <a:cs typeface="Lucida Grande"/>
              </a:rPr>
              <a:t>100 Ideas for Secondary Teachers: Outstanding Science Lessons </a:t>
            </a:r>
            <a:r>
              <a:rPr lang="en-US" sz="1200" dirty="0" smtClean="0">
                <a:ea typeface="Lucida Grande"/>
                <a:cs typeface="Lucida Grande"/>
              </a:rPr>
              <a:t>(Bloomsbury Education, 2015)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4545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463" y="809028"/>
            <a:ext cx="6261100" cy="562297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609600" y="2315284"/>
            <a:ext cx="4088308" cy="352742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</a:rPr>
              <a:t>Take minutes to produce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</a:rPr>
              <a:t>Good for literacy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</a:rPr>
              <a:t>Good for revision</a:t>
            </a:r>
          </a:p>
          <a:p>
            <a:endParaRPr lang="en-GB" dirty="0">
              <a:latin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  <a:hlinkClick r:id="rId3"/>
              </a:rPr>
              <a:t>www.wordle.net</a:t>
            </a:r>
            <a:endParaRPr lang="en-GB" dirty="0" smtClean="0">
              <a:latin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33455" y="440893"/>
            <a:ext cx="2109849" cy="1143000"/>
          </a:xfrm>
        </p:spPr>
        <p:txBody>
          <a:bodyPr/>
          <a:lstStyle/>
          <a:p>
            <a:r>
              <a:rPr lang="en-GB" sz="4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Wordles</a:t>
            </a:r>
            <a:endParaRPr lang="en-GB" sz="4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603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694645" y="2818267"/>
            <a:ext cx="2428565" cy="2822512"/>
          </a:xfrm>
        </p:spPr>
        <p:txBody>
          <a:bodyPr/>
          <a:lstStyle/>
          <a:p>
            <a:pPr algn="ctr"/>
            <a:r>
              <a:rPr lang="en-GB" sz="2800" dirty="0" smtClean="0">
                <a:latin typeface="Calibri" panose="020F0502020204030204" pitchFamily="34" charset="0"/>
              </a:rPr>
              <a:t>Write the ten biggest words on your </a:t>
            </a:r>
            <a:r>
              <a:rPr lang="en-GB" sz="2800" dirty="0" smtClean="0">
                <a:latin typeface="Calibri" panose="020F0502020204030204" pitchFamily="34" charset="0"/>
              </a:rPr>
              <a:t>hexagons.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77787" y="461170"/>
            <a:ext cx="6574972" cy="1143000"/>
          </a:xfrm>
        </p:spPr>
        <p:txBody>
          <a:bodyPr/>
          <a:lstStyle/>
          <a:p>
            <a:r>
              <a:rPr lang="en-GB" sz="4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Wordles</a:t>
            </a:r>
            <a:r>
              <a:rPr lang="en-GB" sz="4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linked to hexagons</a:t>
            </a:r>
            <a:endParaRPr lang="en-GB" sz="4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801" y="2040536"/>
            <a:ext cx="7972425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96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opic Hexagon Summary Activity Instruc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4" y="249237"/>
            <a:ext cx="7934326" cy="598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4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6217" y="737776"/>
            <a:ext cx="614746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Calibri" panose="020F0502020204030204" pitchFamily="34" charset="0"/>
              </a:rPr>
              <a:t>Getting to know each other!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53584" y="2861150"/>
            <a:ext cx="9792725" cy="2078986"/>
          </a:xfrm>
        </p:spPr>
        <p:txBody>
          <a:bodyPr/>
          <a:lstStyle/>
          <a:p>
            <a:pPr algn="ctr"/>
            <a:r>
              <a:rPr lang="en-GB" dirty="0" smtClean="0"/>
              <a:t>Around the room you will find a collection of objects related to an introduction to crude oil.</a:t>
            </a:r>
          </a:p>
          <a:p>
            <a:endParaRPr lang="en-GB" dirty="0"/>
          </a:p>
          <a:p>
            <a:pPr algn="ctr"/>
            <a:r>
              <a:rPr lang="en-GB" dirty="0" smtClean="0"/>
              <a:t>Use the </a:t>
            </a:r>
            <a:r>
              <a:rPr lang="en-GB" i="1" dirty="0" smtClean="0"/>
              <a:t>world café</a:t>
            </a:r>
            <a:r>
              <a:rPr lang="en-GB" dirty="0" smtClean="0"/>
              <a:t> </a:t>
            </a:r>
            <a:r>
              <a:rPr lang="en-GB" dirty="0" smtClean="0"/>
              <a:t>method to get participants to share </a:t>
            </a:r>
            <a:r>
              <a:rPr lang="en-GB" dirty="0" smtClean="0"/>
              <a:t>ideas.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2539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6923" y="797153"/>
            <a:ext cx="7061859" cy="1143000"/>
          </a:xfrm>
        </p:spPr>
        <p:txBody>
          <a:bodyPr/>
          <a:lstStyle/>
          <a:p>
            <a:r>
              <a:rPr lang="en-GB" sz="4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Pupils working interactively</a:t>
            </a:r>
            <a:endParaRPr lang="en-GB" sz="4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91489" y="2604511"/>
            <a:ext cx="9792725" cy="3527425"/>
          </a:xfrm>
        </p:spPr>
        <p:txBody>
          <a:bodyPr/>
          <a:lstStyle/>
          <a:p>
            <a:pPr algn="ctr"/>
            <a:r>
              <a:rPr lang="en-GB" dirty="0" smtClean="0">
                <a:latin typeface="Calibri" panose="020F0502020204030204" pitchFamily="34" charset="0"/>
              </a:rPr>
              <a:t>You walk in to a classroom and pupils are working interactively.</a:t>
            </a:r>
          </a:p>
          <a:p>
            <a:pPr algn="ctr"/>
            <a:endParaRPr lang="en-GB" dirty="0">
              <a:latin typeface="Calibri" panose="020F0502020204030204" pitchFamily="34" charset="0"/>
            </a:endParaRPr>
          </a:p>
          <a:p>
            <a:pPr algn="ctr"/>
            <a:r>
              <a:rPr lang="en-GB" dirty="0" smtClean="0">
                <a:latin typeface="Calibri" panose="020F0502020204030204" pitchFamily="34" charset="0"/>
              </a:rPr>
              <a:t>What learning behaviours would you observe taking place in that classroom?</a:t>
            </a:r>
          </a:p>
          <a:p>
            <a:pPr algn="ctr"/>
            <a:endParaRPr lang="en-GB" dirty="0">
              <a:latin typeface="Calibri" panose="020F0502020204030204" pitchFamily="34" charset="0"/>
            </a:endParaRPr>
          </a:p>
          <a:p>
            <a:pPr algn="ctr"/>
            <a:r>
              <a:rPr lang="en-GB" dirty="0" smtClean="0">
                <a:latin typeface="Calibri" panose="020F0502020204030204" pitchFamily="34" charset="0"/>
              </a:rPr>
              <a:t>Spend 2-3 minutes in groups and record your </a:t>
            </a:r>
            <a:r>
              <a:rPr lang="en-GB" dirty="0" smtClean="0">
                <a:latin typeface="Calibri" panose="020F0502020204030204" pitchFamily="34" charset="0"/>
              </a:rPr>
              <a:t>ideas.</a:t>
            </a:r>
            <a:endParaRPr lang="en-GB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114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169655" y="2782642"/>
            <a:ext cx="9792725" cy="2276247"/>
          </a:xfrm>
        </p:spPr>
        <p:txBody>
          <a:bodyPr/>
          <a:lstStyle/>
          <a:p>
            <a:pPr algn="ctr"/>
            <a:r>
              <a:rPr lang="en-GB" dirty="0" smtClean="0">
                <a:latin typeface="Calibri" panose="020F0502020204030204" pitchFamily="34" charset="0"/>
              </a:rPr>
              <a:t>Now lets look at simple, practical and easy ideas to help you get pupils working more </a:t>
            </a:r>
            <a:r>
              <a:rPr lang="en-GB" dirty="0" smtClean="0">
                <a:latin typeface="Calibri" panose="020F0502020204030204" pitchFamily="34" charset="0"/>
              </a:rPr>
              <a:t>interactively </a:t>
            </a:r>
            <a:r>
              <a:rPr lang="en-GB" dirty="0" smtClean="0">
                <a:latin typeface="Calibri" panose="020F0502020204030204" pitchFamily="34" charset="0"/>
              </a:rPr>
              <a:t>from TOMORROW.</a:t>
            </a:r>
            <a:br>
              <a:rPr lang="en-GB" dirty="0" smtClean="0">
                <a:latin typeface="Calibri" panose="020F0502020204030204" pitchFamily="34" charset="0"/>
              </a:rPr>
            </a:br>
            <a:r>
              <a:rPr lang="en-GB" dirty="0" smtClean="0">
                <a:latin typeface="Calibri" panose="020F0502020204030204" pitchFamily="34" charset="0"/>
              </a:rPr>
              <a:t/>
            </a:r>
            <a:br>
              <a:rPr lang="en-GB" dirty="0" smtClean="0">
                <a:latin typeface="Calibri" panose="020F0502020204030204" pitchFamily="34" charset="0"/>
              </a:rPr>
            </a:br>
            <a:r>
              <a:rPr lang="en-GB" dirty="0" smtClean="0">
                <a:latin typeface="Calibri" panose="020F0502020204030204" pitchFamily="34" charset="0"/>
              </a:rPr>
              <a:t>I have used everything in this online resource either </a:t>
            </a:r>
            <a:r>
              <a:rPr lang="en-GB" dirty="0" smtClean="0">
                <a:latin typeface="Calibri" panose="020F0502020204030204" pitchFamily="34" charset="0"/>
              </a:rPr>
              <a:t>in my </a:t>
            </a:r>
            <a:r>
              <a:rPr lang="en-GB" dirty="0" smtClean="0">
                <a:latin typeface="Calibri" panose="020F0502020204030204" pitchFamily="34" charset="0"/>
              </a:rPr>
              <a:t>own school </a:t>
            </a:r>
            <a:r>
              <a:rPr lang="en-GB" dirty="0" smtClean="0">
                <a:latin typeface="Calibri" panose="020F0502020204030204" pitchFamily="34" charset="0"/>
              </a:rPr>
              <a:t>or whilst working with other </a:t>
            </a:r>
            <a:r>
              <a:rPr lang="en-GB" dirty="0" smtClean="0">
                <a:latin typeface="Calibri" panose="020F0502020204030204" pitchFamily="34" charset="0"/>
              </a:rPr>
              <a:t>schools in the past few months.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61425" y="808368"/>
            <a:ext cx="8409187" cy="1143000"/>
          </a:xfrm>
        </p:spPr>
        <p:txBody>
          <a:bodyPr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Making it happen in the </a:t>
            </a:r>
            <a:r>
              <a:rPr lang="en-GB" sz="4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classroom!</a:t>
            </a:r>
            <a:endParaRPr lang="en-GB" sz="4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256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157780" y="2699514"/>
            <a:ext cx="9792725" cy="3573461"/>
          </a:xfrm>
        </p:spPr>
        <p:txBody>
          <a:bodyPr/>
          <a:lstStyle/>
          <a:p>
            <a:pPr algn="ctr"/>
            <a:r>
              <a:rPr lang="en-GB" dirty="0"/>
              <a:t>Starter </a:t>
            </a:r>
            <a:r>
              <a:rPr lang="en-GB" dirty="0" smtClean="0"/>
              <a:t>activities: </a:t>
            </a:r>
            <a:r>
              <a:rPr lang="en-GB" dirty="0"/>
              <a:t>how do we get pupils focused and engaged as soon as they walk in the room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96396" y="784618"/>
            <a:ext cx="2715491" cy="1143000"/>
          </a:xfrm>
        </p:spPr>
        <p:txBody>
          <a:bodyPr/>
          <a:lstStyle/>
          <a:p>
            <a:r>
              <a:rPr lang="en-GB" sz="4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The </a:t>
            </a:r>
            <a:r>
              <a:rPr lang="en-GB" sz="4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ho</a:t>
            </a:r>
            <a:r>
              <a:rPr lang="en-GB" sz="4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ok</a:t>
            </a:r>
            <a:r>
              <a:rPr lang="en-GB" sz="4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!</a:t>
            </a:r>
            <a:endParaRPr lang="en-GB" sz="4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388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14649" y="566738"/>
            <a:ext cx="7031367" cy="1143000"/>
          </a:xfrm>
        </p:spPr>
        <p:txBody>
          <a:bodyPr/>
          <a:lstStyle/>
          <a:p>
            <a:r>
              <a:rPr lang="en-GB" sz="4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Images with question starters</a:t>
            </a:r>
            <a:endParaRPr lang="en-GB" sz="4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http://upload.wikimedia.org/wikipedia/commons/9/91/Flickr_-_cyclonebill_-_Romanesco.jpg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55" y="1815131"/>
            <a:ext cx="6563744" cy="439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73476" y="1815131"/>
            <a:ext cx="325556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</a:rPr>
              <a:t>Use the question starters you have been given to write </a:t>
            </a:r>
            <a:r>
              <a:rPr lang="en-GB" sz="2800" dirty="0" smtClean="0">
                <a:latin typeface="Calibri" panose="020F0502020204030204" pitchFamily="34" charset="0"/>
              </a:rPr>
              <a:t>three </a:t>
            </a:r>
            <a:r>
              <a:rPr lang="en-GB" sz="2800" dirty="0" smtClean="0">
                <a:latin typeface="Calibri" panose="020F0502020204030204" pitchFamily="34" charset="0"/>
              </a:rPr>
              <a:t>questions you have for me after looking at this image.</a:t>
            </a:r>
          </a:p>
        </p:txBody>
      </p:sp>
    </p:spTree>
    <p:extLst>
      <p:ext uri="{BB962C8B-B14F-4D97-AF65-F5344CB8AC3E}">
        <p14:creationId xmlns:p14="http://schemas.microsoft.com/office/powerpoint/2010/main" val="2990975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347788" y="1998870"/>
            <a:ext cx="9470634" cy="3527425"/>
          </a:xfrm>
        </p:spPr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Now </a:t>
            </a:r>
            <a:r>
              <a:rPr lang="en-GB" dirty="0" smtClean="0">
                <a:latin typeface="Calibri" panose="020F0502020204030204" pitchFamily="34" charset="0"/>
              </a:rPr>
              <a:t>discuss how these could be used to get pupils working </a:t>
            </a:r>
            <a:r>
              <a:rPr lang="en-GB" dirty="0" smtClean="0">
                <a:latin typeface="Calibri" panose="020F0502020204030204" pitchFamily="34" charset="0"/>
              </a:rPr>
              <a:t>together.</a:t>
            </a:r>
            <a:endParaRPr lang="en-GB" dirty="0" smtClean="0">
              <a:latin typeface="Calibri" panose="020F0502020204030204" pitchFamily="34" charset="0"/>
            </a:endParaRPr>
          </a:p>
          <a:p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99066" y="714025"/>
            <a:ext cx="4176156" cy="1143000"/>
          </a:xfrm>
        </p:spPr>
        <p:txBody>
          <a:bodyPr/>
          <a:lstStyle/>
          <a:p>
            <a:r>
              <a:rPr lang="en-GB" sz="4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Question starters</a:t>
            </a:r>
            <a:endParaRPr lang="en-GB" sz="4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422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You now have 2 minutes to write your own lesson objectives and outcomes for the lesson that follows this image.</a:t>
            </a:r>
          </a:p>
          <a:p>
            <a:endParaRPr lang="en-GB" dirty="0"/>
          </a:p>
          <a:p>
            <a:r>
              <a:rPr lang="en-GB" dirty="0" smtClean="0"/>
              <a:t>How would you use this to actively engage pupils?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1485" y="535895"/>
            <a:ext cx="10286933" cy="1143000"/>
          </a:xfrm>
        </p:spPr>
        <p:txBody>
          <a:bodyPr/>
          <a:lstStyle/>
          <a:p>
            <a:r>
              <a:rPr lang="en-GB" sz="4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Collection of images to stimulate discussion</a:t>
            </a:r>
            <a:endParaRPr lang="en-GB" sz="4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167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01-johanna-eva-gi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32" y="201612"/>
            <a:ext cx="1749425" cy="148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7" name="Picture 3" descr="ivf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95569" y="350837"/>
            <a:ext cx="1698625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8" name="Picture 4" descr="1147446389_P4740019_Rolled_tongue_SPL_answer_1_xlar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19" y="206375"/>
            <a:ext cx="131127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9" name="Picture 5" descr="dn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069" y="206375"/>
            <a:ext cx="1971675" cy="148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0" name="Picture 6" descr="tb_animalcel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07" y="3416300"/>
            <a:ext cx="1730375" cy="204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1" name="Picture 7" descr="Star_Wars_attack_of_the_clones_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032" y="2066925"/>
            <a:ext cx="1922462" cy="150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2" name="Picture 8" descr="chromosome_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19" y="3630612"/>
            <a:ext cx="1646238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3" name="Picture 9" descr="zygot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582" y="1922462"/>
            <a:ext cx="1627187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4" name="Picture 10" descr="Eleanor%20Simmonds-130173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557" y="1681162"/>
            <a:ext cx="1824037" cy="205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5" name="Picture 11" descr="sperm-can-be-superfood-130604-67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082" y="5603875"/>
            <a:ext cx="1879600" cy="123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6" name="Picture 12" descr="ANd9GcRwpD59pzvsH240qIJCLa5syJTVWUHcpwzRPnxmQOv-tJjYX2zqUw&amp;t=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882" y="2114550"/>
            <a:ext cx="1638300" cy="138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7" name="Picture 13" descr="Colo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469" y="2132012"/>
            <a:ext cx="1771650" cy="177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8" name="Picture 14" descr="x-men-3-movi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94" y="5457825"/>
            <a:ext cx="247332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9" name="Picture 15" descr="u56_freckles_by_amberxxagony-d3jwjbj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357" y="4937125"/>
            <a:ext cx="19208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40" name="Picture 16" descr="051413-shows-106-park-buzz-will-smith-jaden-smith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432" y="4071937"/>
            <a:ext cx="2174875" cy="263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809197"/>
      </p:ext>
    </p:extLst>
  </p:cSld>
  <p:clrMapOvr>
    <a:masterClrMapping/>
  </p:clrMapOvr>
</p:sld>
</file>

<file path=ppt/theme/theme1.xml><?xml version="1.0" encoding="utf-8"?>
<a:theme xmlns:a="http://schemas.openxmlformats.org/drawingml/2006/main" name="SLC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249</Words>
  <Application>Microsoft Office PowerPoint</Application>
  <PresentationFormat>Widescreen</PresentationFormat>
  <Paragraphs>38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Lucida Grande</vt:lpstr>
      <vt:lpstr>Wingdings</vt:lpstr>
      <vt:lpstr>SLC PowerPoint Template</vt:lpstr>
      <vt:lpstr>Interactive teaching</vt:lpstr>
      <vt:lpstr>Getting to know each other!</vt:lpstr>
      <vt:lpstr>Pupils working interactively</vt:lpstr>
      <vt:lpstr>Making it happen in the classroom!</vt:lpstr>
      <vt:lpstr>The hook!</vt:lpstr>
      <vt:lpstr>Images with question starters</vt:lpstr>
      <vt:lpstr>Question starters</vt:lpstr>
      <vt:lpstr>Collection of images to stimulate discussion</vt:lpstr>
      <vt:lpstr>PowerPoint Presentation</vt:lpstr>
      <vt:lpstr>Wordles</vt:lpstr>
      <vt:lpstr>Wordles linked to hexagons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McDaid</dc:creator>
  <cp:lastModifiedBy>Rhiannon Findlay</cp:lastModifiedBy>
  <cp:revision>18</cp:revision>
  <dcterms:created xsi:type="dcterms:W3CDTF">2013-11-12T18:50:15Z</dcterms:created>
  <dcterms:modified xsi:type="dcterms:W3CDTF">2015-11-18T18:37:07Z</dcterms:modified>
</cp:coreProperties>
</file>