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75" r:id="rId2"/>
    <p:sldId id="257" r:id="rId3"/>
    <p:sldId id="273" r:id="rId4"/>
    <p:sldId id="258" r:id="rId5"/>
    <p:sldId id="263" r:id="rId6"/>
    <p:sldId id="276" r:id="rId7"/>
    <p:sldId id="266" r:id="rId8"/>
    <p:sldId id="269" r:id="rId9"/>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77141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p:restoredLeft sz="23042" autoAdjust="0"/>
    <p:restoredTop sz="94660"/>
  </p:normalViewPr>
  <p:slideViewPr>
    <p:cSldViewPr snapToObjects="1">
      <p:cViewPr varScale="1">
        <p:scale>
          <a:sx n="97" d="100"/>
          <a:sy n="97" d="100"/>
        </p:scale>
        <p:origin x="102" y="216"/>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25FD69F2-098A-F743-87D3-010DD0515E3C}" type="datetimeFigureOut">
              <a:rPr lang="en-US" smtClean="0"/>
              <a:pPr/>
              <a:t>7/25/2017</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25FD69F2-098A-F743-87D3-010DD0515E3C}" type="datetimeFigureOut">
              <a:rPr lang="en-US" smtClean="0"/>
              <a:pPr/>
              <a:t>7/25/2017</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331D0143-F56D-1244-884F-37C14FF3C680}"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25FD69F2-098A-F743-87D3-010DD0515E3C}" type="datetimeFigureOut">
              <a:rPr lang="en-US" smtClean="0"/>
              <a:pPr/>
              <a:t>7/25/2017</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331D0143-F56D-1244-884F-37C14FF3C680}"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15962"/>
          </a:xfrm>
        </p:spPr>
        <p:txBody>
          <a:bodyPr/>
          <a:lstStyle/>
          <a:p>
            <a:r>
              <a:rPr lang="en-US" smtClean="0"/>
              <a:t>Click to edit Master title style</a:t>
            </a:r>
            <a:endParaRPr lang="en-US"/>
          </a:p>
        </p:txBody>
      </p:sp>
      <p:sp>
        <p:nvSpPr>
          <p:cNvPr id="3" name="Content Placeholder 2"/>
          <p:cNvSpPr>
            <a:spLocks noGrp="1"/>
          </p:cNvSpPr>
          <p:nvPr>
            <p:ph idx="1"/>
          </p:nvPr>
        </p:nvSpPr>
        <p:spPr>
          <a:xfrm>
            <a:off x="457200" y="838200"/>
            <a:ext cx="8229600" cy="5245100"/>
          </a:xfrm>
        </p:spPr>
        <p:txBody>
          <a:bodyPr>
            <a:no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pic>
        <p:nvPicPr>
          <p:cNvPr id="7" name="Picture 3"/>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6211888" y="6235700"/>
            <a:ext cx="2624137" cy="5746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25FD69F2-098A-F743-87D3-010DD0515E3C}" type="datetimeFigureOut">
              <a:rPr lang="en-US" smtClean="0"/>
              <a:pPr/>
              <a:t>7/25/2017</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331D0143-F56D-1244-884F-37C14FF3C680}"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25FD69F2-098A-F743-87D3-010DD0515E3C}" type="datetimeFigureOut">
              <a:rPr lang="en-US" smtClean="0"/>
              <a:pPr/>
              <a:t>7/25/2017</a:t>
            </a:fld>
            <a:endParaRPr lang="en-US"/>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US"/>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p>
            <a:fld id="{331D0143-F56D-1244-884F-37C14FF3C680}"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a:xfrm>
            <a:off x="457200" y="6356350"/>
            <a:ext cx="2133600" cy="365125"/>
          </a:xfrm>
          <a:prstGeom prst="rect">
            <a:avLst/>
          </a:prstGeom>
        </p:spPr>
        <p:txBody>
          <a:bodyPr/>
          <a:lstStyle/>
          <a:p>
            <a:fld id="{25FD69F2-098A-F743-87D3-010DD0515E3C}" type="datetimeFigureOut">
              <a:rPr lang="en-US" smtClean="0"/>
              <a:pPr/>
              <a:t>7/25/2017</a:t>
            </a:fld>
            <a:endParaRPr lang="en-US"/>
          </a:p>
        </p:txBody>
      </p:sp>
      <p:sp>
        <p:nvSpPr>
          <p:cNvPr id="8" name="Footer Placeholder 7"/>
          <p:cNvSpPr>
            <a:spLocks noGrp="1"/>
          </p:cNvSpPr>
          <p:nvPr>
            <p:ph type="ftr" sz="quarter" idx="11"/>
          </p:nvPr>
        </p:nvSpPr>
        <p:spPr>
          <a:xfrm>
            <a:off x="3124200" y="6356350"/>
            <a:ext cx="2895600" cy="365125"/>
          </a:xfrm>
          <a:prstGeom prst="rect">
            <a:avLst/>
          </a:prstGeom>
        </p:spPr>
        <p:txBody>
          <a:bodyPr/>
          <a:lstStyle/>
          <a:p>
            <a:endParaRPr lang="en-US"/>
          </a:p>
        </p:txBody>
      </p:sp>
      <p:sp>
        <p:nvSpPr>
          <p:cNvPr id="9" name="Slide Number Placeholder 8"/>
          <p:cNvSpPr>
            <a:spLocks noGrp="1"/>
          </p:cNvSpPr>
          <p:nvPr>
            <p:ph type="sldNum" sz="quarter" idx="12"/>
          </p:nvPr>
        </p:nvSpPr>
        <p:spPr>
          <a:xfrm>
            <a:off x="6553200" y="6356350"/>
            <a:ext cx="2133600" cy="365125"/>
          </a:xfrm>
          <a:prstGeom prst="rect">
            <a:avLst/>
          </a:prstGeom>
        </p:spPr>
        <p:txBody>
          <a:bodyPr/>
          <a:lstStyle/>
          <a:p>
            <a:fld id="{331D0143-F56D-1244-884F-37C14FF3C680}"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nchor="t" anchorCtr="0">
            <a:normAutofit/>
          </a:bodyPr>
          <a:lstStyle>
            <a:lvl1pPr algn="l">
              <a:defRPr sz="1800" b="1">
                <a:solidFill>
                  <a:srgbClr val="23263C"/>
                </a:solidFill>
                <a:latin typeface="Cambria"/>
                <a:cs typeface="Cambria"/>
              </a:defRPr>
            </a:lvl1pPr>
          </a:lstStyle>
          <a:p>
            <a:r>
              <a:rPr lang="en-US" dirty="0" smtClean="0"/>
              <a:t>Click to edit Master title style</a:t>
            </a:r>
            <a:endParaRPr lang="en-US" dirty="0"/>
          </a:p>
        </p:txBody>
      </p:sp>
      <p:pic>
        <p:nvPicPr>
          <p:cNvPr id="3" name="Picture 3"/>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6211888" y="6235700"/>
            <a:ext cx="2624137" cy="5746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57200" y="6356350"/>
            <a:ext cx="2133600" cy="365125"/>
          </a:xfrm>
          <a:prstGeom prst="rect">
            <a:avLst/>
          </a:prstGeom>
        </p:spPr>
        <p:txBody>
          <a:bodyPr/>
          <a:lstStyle/>
          <a:p>
            <a:fld id="{25FD69F2-098A-F743-87D3-010DD0515E3C}" type="datetimeFigureOut">
              <a:rPr lang="en-US" smtClean="0"/>
              <a:pPr/>
              <a:t>7/25/2017</a:t>
            </a:fld>
            <a:endParaRPr lang="en-US"/>
          </a:p>
        </p:txBody>
      </p:sp>
      <p:sp>
        <p:nvSpPr>
          <p:cNvPr id="3" name="Footer Placeholder 2"/>
          <p:cNvSpPr>
            <a:spLocks noGrp="1"/>
          </p:cNvSpPr>
          <p:nvPr>
            <p:ph type="ftr" sz="quarter" idx="11"/>
          </p:nvPr>
        </p:nvSpPr>
        <p:spPr>
          <a:xfrm>
            <a:off x="3124200" y="6356350"/>
            <a:ext cx="2895600" cy="365125"/>
          </a:xfrm>
          <a:prstGeom prst="rect">
            <a:avLst/>
          </a:prstGeom>
        </p:spPr>
        <p:txBody>
          <a:bodyPr/>
          <a:lstStyle/>
          <a:p>
            <a:endParaRPr lang="en-US"/>
          </a:p>
        </p:txBody>
      </p:sp>
      <p:sp>
        <p:nvSpPr>
          <p:cNvPr id="4" name="Slide Number Placeholder 3"/>
          <p:cNvSpPr>
            <a:spLocks noGrp="1"/>
          </p:cNvSpPr>
          <p:nvPr>
            <p:ph type="sldNum" sz="quarter" idx="12"/>
          </p:nvPr>
        </p:nvSpPr>
        <p:spPr>
          <a:xfrm>
            <a:off x="6553200" y="6356350"/>
            <a:ext cx="2133600" cy="365125"/>
          </a:xfrm>
          <a:prstGeom prst="rect">
            <a:avLst/>
          </a:prstGeom>
        </p:spPr>
        <p:txBody>
          <a:bodyPr/>
          <a:lstStyle/>
          <a:p>
            <a:fld id="{331D0143-F56D-1244-884F-37C14FF3C680}"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25FD69F2-098A-F743-87D3-010DD0515E3C}" type="datetimeFigureOut">
              <a:rPr lang="en-US" smtClean="0"/>
              <a:pPr/>
              <a:t>7/25/2017</a:t>
            </a:fld>
            <a:endParaRPr lang="en-US"/>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US"/>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p>
            <a:fld id="{331D0143-F56D-1244-884F-37C14FF3C680}"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25FD69F2-098A-F743-87D3-010DD0515E3C}" type="datetimeFigureOut">
              <a:rPr lang="en-US" smtClean="0"/>
              <a:pPr/>
              <a:t>7/25/2017</a:t>
            </a:fld>
            <a:endParaRPr lang="en-US"/>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US"/>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p>
            <a:fld id="{331D0143-F56D-1244-884F-37C14FF3C680}"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t" anchorCtr="0">
            <a:norm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457200" rtl="0" eaLnBrk="1" latinLnBrk="0" hangingPunct="1">
        <a:spcBef>
          <a:spcPct val="0"/>
        </a:spcBef>
        <a:buNone/>
        <a:defRPr sz="1800" b="1" kern="1200">
          <a:solidFill>
            <a:schemeClr val="tx1"/>
          </a:solidFill>
          <a:latin typeface="Cambria"/>
          <a:ea typeface="+mj-ea"/>
          <a:cs typeface="Cambria"/>
        </a:defRPr>
      </a:lvl1pPr>
    </p:titleStyle>
    <p:bodyStyle>
      <a:lvl1pPr marL="342900" indent="-342900" algn="l" defTabSz="457200" rtl="0" eaLnBrk="1" latinLnBrk="0" hangingPunct="1">
        <a:spcBef>
          <a:spcPct val="20000"/>
        </a:spcBef>
        <a:buFont typeface="Arial"/>
        <a:buChar char="•"/>
        <a:defRPr sz="1400" kern="1200">
          <a:solidFill>
            <a:schemeClr val="tx1"/>
          </a:solidFill>
          <a:latin typeface="Cambria"/>
          <a:ea typeface="+mn-ea"/>
          <a:cs typeface="Cambria"/>
        </a:defRPr>
      </a:lvl1pPr>
      <a:lvl2pPr marL="742950" indent="-285750" algn="l" defTabSz="457200" rtl="0" eaLnBrk="1" latinLnBrk="0" hangingPunct="1">
        <a:spcBef>
          <a:spcPct val="20000"/>
        </a:spcBef>
        <a:buFont typeface="Arial"/>
        <a:buChar char="–"/>
        <a:defRPr sz="1400" kern="1200">
          <a:solidFill>
            <a:schemeClr val="tx1"/>
          </a:solidFill>
          <a:latin typeface="Cambria"/>
          <a:ea typeface="+mn-ea"/>
          <a:cs typeface="Cambria"/>
        </a:defRPr>
      </a:lvl2pPr>
      <a:lvl3pPr marL="1143000" indent="-228600" algn="l" defTabSz="457200" rtl="0" eaLnBrk="1" latinLnBrk="0" hangingPunct="1">
        <a:spcBef>
          <a:spcPct val="20000"/>
        </a:spcBef>
        <a:buFont typeface="Arial"/>
        <a:buChar char="•"/>
        <a:defRPr sz="1400" kern="1200">
          <a:solidFill>
            <a:schemeClr val="tx1"/>
          </a:solidFill>
          <a:latin typeface="Cambria"/>
          <a:ea typeface="+mn-ea"/>
          <a:cs typeface="Cambria"/>
        </a:defRPr>
      </a:lvl3pPr>
      <a:lvl4pPr marL="1600200" indent="-228600" algn="l" defTabSz="457200" rtl="0" eaLnBrk="1" latinLnBrk="0" hangingPunct="1">
        <a:spcBef>
          <a:spcPct val="20000"/>
        </a:spcBef>
        <a:buFont typeface="Arial"/>
        <a:buChar char="–"/>
        <a:defRPr sz="1400" kern="1200">
          <a:solidFill>
            <a:schemeClr val="tx1"/>
          </a:solidFill>
          <a:latin typeface="Cambria"/>
          <a:ea typeface="+mn-ea"/>
          <a:cs typeface="Cambria"/>
        </a:defRPr>
      </a:lvl4pPr>
      <a:lvl5pPr marL="2057400" indent="-228600" algn="l" defTabSz="457200" rtl="0" eaLnBrk="1" latinLnBrk="0" hangingPunct="1">
        <a:spcBef>
          <a:spcPct val="20000"/>
        </a:spcBef>
        <a:buFont typeface="Arial"/>
        <a:buChar char="»"/>
        <a:defRPr sz="1400" kern="1200">
          <a:solidFill>
            <a:schemeClr val="tx1"/>
          </a:solidFill>
          <a:latin typeface="Cambria"/>
          <a:ea typeface="+mn-ea"/>
          <a:cs typeface="Cambria"/>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New picture"/>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685800" y="571500"/>
            <a:ext cx="7620000" cy="57150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5" name="Title 4"/>
          <p:cNvSpPr>
            <a:spLocks noGrp="1"/>
          </p:cNvSpPr>
          <p:nvPr>
            <p:ph type="ctrTitle"/>
          </p:nvPr>
        </p:nvSpPr>
        <p:spPr/>
        <p:txBody>
          <a:bodyPr>
            <a:noAutofit/>
          </a:bodyPr>
          <a:lstStyle/>
          <a:p>
            <a:r>
              <a:rPr lang="en-US" sz="5500" dirty="0">
                <a:ea typeface="Times"/>
              </a:rPr>
              <a:t>MANAGING PEOPLE:</a:t>
            </a:r>
            <a:br>
              <a:rPr lang="en-US" sz="5500" dirty="0">
                <a:ea typeface="Times"/>
              </a:rPr>
            </a:br>
            <a:r>
              <a:rPr lang="en-US" sz="5500" dirty="0">
                <a:ea typeface="Times"/>
              </a:rPr>
              <a:t>A DAY TO DAY </a:t>
            </a:r>
            <a:r>
              <a:rPr lang="en-US" sz="5500" dirty="0" smtClean="0">
                <a:ea typeface="Times"/>
              </a:rPr>
              <a:t>CHECKLIST</a:t>
            </a:r>
            <a:endParaRPr lang="en-US" sz="5500"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1417638"/>
            <a:ext cx="8229600" cy="1143000"/>
          </a:xfrm>
        </p:spPr>
        <p:txBody>
          <a:bodyPr>
            <a:normAutofit fontScale="90000"/>
          </a:bodyPr>
          <a:lstStyle/>
          <a:p>
            <a:r>
              <a:rPr lang="en-US" dirty="0" smtClean="0"/>
              <a:t>Managing a creative, ambitious, productive work force in the arts requires planning skills, patience, diligence, fortitude, perspective and a sense of humor.  If only we could all read a book chapter or two and master the world of people management.  You will certainly develop your own style, create your own learning experiences, and benefit from your fair share of failures and triumphant success stories.  The checklist detailed below is simply an attempt to help readers accelerate the learning curve and benefit from the experiences of other arts, corporate and government managers without having to “reinvent the wheel.”</a:t>
            </a:r>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1981200"/>
            <a:ext cx="8229600" cy="1143000"/>
          </a:xfrm>
        </p:spPr>
        <p:txBody>
          <a:bodyPr>
            <a:normAutofit fontScale="90000"/>
          </a:bodyPr>
          <a:lstStyle/>
          <a:p>
            <a:pPr algn="ctr"/>
            <a:r>
              <a:rPr lang="en-US" dirty="0" smtClean="0"/>
              <a:t> </a:t>
            </a:r>
            <a:br>
              <a:rPr lang="en-US" dirty="0" smtClean="0"/>
            </a:br>
            <a:r>
              <a:rPr lang="en-US" dirty="0" smtClean="0"/>
              <a:t>“Intelligence and courtesy not always are combined;</a:t>
            </a:r>
            <a:br>
              <a:rPr lang="en-US" dirty="0" smtClean="0"/>
            </a:br>
            <a:r>
              <a:rPr lang="en-US" dirty="0" smtClean="0"/>
              <a:t>Often in a wooden house a golden room we find.”</a:t>
            </a:r>
            <a:br>
              <a:rPr lang="en-US" dirty="0" smtClean="0"/>
            </a:br>
            <a:r>
              <a:rPr lang="en-US" dirty="0" smtClean="0"/>
              <a:t/>
            </a:r>
            <a:br>
              <a:rPr lang="en-US" dirty="0" smtClean="0"/>
            </a:br>
            <a:r>
              <a:rPr lang="en-US" dirty="0" smtClean="0"/>
              <a:t>Henry Wadsworth Longfellow</a:t>
            </a:r>
            <a:br>
              <a:rPr lang="en-US" dirty="0" smtClean="0"/>
            </a:br>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a:r>
              <a:rPr lang="en-US" smtClean="0"/>
              <a:t> SUPERVISORY SKILLS, SECRETS AND DEBATABLE SINS</a:t>
            </a:r>
            <a:endParaRPr lang="en-US" dirty="0"/>
          </a:p>
        </p:txBody>
      </p:sp>
      <p:sp>
        <p:nvSpPr>
          <p:cNvPr id="9" name="Content Placeholder 8"/>
          <p:cNvSpPr>
            <a:spLocks noGrp="1"/>
          </p:cNvSpPr>
          <p:nvPr>
            <p:ph idx="1"/>
          </p:nvPr>
        </p:nvSpPr>
        <p:spPr/>
        <p:txBody>
          <a:bodyPr/>
          <a:lstStyle/>
          <a:p>
            <a:r>
              <a:rPr lang="en-US" dirty="0" smtClean="0"/>
              <a:t>If you are a new employee or supervisor, consider keeping a low profile until you have had the opportunity to research the recent history of your institution and specific division, discover the strengths and weaknesses of your predecessor, determine who you can trust, and start to get to know your colleagues, supervisors, and employees.</a:t>
            </a:r>
          </a:p>
          <a:p>
            <a:r>
              <a:rPr lang="en-US" dirty="0" smtClean="0"/>
              <a:t>Credibility is key.  Be honest, trustworthy and inspire your employees.</a:t>
            </a:r>
          </a:p>
          <a:p>
            <a:r>
              <a:rPr lang="en-US" dirty="0" smtClean="0"/>
              <a:t>Empathy can build bridges with employees.  Excessive empathy may also lead to excuse-making, laziness, and the lowering of institutional standards.</a:t>
            </a:r>
          </a:p>
          <a:p>
            <a:r>
              <a:rPr lang="en-US" dirty="0" smtClean="0"/>
              <a:t>People skills, team building and getting along are all admirable supervisory traits that can backfire if employee comfort levels replace productivity.</a:t>
            </a:r>
          </a:p>
          <a:p>
            <a:r>
              <a:rPr lang="en-US" dirty="0" smtClean="0"/>
              <a:t>Instilling employee pride in a job well done is considerably more important than heaping generic praise and affection.</a:t>
            </a:r>
          </a:p>
          <a:p>
            <a:r>
              <a:rPr lang="en-US" dirty="0" smtClean="0"/>
              <a:t>Managing conflict beats ignoring or avoiding conflict and strategically planning to avert crisis is infinitely preferable to crisis intervention and management.</a:t>
            </a:r>
          </a:p>
          <a:p>
            <a:r>
              <a:rPr lang="en-US" dirty="0" smtClean="0"/>
              <a:t>Effective communication includes listening.  Allow time to involve your team in key decision making and strategic planning.</a:t>
            </a:r>
          </a:p>
          <a:p>
            <a:r>
              <a:rPr lang="en-US" dirty="0" smtClean="0"/>
              <a:t>Take responsibility and share credit.  Don’t complain to your peers, admit your mistakes, offer solutions when outlining problems, set your ego aside, show initiative, and keep an open mind.</a:t>
            </a:r>
          </a:p>
          <a:p>
            <a:r>
              <a:rPr lang="en-US" dirty="0" smtClean="0"/>
              <a:t>Prove your reliability through action, facts, and work results.  Avoid empty promises, grandstanding, and hogging credit for work developed as a team.</a:t>
            </a:r>
          </a:p>
          <a:p>
            <a:r>
              <a:rPr lang="en-US" dirty="0" smtClean="0"/>
              <a:t>Be a visible, supportive, productive employee.  Your job satisfaction and longevity may be tied to your ability to garner the respect, trust, and good feelings of your co-workers and immediate supervisor.</a:t>
            </a:r>
          </a:p>
          <a:p>
            <a:r>
              <a:rPr lang="en-US" dirty="0" smtClean="0"/>
              <a:t>Playing favorites, abusing company perks, announcing dictatorial mandates, hiding from responsibility, refusing to communicate clear goals and breaking employee confidences are among the most grievous of supervisory sins.</a:t>
            </a:r>
          </a:p>
          <a:p>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pPr lvl="0"/>
            <a:r>
              <a:rPr lang="en-US" smtClean="0"/>
              <a:t> WHEN GREAT MINDS GATHER: RUNNING A PRODUCTIVE MEETING</a:t>
            </a:r>
            <a:endParaRPr lang="en-US" dirty="0"/>
          </a:p>
        </p:txBody>
      </p:sp>
      <p:sp>
        <p:nvSpPr>
          <p:cNvPr id="8" name="Content Placeholder 7"/>
          <p:cNvSpPr>
            <a:spLocks noGrp="1"/>
          </p:cNvSpPr>
          <p:nvPr>
            <p:ph idx="1"/>
          </p:nvPr>
        </p:nvSpPr>
        <p:spPr/>
        <p:txBody>
          <a:bodyPr/>
          <a:lstStyle/>
          <a:p>
            <a:r>
              <a:rPr lang="en-US" dirty="0" smtClean="0"/>
              <a:t>Running a great meeting involves a clear agenda, the appropriate personnel in attendance, specific objectives, and the involvement of those in attendance.</a:t>
            </a:r>
          </a:p>
          <a:p>
            <a:r>
              <a:rPr lang="en-US" dirty="0" smtClean="0"/>
              <a:t>Otherwise, send a memo, write an email, write a letter, or put it on a videotape.</a:t>
            </a:r>
          </a:p>
          <a:p>
            <a:r>
              <a:rPr lang="en-US" dirty="0" smtClean="0"/>
              <a:t>The meeting agenda must be specific so that participants can prepare for the meeting.</a:t>
            </a:r>
          </a:p>
          <a:p>
            <a:r>
              <a:rPr lang="en-US" dirty="0" smtClean="0"/>
              <a:t>Arrange the seating in the meeting for maximum effectiveness appropriate to the agenda.  Generally speaking, seating should be arranged so that participants may face each other and contribute to the meeting agenda.</a:t>
            </a:r>
          </a:p>
          <a:p>
            <a:r>
              <a:rPr lang="en-US" dirty="0" smtClean="0"/>
              <a:t>Always start exactly on time or know you’re reinforcing ongoing lateness and poor work habits.</a:t>
            </a:r>
          </a:p>
          <a:p>
            <a:pPr lvl="0"/>
            <a:r>
              <a:rPr lang="en-US" dirty="0" smtClean="0"/>
              <a:t>Encourage prompt attendance by closing the door when you start your meetings and placing important agenda items at the beginning of the meeting.  Acknowledge, but don’t embarrass latecomers. Clarify your expectations following the meeting.</a:t>
            </a:r>
          </a:p>
          <a:p>
            <a:r>
              <a:rPr lang="en-US" dirty="0" smtClean="0"/>
              <a:t>Run meetings with high energy and a clear purpose.  Let those in attendance know what your expectations are and what’s in it for them to help facilitate a productive meeting.</a:t>
            </a:r>
          </a:p>
          <a:p>
            <a:r>
              <a:rPr lang="en-US" dirty="0" smtClean="0"/>
              <a:t>Encourage respect for each participant’s time and ideas and encourage professional rapport in meetings.</a:t>
            </a:r>
          </a:p>
          <a:p>
            <a:r>
              <a:rPr lang="en-US" dirty="0" smtClean="0"/>
              <a:t>Use appropriate gestures and visual aids to keep meetings interesting and on track.</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smtClean="0"/>
              <a:t>WHEN GREAT MINDS GATHER: RUNNING A PRODUCTIVE MEETING (Contd.)</a:t>
            </a:r>
            <a:endParaRPr lang="en-US" dirty="0"/>
          </a:p>
        </p:txBody>
      </p:sp>
      <p:sp>
        <p:nvSpPr>
          <p:cNvPr id="9" name="Content Placeholder 8"/>
          <p:cNvSpPr>
            <a:spLocks noGrp="1"/>
          </p:cNvSpPr>
          <p:nvPr>
            <p:ph idx="1"/>
          </p:nvPr>
        </p:nvSpPr>
        <p:spPr/>
        <p:txBody>
          <a:bodyPr/>
          <a:lstStyle/>
          <a:p>
            <a:r>
              <a:rPr lang="en-US" dirty="0"/>
              <a:t>Realize that personnel pressures and tensions often influence meeting productivity and seek to ease those tensions during your opening remarks.</a:t>
            </a:r>
          </a:p>
          <a:p>
            <a:r>
              <a:rPr lang="en-US" dirty="0"/>
              <a:t>Encourage employees to talk with, not at, meeting participants.</a:t>
            </a:r>
          </a:p>
          <a:p>
            <a:r>
              <a:rPr lang="en-US" dirty="0"/>
              <a:t>Allow time for questions and clarifications—but never repeat information provided earlier in a meeting to latecomers (and waste the time of the individuals who were on time)!   Delegate this “catch up task” after you have had your “be on time” talk with the offending latecomer.</a:t>
            </a:r>
          </a:p>
          <a:p>
            <a:pPr lvl="0"/>
            <a:r>
              <a:rPr lang="en-US" dirty="0"/>
              <a:t>Get your meeting participants involved in the agenda at the earliest possible time. </a:t>
            </a:r>
          </a:p>
          <a:p>
            <a:pPr lvl="0"/>
            <a:r>
              <a:rPr lang="en-US" dirty="0"/>
              <a:t>Use humor, be approachable, be brief.</a:t>
            </a:r>
          </a:p>
          <a:p>
            <a:pPr lvl="0"/>
            <a:r>
              <a:rPr lang="en-US" dirty="0"/>
              <a:t>End meetings with all participants crystal clear as to what is expected of them.</a:t>
            </a:r>
          </a:p>
          <a:p>
            <a:r>
              <a:rPr lang="en-US" dirty="0"/>
              <a:t>All action items should be emphasized in meeting minutes or, if minutes aren’t taken, each participant must know “who is going to do what by when!”  </a:t>
            </a:r>
          </a:p>
        </p:txBody>
      </p:sp>
    </p:spTree>
    <p:extLst>
      <p:ext uri="{BB962C8B-B14F-4D97-AF65-F5344CB8AC3E}">
        <p14:creationId xmlns:p14="http://schemas.microsoft.com/office/powerpoint/2010/main" val="63464053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fontScale="90000"/>
          </a:bodyPr>
          <a:lstStyle/>
          <a:p>
            <a:pPr lvl="0"/>
            <a:r>
              <a:rPr lang="en-US" dirty="0" smtClean="0"/>
              <a:t> COMMUNICATION BASICS: MEMOS, EMAILS &amp; LETTERS</a:t>
            </a:r>
            <a:br>
              <a:rPr lang="en-US" dirty="0" smtClean="0"/>
            </a:br>
            <a:r>
              <a:rPr lang="en-US" dirty="0" smtClean="0"/>
              <a:t/>
            </a:r>
            <a:br>
              <a:rPr lang="en-US" dirty="0" smtClean="0"/>
            </a:br>
            <a:r>
              <a:rPr lang="en-US" dirty="0" smtClean="0"/>
              <a:t/>
            </a:r>
            <a:br>
              <a:rPr lang="en-US" dirty="0" smtClean="0"/>
            </a:br>
            <a:endParaRPr lang="en-US" dirty="0"/>
          </a:p>
        </p:txBody>
      </p:sp>
      <p:sp>
        <p:nvSpPr>
          <p:cNvPr id="8" name="Content Placeholder 7"/>
          <p:cNvSpPr>
            <a:spLocks noGrp="1"/>
          </p:cNvSpPr>
          <p:nvPr>
            <p:ph idx="1"/>
          </p:nvPr>
        </p:nvSpPr>
        <p:spPr/>
        <p:txBody>
          <a:bodyPr>
            <a:noAutofit/>
          </a:bodyPr>
          <a:lstStyle/>
          <a:p>
            <a:r>
              <a:rPr lang="en-US" dirty="0"/>
              <a:t>Keep written documents short and to the point and proofread, proofread, proofread.</a:t>
            </a:r>
          </a:p>
          <a:p>
            <a:r>
              <a:rPr lang="en-US" dirty="0"/>
              <a:t>Know your reader and shape your correspondence accordingly.</a:t>
            </a:r>
          </a:p>
          <a:p>
            <a:r>
              <a:rPr lang="en-US" dirty="0"/>
              <a:t>In today’s highly political, seemingly endless, law-suit oriented workplace, consider the fallout if your correspondence ends up being read and analyzed in a court of law (or, perhaps, worse yet, on the front page of your hometown newspaper)!  Correspond accordingly.</a:t>
            </a:r>
          </a:p>
          <a:p>
            <a:r>
              <a:rPr lang="en-US" dirty="0"/>
              <a:t>Don’t waste your reader’s time!  If you want a book mailed to you, perhaps you should include your address in your email!  If you request a phone interview, leaving your phone number in your email or letter would be wise.</a:t>
            </a:r>
          </a:p>
          <a:p>
            <a:r>
              <a:rPr lang="en-US" dirty="0"/>
              <a:t>It’s best to deliver sad, bad, or troubling news in person.  Your delivery may be crucial to the interpretation of the news and it’s almost always better to discuss grievances or concerns face-to-face.</a:t>
            </a:r>
          </a:p>
          <a:p>
            <a:r>
              <a:rPr lang="en-US" dirty="0"/>
              <a:t>Gossip, accusations, off-color remarks, rude jokes and overly personal observations are just a few of the many items that should never appear in company correspondence or on institutional computers.</a:t>
            </a:r>
          </a:p>
          <a:p>
            <a:r>
              <a:rPr lang="en-US" dirty="0"/>
              <a:t>Unless the main point of your correspondence is confusing, get to it quickly and avoid extraneous or long-winded explanations or historical overviews.</a:t>
            </a:r>
          </a:p>
          <a:p>
            <a:r>
              <a:rPr lang="en-US" dirty="0"/>
              <a:t>Even emails can be well-written, carefully organized, and visually appealing. Use a salutation and sign your name to your emails.  Take care to read your quickly worded emails before hitting the send button!</a:t>
            </a:r>
          </a:p>
          <a:p>
            <a:r>
              <a:rPr lang="en-US" dirty="0"/>
              <a:t>Consider waiting 24-hours before sending correspondence dealing with difficult negotiations, irritating employees, temperamental Board members, or angry customers.  It’s ok to write the correspondence, (but feel free to burn it after a 24-hour cooling off period)</a:t>
            </a:r>
            <a:r>
              <a:rPr lang="en-US" dirty="0" smtClean="0"/>
              <a:t>!</a:t>
            </a:r>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457200" y="2286000"/>
            <a:ext cx="8229600" cy="1371600"/>
          </a:xfrm>
        </p:spPr>
        <p:txBody>
          <a:bodyPr/>
          <a:lstStyle/>
          <a:p>
            <a:pPr algn="ctr"/>
            <a:r>
              <a:rPr lang="en-US" dirty="0"/>
              <a:t>“The more you say,  the less people remember.</a:t>
            </a:r>
            <a:br>
              <a:rPr lang="en-US" dirty="0"/>
            </a:br>
            <a:r>
              <a:rPr lang="en-US" dirty="0"/>
              <a:t>The fewer the words, the greater the profit.</a:t>
            </a:r>
            <a:r>
              <a:rPr lang="en-US" dirty="0" smtClean="0"/>
              <a:t>”</a:t>
            </a:r>
            <a:br>
              <a:rPr lang="en-US" dirty="0" smtClean="0"/>
            </a:br>
            <a:r>
              <a:rPr lang="en-US" dirty="0" smtClean="0"/>
              <a:t/>
            </a:r>
            <a:br>
              <a:rPr lang="en-US" dirty="0" smtClean="0"/>
            </a:br>
            <a:r>
              <a:rPr lang="en-US" dirty="0" err="1" smtClean="0"/>
              <a:t>Fénelon</a:t>
            </a:r>
            <a:endParaRPr lang="en-US"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261</TotalTime>
  <Words>1056</Words>
  <Application>Microsoft Office PowerPoint</Application>
  <PresentationFormat>On-screen Show (4:3)</PresentationFormat>
  <Paragraphs>44</Paragraphs>
  <Slides>8</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8</vt:i4>
      </vt:variant>
    </vt:vector>
  </HeadingPairs>
  <TitlesOfParts>
    <vt:vector size="13" baseType="lpstr">
      <vt:lpstr>Arial</vt:lpstr>
      <vt:lpstr>Calibri</vt:lpstr>
      <vt:lpstr>Cambria</vt:lpstr>
      <vt:lpstr>Times</vt:lpstr>
      <vt:lpstr>Office Theme</vt:lpstr>
      <vt:lpstr>MANAGING PEOPLE: A DAY TO DAY CHECKLIST</vt:lpstr>
      <vt:lpstr>Managing a creative, ambitious, productive work force in the arts requires planning skills, patience, diligence, fortitude, perspective and a sense of humor.  If only we could all read a book chapter or two and master the world of people management.  You will certainly develop your own style, create your own learning experiences, and benefit from your fair share of failures and triumphant success stories.  The checklist detailed below is simply an attempt to help readers accelerate the learning curve and benefit from the experiences of other arts, corporate and government managers without having to “reinvent the wheel.”</vt:lpstr>
      <vt:lpstr>  “Intelligence and courtesy not always are combined; Often in a wooden house a golden room we find.”  Henry Wadsworth Longfellow </vt:lpstr>
      <vt:lpstr> SUPERVISORY SKILLS, SECRETS AND DEBATABLE SINS</vt:lpstr>
      <vt:lpstr> WHEN GREAT MINDS GATHER: RUNNING A PRODUCTIVE MEETING</vt:lpstr>
      <vt:lpstr>WHEN GREAT MINDS GATHER: RUNNING A PRODUCTIVE MEETING (Contd.)</vt:lpstr>
      <vt:lpstr> COMMUNICATION BASICS: MEMOS, EMAILS &amp; LETTERS   </vt:lpstr>
      <vt:lpstr>“The more you say,  the less people remember. The fewer the words, the greater the profit.”  Fénelon</vt:lpstr>
    </vt:vector>
  </TitlesOfParts>
  <Company>California State University of Fullerton</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MANAGING PEOPLE: A DAY TO DAY CHECKLIST</dc:title>
  <dc:creator>Andrea Ramirez-Martinez</dc:creator>
  <cp:lastModifiedBy>Susan Furber</cp:lastModifiedBy>
  <cp:revision>25</cp:revision>
  <dcterms:created xsi:type="dcterms:W3CDTF">2008-10-06T19:54:20Z</dcterms:created>
  <dcterms:modified xsi:type="dcterms:W3CDTF">2017-07-25T13:25:04Z</dcterms:modified>
</cp:coreProperties>
</file>