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67" r:id="rId5"/>
    <p:sldId id="270" r:id="rId6"/>
    <p:sldId id="268" r:id="rId7"/>
    <p:sldId id="269"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36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6" d="100"/>
          <a:sy n="56" d="100"/>
        </p:scale>
        <p:origin x="108" y="9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0F03F-4CB8-4AFE-AE83-449ADD27E3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92E0DF-8B95-463C-8B64-EF898D12D0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DF14F0-77C3-4165-B6B9-9A60377FCA81}"/>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569EF619-1F12-41A4-9684-CD7939181F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F271F3-74EB-4DF8-8CA9-A12D132C7C17}"/>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97176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165E6-B9F2-4451-B5C3-BD64D26235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397302-B2B4-47E2-9AC3-54A38207B3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719D5-C55F-43B6-B21D-00FC474E7699}"/>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17F9311A-DFEE-451B-A7F9-464BE0E8D8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00B9E4-18DB-49FB-97F1-3CDB667E5476}"/>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191289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89ECCD-10C3-4FB7-9329-09DAA77C4D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E8DAC7-D395-48AA-8926-C5B4D27862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F0462-C82D-4892-BF3C-B7FCF960E7EB}"/>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01AAE72F-E346-46DA-AC87-1C59136749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CB70B0-BB3F-42BA-9144-DDB19260AB8A}"/>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415379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0D7D-3724-4A5F-879D-E679049248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CF27C1-77D0-4E17-AAD6-09D2E37A7B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2811C0-9841-442E-B9E9-D028ADAA8F3B}"/>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C087C877-C9A9-45D2-B534-06721BD21E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593E30-7F06-45A8-8720-D5F0C788A296}"/>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166480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B2057-F8ED-4229-B35A-CFE276E0DA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7CB7AE-E0C4-488F-B66D-7FEAAFC0FF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E5927-B97B-4CE0-99B6-5B4A6EAB7EE2}"/>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B2E561D6-2A24-4F43-82B9-9AC5545308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4B507-5061-49DB-AB6D-B2818193B0AF}"/>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63476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47275-E354-49E1-A4CA-C7A975AF97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181A8E-C9DC-427B-8400-74EB22B765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C79EA22-6CEF-484E-AEB0-2CAB03DD7C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EEEA58-F974-4F02-AD11-B16088B0188E}"/>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6" name="Footer Placeholder 5">
            <a:extLst>
              <a:ext uri="{FF2B5EF4-FFF2-40B4-BE49-F238E27FC236}">
                <a16:creationId xmlns:a16="http://schemas.microsoft.com/office/drawing/2014/main" id="{1B4289C8-2136-4FFD-B79C-F39DA3EA21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2B3736-1409-4556-BF3A-32B9E41DF333}"/>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73888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06BF-F618-4481-B884-C9B58BC866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7DDF36-8A0A-4F29-8A47-63D3E9320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A8818C-9FCF-4972-9FD1-801AEF786F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A39BAA-5C47-44B7-B2A2-D4393E68C4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742741-2559-48E3-8905-D6C7E8F72B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EA9248-0914-431B-8795-2FB3595DD819}"/>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8" name="Footer Placeholder 7">
            <a:extLst>
              <a:ext uri="{FF2B5EF4-FFF2-40B4-BE49-F238E27FC236}">
                <a16:creationId xmlns:a16="http://schemas.microsoft.com/office/drawing/2014/main" id="{DC76564C-32BC-4ABC-8C9A-CAAF475010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EE2106-061D-4721-8390-9FE239471025}"/>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85797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2F1E-BF13-4A27-8488-88DFC26B18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192CB3D-BF34-442B-80A9-EC10AEA9948B}"/>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4" name="Footer Placeholder 3">
            <a:extLst>
              <a:ext uri="{FF2B5EF4-FFF2-40B4-BE49-F238E27FC236}">
                <a16:creationId xmlns:a16="http://schemas.microsoft.com/office/drawing/2014/main" id="{9934F5A2-2097-4D2E-95FB-5549FBB21E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67B771-B252-4322-B80C-C95C7766307D}"/>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85188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2670CE-CFB4-4AD2-9A35-2CD71BC23AFF}"/>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3" name="Footer Placeholder 2">
            <a:extLst>
              <a:ext uri="{FF2B5EF4-FFF2-40B4-BE49-F238E27FC236}">
                <a16:creationId xmlns:a16="http://schemas.microsoft.com/office/drawing/2014/main" id="{29EC25C4-3450-4918-9925-8C44388957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5BF7CD-A66B-4FD5-96AA-47EA604C5FEC}"/>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14771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90800-B083-4B9B-81AA-6564093541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FFD098-27B3-4961-A82F-97E658957D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78F79B-DD25-4CF6-B2AB-441E6BD76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5BB990-B605-4BF5-9A1D-7A220097F08A}"/>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6" name="Footer Placeholder 5">
            <a:extLst>
              <a:ext uri="{FF2B5EF4-FFF2-40B4-BE49-F238E27FC236}">
                <a16:creationId xmlns:a16="http://schemas.microsoft.com/office/drawing/2014/main" id="{6B4EA982-CE46-4422-846A-DF5ED737E6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7250AB-65D3-4EC7-B67D-88E82589C241}"/>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329107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4FE2-6E9F-4E29-B9C8-3DEB07E113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7A5CBD-FCF1-4EF7-9D20-E44AA671CA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49FB5A-1872-4BC5-A935-2EAFD3062F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CC9B0-B1F8-477F-A81C-7B13186F87D0}"/>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6" name="Footer Placeholder 5">
            <a:extLst>
              <a:ext uri="{FF2B5EF4-FFF2-40B4-BE49-F238E27FC236}">
                <a16:creationId xmlns:a16="http://schemas.microsoft.com/office/drawing/2014/main" id="{5BDDDACD-9CB9-4A4F-BE0C-0D3950A92F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A1C8A7-F554-4A95-9559-D210B432F60C}"/>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345318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EAAB6B-F4A9-4B53-906B-085BA90022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2F8206-F007-41B5-A6FA-3F45CC135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002C0C-90CB-4DA8-9BFC-DFEEBAE2F2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6FB371F3-0F56-4AF8-A135-1945DB3B1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A403A1-A6DE-4F30-B313-4AA017A6B8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639D3-E063-42FB-85A2-26AF300ABDBF}" type="slidenum">
              <a:rPr lang="en-GB" smtClean="0"/>
              <a:t>‹#›</a:t>
            </a:fld>
            <a:endParaRPr lang="en-GB"/>
          </a:p>
        </p:txBody>
      </p:sp>
    </p:spTree>
    <p:extLst>
      <p:ext uri="{BB962C8B-B14F-4D97-AF65-F5344CB8AC3E}">
        <p14:creationId xmlns:p14="http://schemas.microsoft.com/office/powerpoint/2010/main" val="1621047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571C-03F2-450D-83BF-70944B364D7B}"/>
              </a:ext>
            </a:extLst>
          </p:cNvPr>
          <p:cNvSpPr>
            <a:spLocks noGrp="1"/>
          </p:cNvSpPr>
          <p:nvPr>
            <p:ph type="ctrTitle"/>
          </p:nvPr>
        </p:nvSpPr>
        <p:spPr>
          <a:xfrm>
            <a:off x="1524000" y="635003"/>
            <a:ext cx="9144000" cy="2133598"/>
          </a:xfrm>
        </p:spPr>
        <p:txBody>
          <a:bodyPr>
            <a:normAutofit/>
          </a:bodyPr>
          <a:lstStyle/>
          <a:p>
            <a:r>
              <a:rPr lang="en-GB" dirty="0">
                <a:solidFill>
                  <a:schemeClr val="bg1"/>
                </a:solidFill>
                <a:latin typeface="Arial" panose="020B0604020202020204" pitchFamily="34" charset="0"/>
                <a:cs typeface="Arial" panose="020B0604020202020204" pitchFamily="34" charset="0"/>
              </a:rPr>
              <a:t>Understanding Educational Leadership</a:t>
            </a:r>
          </a:p>
        </p:txBody>
      </p:sp>
      <p:sp>
        <p:nvSpPr>
          <p:cNvPr id="3" name="Subtitle 2">
            <a:extLst>
              <a:ext uri="{FF2B5EF4-FFF2-40B4-BE49-F238E27FC236}">
                <a16:creationId xmlns:a16="http://schemas.microsoft.com/office/drawing/2014/main" id="{7C36FF5B-AF09-4645-A405-90D76DB03F6F}"/>
              </a:ext>
            </a:extLst>
          </p:cNvPr>
          <p:cNvSpPr>
            <a:spLocks noGrp="1"/>
          </p:cNvSpPr>
          <p:nvPr>
            <p:ph type="subTitle" idx="1"/>
          </p:nvPr>
        </p:nvSpPr>
        <p:spPr>
          <a:xfrm>
            <a:off x="1524000" y="3602037"/>
            <a:ext cx="9144000" cy="2824158"/>
          </a:xfrm>
        </p:spPr>
        <p:txBody>
          <a:bodyPr>
            <a:normAutofit fontScale="47500" lnSpcReduction="20000"/>
          </a:bodyPr>
          <a:lstStyle/>
          <a:p>
            <a:r>
              <a:rPr lang="en-GB" sz="7700" dirty="0">
                <a:solidFill>
                  <a:schemeClr val="bg1"/>
                </a:solidFill>
              </a:rPr>
              <a:t>Chapter 8</a:t>
            </a:r>
          </a:p>
          <a:p>
            <a:r>
              <a:rPr lang="es-CL" sz="6700" dirty="0">
                <a:solidFill>
                  <a:schemeClr val="bg1"/>
                </a:solidFill>
                <a:latin typeface="Arial" panose="020B0604020202020204" pitchFamily="34" charset="0"/>
                <a:cs typeface="Arial" panose="020B0604020202020204" pitchFamily="34" charset="0"/>
              </a:rPr>
              <a:t>Critical perspectives in and approaches to educational leadership in Chile </a:t>
            </a:r>
          </a:p>
          <a:p>
            <a:endParaRPr lang="en-GB" sz="6700" dirty="0">
              <a:solidFill>
                <a:schemeClr val="bg1"/>
              </a:solidFill>
              <a:latin typeface="Arial" panose="020B0604020202020204" pitchFamily="34" charset="0"/>
              <a:cs typeface="Arial" panose="020B0604020202020204" pitchFamily="34" charset="0"/>
            </a:endParaRPr>
          </a:p>
          <a:p>
            <a:endParaRPr lang="en-GB" sz="7700" dirty="0">
              <a:solidFill>
                <a:schemeClr val="bg1"/>
              </a:solidFill>
            </a:endParaRPr>
          </a:p>
          <a:p>
            <a:r>
              <a:rPr lang="en-GB" sz="6300" dirty="0">
                <a:solidFill>
                  <a:schemeClr val="bg1"/>
                </a:solidFill>
              </a:rPr>
              <a:t>Alejandro Carrasco, German Fromm and Helen M. Gunter</a:t>
            </a:r>
            <a:endParaRPr lang="en-GB" sz="6300" dirty="0"/>
          </a:p>
        </p:txBody>
      </p:sp>
      <p:cxnSp>
        <p:nvCxnSpPr>
          <p:cNvPr id="5" name="Straight Connector 4">
            <a:extLst>
              <a:ext uri="{FF2B5EF4-FFF2-40B4-BE49-F238E27FC236}">
                <a16:creationId xmlns:a16="http://schemas.microsoft.com/office/drawing/2014/main" id="{93B8BD07-C28A-4BEB-8486-143A5998DD91}"/>
              </a:ext>
            </a:extLst>
          </p:cNvPr>
          <p:cNvCxnSpPr/>
          <p:nvPr/>
        </p:nvCxnSpPr>
        <p:spPr>
          <a:xfrm>
            <a:off x="3429000" y="3225800"/>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A491334-43B6-4632-81AA-42F64C321DF2}"/>
              </a:ext>
            </a:extLst>
          </p:cNvPr>
          <p:cNvCxnSpPr>
            <a:cxnSpLocks/>
            <a:stCxn id="2" idx="3"/>
          </p:cNvCxnSpPr>
          <p:nvPr/>
        </p:nvCxnSpPr>
        <p:spPr>
          <a:xfrm>
            <a:off x="10668000" y="1701802"/>
            <a:ext cx="0" cy="5156198"/>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16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Key questions that this presentation addresses</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p:txBody>
          <a:bodyPr>
            <a:normAutofit/>
          </a:bodyPr>
          <a:lstStyle/>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What does GERM mean?</a:t>
            </a:r>
          </a:p>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How does leadership policies in Chile intersect with GERM rationalities? Two cases as examples</a:t>
            </a:r>
          </a:p>
          <a:p>
            <a:pPr marL="514350" indent="-514350">
              <a:buFont typeface="+mj-lt"/>
              <a:buAutoNum type="arabicPeriod"/>
            </a:pPr>
            <a:r>
              <a:rPr lang="en-US" sz="3000" dirty="0">
                <a:solidFill>
                  <a:schemeClr val="bg1"/>
                </a:solidFill>
                <a:latin typeface="Arial" panose="020B0604020202020204" pitchFamily="34" charset="0"/>
                <a:cs typeface="Arial" panose="020B0604020202020204" pitchFamily="34" charset="0"/>
              </a:rPr>
              <a:t>We attempt to illuminate how the Chilean educational system imposes regulation techniques and steering rationales through framing and judging the identities and practices of educational leaders.</a:t>
            </a:r>
            <a:endParaRPr lang="en-GB" sz="3000" dirty="0">
              <a:solidFill>
                <a:schemeClr val="bg1"/>
              </a:solidFill>
              <a:latin typeface="Arial" panose="020B0604020202020204" pitchFamily="34" charset="0"/>
              <a:cs typeface="Arial" panose="020B0604020202020204" pitchFamily="34" charset="0"/>
            </a:endParaRPr>
          </a:p>
          <a:p>
            <a:pPr marL="514350" indent="-514350">
              <a:buFont typeface="+mj-lt"/>
              <a:buAutoNum type="arabicPeriod"/>
            </a:pPr>
            <a:r>
              <a:rPr lang="en-GB" sz="3000" dirty="0">
                <a:solidFill>
                  <a:schemeClr val="bg1"/>
                </a:solidFill>
                <a:latin typeface="Arial" panose="020B0604020202020204" pitchFamily="34" charset="0"/>
                <a:cs typeface="Arial" panose="020B0604020202020204" pitchFamily="34" charset="0"/>
              </a:rPr>
              <a:t>How might GERM features be present in other educational systems?</a:t>
            </a:r>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79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The meaning of GERM devices </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482600" y="1825624"/>
            <a:ext cx="10871200" cy="4754073"/>
          </a:xfrm>
        </p:spPr>
        <p:txBody>
          <a:bodyPr>
            <a:normAutofit fontScale="92500" lnSpcReduction="10000"/>
          </a:bodyPr>
          <a:lstStyle/>
          <a:p>
            <a:r>
              <a:rPr lang="en-GB" sz="3000" dirty="0">
                <a:solidFill>
                  <a:schemeClr val="bg1"/>
                </a:solidFill>
                <a:latin typeface="Arial" panose="020B0604020202020204" pitchFamily="34" charset="0"/>
                <a:cs typeface="Arial" panose="020B0604020202020204" pitchFamily="34" charset="0"/>
              </a:rPr>
              <a:t> </a:t>
            </a:r>
            <a:r>
              <a:rPr lang="es-CL" dirty="0">
                <a:solidFill>
                  <a:schemeClr val="bg1"/>
                </a:solidFill>
                <a:latin typeface="Arial" panose="020B0604020202020204" pitchFamily="34" charset="0"/>
                <a:cs typeface="Arial" panose="020B0604020202020204" pitchFamily="34" charset="0"/>
              </a:rPr>
              <a:t>The idea of the Global Education Reform Movement, or simply GERM, evolves from the increased international exchange of policies and practices. </a:t>
            </a:r>
          </a:p>
          <a:p>
            <a:endParaRPr lang="es-CL" dirty="0">
              <a:solidFill>
                <a:schemeClr val="bg1"/>
              </a:solidFill>
              <a:latin typeface="Arial" panose="020B0604020202020204" pitchFamily="34" charset="0"/>
              <a:cs typeface="Arial" panose="020B0604020202020204" pitchFamily="34" charset="0"/>
            </a:endParaRPr>
          </a:p>
          <a:p>
            <a:r>
              <a:rPr lang="es-CL" dirty="0">
                <a:solidFill>
                  <a:schemeClr val="bg1"/>
                </a:solidFill>
                <a:latin typeface="Arial" panose="020B0604020202020204" pitchFamily="34" charset="0"/>
                <a:cs typeface="Arial" panose="020B0604020202020204" pitchFamily="34" charset="0"/>
              </a:rPr>
              <a:t>It is not a formal global policy program, but rather an unofficial educational agenda that relies on a certain set of assumptions to improve education systems.</a:t>
            </a:r>
          </a:p>
          <a:p>
            <a:endParaRPr lang="es-CL" dirty="0">
              <a:solidFill>
                <a:schemeClr val="bg1"/>
              </a:solidFill>
              <a:latin typeface="Arial" panose="020B0604020202020204" pitchFamily="34" charset="0"/>
              <a:cs typeface="Arial" panose="020B0604020202020204" pitchFamily="34" charset="0"/>
            </a:endParaRPr>
          </a:p>
          <a:p>
            <a:r>
              <a:rPr lang="es-CL" dirty="0">
                <a:solidFill>
                  <a:schemeClr val="bg1"/>
                </a:solidFill>
                <a:latin typeface="Arial" panose="020B0604020202020204" pitchFamily="34" charset="0"/>
                <a:cs typeface="Arial" panose="020B0604020202020204" pitchFamily="34" charset="0"/>
              </a:rPr>
              <a:t>It has become accepted as ‘a new educational orthodoxy’ within many recent educational reforms throughout the world, including reforms in the United States, many parts of Australia, Canada, the United Kingdom, some Scandinavian countries, and an increasing number of countries in the developing world. </a:t>
            </a:r>
            <a:r>
              <a:rPr lang="es-CL" i="1" dirty="0">
                <a:solidFill>
                  <a:schemeClr val="bg1"/>
                </a:solidFill>
                <a:latin typeface="Arial" panose="020B0604020202020204" pitchFamily="34" charset="0"/>
                <a:cs typeface="Arial" panose="020B0604020202020204" pitchFamily="34" charset="0"/>
              </a:rPr>
              <a:t>(Sahlberg, 2015: 143) </a:t>
            </a:r>
            <a:endParaRPr lang="es-CL" dirty="0">
              <a:solidFill>
                <a:schemeClr val="bg1"/>
              </a:solidFill>
              <a:latin typeface="Arial" panose="020B0604020202020204" pitchFamily="34" charset="0"/>
              <a:cs typeface="Arial" panose="020B0604020202020204" pitchFamily="34" charset="0"/>
            </a:endParaRPr>
          </a:p>
          <a:p>
            <a:endParaRPr lang="es-CL" sz="3200" dirty="0">
              <a:solidFill>
                <a:schemeClr val="bg1"/>
              </a:solidFill>
              <a:latin typeface="Arial" panose="020B0604020202020204" pitchFamily="34" charset="0"/>
              <a:cs typeface="Arial" panose="020B0604020202020204" pitchFamily="34" charset="0"/>
            </a:endParaRPr>
          </a:p>
          <a:p>
            <a:endParaRPr lang="en-GB" sz="3000" dirty="0">
              <a:solidFill>
                <a:schemeClr val="bg1"/>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048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Common GERM devices </a:t>
            </a: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
        <p:nvSpPr>
          <p:cNvPr id="7" name="Marcador de contenido 2">
            <a:extLst>
              <a:ext uri="{FF2B5EF4-FFF2-40B4-BE49-F238E27FC236}">
                <a16:creationId xmlns:a16="http://schemas.microsoft.com/office/drawing/2014/main" id="{0DB9ED2C-528F-6D48-8310-48CD95EDC20C}"/>
              </a:ext>
            </a:extLst>
          </p:cNvPr>
          <p:cNvSpPr>
            <a:spLocks noGrp="1"/>
          </p:cNvSpPr>
          <p:nvPr>
            <p:ph idx="1"/>
          </p:nvPr>
        </p:nvSpPr>
        <p:spPr>
          <a:xfrm>
            <a:off x="238540" y="1815686"/>
            <a:ext cx="11085443" cy="4351338"/>
          </a:xfrm>
        </p:spPr>
        <p:txBody>
          <a:bodyPr>
            <a:noAutofit/>
          </a:bodyPr>
          <a:lstStyle/>
          <a:p>
            <a:r>
              <a:rPr lang="es-CL" i="1" dirty="0">
                <a:solidFill>
                  <a:schemeClr val="bg1"/>
                </a:solidFill>
                <a:latin typeface="Arial" panose="020B0604020202020204" pitchFamily="34" charset="0"/>
                <a:cs typeface="Arial" panose="020B0604020202020204" pitchFamily="34" charset="0"/>
              </a:rPr>
              <a:t>Competition </a:t>
            </a:r>
            <a:r>
              <a:rPr lang="es-CL" dirty="0">
                <a:solidFill>
                  <a:schemeClr val="bg1"/>
                </a:solidFill>
                <a:latin typeface="Arial" panose="020B0604020202020204" pitchFamily="34" charset="0"/>
                <a:cs typeface="Arial" panose="020B0604020202020204" pitchFamily="34" charset="0"/>
              </a:rPr>
              <a:t>among schools. </a:t>
            </a:r>
          </a:p>
          <a:p>
            <a:endParaRPr lang="es-CL" dirty="0">
              <a:solidFill>
                <a:schemeClr val="bg1"/>
              </a:solidFill>
              <a:latin typeface="Arial" panose="020B0604020202020204" pitchFamily="34" charset="0"/>
              <a:cs typeface="Arial" panose="020B0604020202020204" pitchFamily="34" charset="0"/>
            </a:endParaRPr>
          </a:p>
          <a:p>
            <a:r>
              <a:rPr lang="es-CL" i="1" dirty="0">
                <a:solidFill>
                  <a:schemeClr val="bg1"/>
                </a:solidFill>
                <a:latin typeface="Arial" panose="020B0604020202020204" pitchFamily="34" charset="0"/>
                <a:cs typeface="Arial" panose="020B0604020202020204" pitchFamily="34" charset="0"/>
              </a:rPr>
              <a:t>Standardization </a:t>
            </a:r>
            <a:r>
              <a:rPr lang="es-CL" dirty="0">
                <a:solidFill>
                  <a:schemeClr val="bg1"/>
                </a:solidFill>
                <a:latin typeface="Arial" panose="020B0604020202020204" pitchFamily="34" charset="0"/>
                <a:cs typeface="Arial" panose="020B0604020202020204" pitchFamily="34" charset="0"/>
              </a:rPr>
              <a:t>through output performance measures such as test results. </a:t>
            </a:r>
          </a:p>
          <a:p>
            <a:endParaRPr lang="es-CL" dirty="0">
              <a:solidFill>
                <a:schemeClr val="bg1"/>
              </a:solidFill>
              <a:latin typeface="Arial" panose="020B0604020202020204" pitchFamily="34" charset="0"/>
              <a:cs typeface="Arial" panose="020B0604020202020204" pitchFamily="34" charset="0"/>
            </a:endParaRPr>
          </a:p>
          <a:p>
            <a:r>
              <a:rPr lang="es-CL" dirty="0">
                <a:solidFill>
                  <a:schemeClr val="bg1"/>
                </a:solidFill>
                <a:latin typeface="Arial" panose="020B0604020202020204" pitchFamily="34" charset="0"/>
                <a:cs typeface="Arial" panose="020B0604020202020204" pitchFamily="34" charset="0"/>
              </a:rPr>
              <a:t>Focus on </a:t>
            </a:r>
            <a:r>
              <a:rPr lang="es-CL" i="1" dirty="0">
                <a:solidFill>
                  <a:schemeClr val="bg1"/>
                </a:solidFill>
                <a:latin typeface="Arial" panose="020B0604020202020204" pitchFamily="34" charset="0"/>
                <a:cs typeface="Arial" panose="020B0604020202020204" pitchFamily="34" charset="0"/>
              </a:rPr>
              <a:t>core subjects </a:t>
            </a:r>
            <a:r>
              <a:rPr lang="es-CL" dirty="0">
                <a:solidFill>
                  <a:schemeClr val="bg1"/>
                </a:solidFill>
                <a:latin typeface="Arial" panose="020B0604020202020204" pitchFamily="34" charset="0"/>
                <a:cs typeface="Arial" panose="020B0604020202020204" pitchFamily="34" charset="0"/>
              </a:rPr>
              <a:t>in the curriculum. </a:t>
            </a:r>
          </a:p>
          <a:p>
            <a:endParaRPr lang="es-CL" dirty="0">
              <a:solidFill>
                <a:schemeClr val="bg1"/>
              </a:solidFill>
              <a:latin typeface="Arial" panose="020B0604020202020204" pitchFamily="34" charset="0"/>
              <a:cs typeface="Arial" panose="020B0604020202020204" pitchFamily="34" charset="0"/>
            </a:endParaRPr>
          </a:p>
          <a:p>
            <a:r>
              <a:rPr lang="es-CL" i="1" dirty="0">
                <a:solidFill>
                  <a:schemeClr val="bg1"/>
                </a:solidFill>
                <a:latin typeface="Arial" panose="020B0604020202020204" pitchFamily="34" charset="0"/>
                <a:cs typeface="Arial" panose="020B0604020202020204" pitchFamily="34" charset="0"/>
              </a:rPr>
              <a:t>Test­based accountability </a:t>
            </a:r>
            <a:r>
              <a:rPr lang="es-CL" dirty="0">
                <a:solidFill>
                  <a:schemeClr val="bg1"/>
                </a:solidFill>
                <a:latin typeface="Arial" panose="020B0604020202020204" pitchFamily="34" charset="0"/>
                <a:cs typeface="Arial" panose="020B0604020202020204" pitchFamily="34" charset="0"/>
              </a:rPr>
              <a:t>for children and teachers. </a:t>
            </a:r>
          </a:p>
          <a:p>
            <a:endParaRPr lang="es-CL" dirty="0">
              <a:solidFill>
                <a:schemeClr val="bg1"/>
              </a:solidFill>
              <a:latin typeface="Arial" panose="020B0604020202020204" pitchFamily="34" charset="0"/>
              <a:cs typeface="Arial" panose="020B0604020202020204" pitchFamily="34" charset="0"/>
            </a:endParaRPr>
          </a:p>
          <a:p>
            <a:r>
              <a:rPr lang="es-CL" i="1" dirty="0">
                <a:solidFill>
                  <a:schemeClr val="bg1"/>
                </a:solidFill>
                <a:latin typeface="Arial" panose="020B0604020202020204" pitchFamily="34" charset="0"/>
                <a:cs typeface="Arial" panose="020B0604020202020204" pitchFamily="34" charset="0"/>
              </a:rPr>
              <a:t>School choice </a:t>
            </a:r>
            <a:r>
              <a:rPr lang="es-CL" dirty="0">
                <a:solidFill>
                  <a:schemeClr val="bg1"/>
                </a:solidFill>
                <a:latin typeface="Arial" panose="020B0604020202020204" pitchFamily="34" charset="0"/>
                <a:cs typeface="Arial" panose="020B0604020202020204" pitchFamily="34" charset="0"/>
              </a:rPr>
              <a:t>where parents can access school places. </a:t>
            </a:r>
          </a:p>
          <a:p>
            <a:endParaRPr lang="es-CL"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282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4A81A-5229-1845-845B-D98F5C90CCF9}"/>
              </a:ext>
            </a:extLst>
          </p:cNvPr>
          <p:cNvSpPr>
            <a:spLocks noGrp="1"/>
          </p:cNvSpPr>
          <p:nvPr>
            <p:ph type="title"/>
          </p:nvPr>
        </p:nvSpPr>
        <p:spPr/>
        <p:txBody>
          <a:bodyPr>
            <a:normAutofit/>
          </a:bodyPr>
          <a:lstStyle/>
          <a:p>
            <a:r>
              <a:rPr lang="es-CL" sz="3600" dirty="0">
                <a:solidFill>
                  <a:schemeClr val="bg1"/>
                </a:solidFill>
                <a:latin typeface="Arial" panose="020B0604020202020204" pitchFamily="34" charset="0"/>
                <a:cs typeface="Arial" panose="020B0604020202020204" pitchFamily="34" charset="0"/>
              </a:rPr>
              <a:t>Leadership policies in Chile: two case-studies</a:t>
            </a:r>
          </a:p>
        </p:txBody>
      </p:sp>
      <p:sp>
        <p:nvSpPr>
          <p:cNvPr id="3" name="Marcador de contenido 2">
            <a:extLst>
              <a:ext uri="{FF2B5EF4-FFF2-40B4-BE49-F238E27FC236}">
                <a16:creationId xmlns:a16="http://schemas.microsoft.com/office/drawing/2014/main" id="{63850ECF-9DBA-A14F-8106-C3A7A77DCCAB}"/>
              </a:ext>
            </a:extLst>
          </p:cNvPr>
          <p:cNvSpPr>
            <a:spLocks noGrp="1"/>
          </p:cNvSpPr>
          <p:nvPr>
            <p:ph idx="1"/>
          </p:nvPr>
        </p:nvSpPr>
        <p:spPr/>
        <p:txBody>
          <a:bodyPr/>
          <a:lstStyle/>
          <a:p>
            <a:pPr marL="0" indent="0">
              <a:buNone/>
            </a:pPr>
            <a:r>
              <a:rPr lang="en-US" dirty="0">
                <a:solidFill>
                  <a:schemeClr val="bg1"/>
                </a:solidFill>
                <a:latin typeface="Arial" panose="020B0604020202020204" pitchFamily="34" charset="0"/>
                <a:cs typeface="Arial" panose="020B0604020202020204" pitchFamily="34" charset="0"/>
              </a:rPr>
              <a:t>1) Selection and evaluation of head teachers</a:t>
            </a:r>
          </a:p>
          <a:p>
            <a:endParaRPr lang="en-US" dirty="0">
              <a:solidFill>
                <a:schemeClr val="bg1"/>
              </a:solidFill>
              <a:latin typeface="Arial" panose="020B0604020202020204" pitchFamily="34" charset="0"/>
              <a:cs typeface="Arial" panose="020B0604020202020204" pitchFamily="34" charset="0"/>
            </a:endParaRPr>
          </a:p>
          <a:p>
            <a:pPr marL="0" indent="0">
              <a:buNone/>
            </a:pPr>
            <a:r>
              <a:rPr lang="en-US" dirty="0">
                <a:solidFill>
                  <a:schemeClr val="bg1"/>
                </a:solidFill>
                <a:latin typeface="Arial" panose="020B0604020202020204" pitchFamily="34" charset="0"/>
                <a:cs typeface="Arial" panose="020B0604020202020204" pitchFamily="34" charset="0"/>
              </a:rPr>
              <a:t>2) Professional in-service training </a:t>
            </a:r>
            <a:endParaRPr lang="es-CL"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7A9D8A9D-783D-2343-89FC-FBDCFF352E71}"/>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534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4CB2F7-1BCB-6046-A548-06C533C976C8}"/>
              </a:ext>
            </a:extLst>
          </p:cNvPr>
          <p:cNvSpPr>
            <a:spLocks noGrp="1"/>
          </p:cNvSpPr>
          <p:nvPr>
            <p:ph type="title"/>
          </p:nvPr>
        </p:nvSpPr>
        <p:spPr/>
        <p:txBody>
          <a:bodyPr>
            <a:noAutofit/>
          </a:bodyPr>
          <a:lstStyle/>
          <a:p>
            <a:pPr lvl="0" eaLnBrk="0" fontAlgn="base" hangingPunct="0">
              <a:lnSpc>
                <a:spcPct val="100000"/>
              </a:lnSpc>
              <a:spcAft>
                <a:spcPct val="0"/>
              </a:spcAft>
            </a:pPr>
            <a:r>
              <a:rPr lang="es-CL" altLang="es-CL" sz="3200" b="1" dirty="0">
                <a:solidFill>
                  <a:schemeClr val="bg1"/>
                </a:solidFill>
                <a:latin typeface="Arial" panose="020B0604020202020204" pitchFamily="34" charset="0"/>
                <a:cs typeface="Arial" panose="020B0604020202020204" pitchFamily="34" charset="0"/>
              </a:rPr>
              <a:t>Cases </a:t>
            </a:r>
            <a:br>
              <a:rPr lang="es-CL" altLang="es-CL" sz="3200" dirty="0">
                <a:solidFill>
                  <a:schemeClr val="bg1"/>
                </a:solidFill>
                <a:latin typeface="Arial" panose="020B0604020202020204" pitchFamily="34" charset="0"/>
                <a:cs typeface="Arial" panose="020B0604020202020204" pitchFamily="34" charset="0"/>
              </a:rPr>
            </a:br>
            <a:r>
              <a:rPr lang="es-CL" altLang="es-CL" sz="3200" dirty="0">
                <a:solidFill>
                  <a:schemeClr val="bg1"/>
                </a:solidFill>
                <a:latin typeface="Arial" panose="020B0604020202020204" pitchFamily="34" charset="0"/>
                <a:cs typeface="Arial" panose="020B0604020202020204" pitchFamily="34" charset="0"/>
              </a:rPr>
              <a:t>1) Selection and evaluation </a:t>
            </a:r>
            <a:br>
              <a:rPr lang="es-CL" altLang="es-CL" sz="3200" dirty="0">
                <a:solidFill>
                  <a:schemeClr val="bg1"/>
                </a:solidFill>
                <a:latin typeface="Arial" panose="020B0604020202020204" pitchFamily="34" charset="0"/>
                <a:cs typeface="Arial" panose="020B0604020202020204" pitchFamily="34" charset="0"/>
              </a:rPr>
            </a:br>
            <a:endParaRPr lang="es-CL" sz="3200" dirty="0"/>
          </a:p>
        </p:txBody>
      </p:sp>
      <p:sp>
        <p:nvSpPr>
          <p:cNvPr id="4" name="Rectangle 2">
            <a:extLst>
              <a:ext uri="{FF2B5EF4-FFF2-40B4-BE49-F238E27FC236}">
                <a16:creationId xmlns:a16="http://schemas.microsoft.com/office/drawing/2014/main" id="{831B7173-E6FD-2543-B9B0-C77900AF7606}"/>
              </a:ext>
            </a:extLst>
          </p:cNvPr>
          <p:cNvSpPr>
            <a:spLocks noChangeArrowheads="1"/>
          </p:cNvSpPr>
          <p:nvPr/>
        </p:nvSpPr>
        <p:spPr bwMode="auto">
          <a:xfrm>
            <a:off x="488583" y="1916447"/>
            <a:ext cx="1080295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1" i="0" u="none" strike="noStrike" cap="none" normalizeH="0" baseline="0" dirty="0">
                <a:ln>
                  <a:noFill/>
                </a:ln>
                <a:solidFill>
                  <a:schemeClr val="bg1"/>
                </a:solidFill>
                <a:effectLst/>
                <a:latin typeface="Arial" panose="020B0604020202020204" pitchFamily="34" charset="0"/>
                <a:cs typeface="Arial" panose="020B0604020202020204" pitchFamily="34" charset="0"/>
              </a:rPr>
              <a:t>Performance technology </a:t>
            </a:r>
            <a:endParaRPr kumimoji="0" lang="es-CL" altLang="es-CL"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a:ln>
                  <a:noFill/>
                </a:ln>
                <a:solidFill>
                  <a:schemeClr val="bg1"/>
                </a:solidFill>
                <a:effectLst/>
                <a:latin typeface="Arial" panose="020B0604020202020204" pitchFamily="34" charset="0"/>
                <a:cs typeface="Arial" panose="020B0604020202020204" pitchFamily="34" charset="0"/>
              </a:rPr>
              <a:t>Performance plans presented when applying for post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1" i="0" u="none" strike="noStrike" cap="none" normalizeH="0" baseline="0" dirty="0">
                <a:ln>
                  <a:noFill/>
                </a:ln>
                <a:solidFill>
                  <a:schemeClr val="bg1"/>
                </a:solidFill>
                <a:effectLst/>
                <a:latin typeface="Arial" panose="020B0604020202020204" pitchFamily="34" charset="0"/>
                <a:cs typeface="Arial" panose="020B0604020202020204" pitchFamily="34" charset="0"/>
              </a:rPr>
              <a:t>Performance commitment </a:t>
            </a:r>
            <a:endParaRPr kumimoji="0" lang="es-CL" altLang="es-CL"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a:ln>
                  <a:noFill/>
                </a:ln>
                <a:solidFill>
                  <a:schemeClr val="bg1"/>
                </a:solidFill>
                <a:effectLst/>
                <a:latin typeface="Arial" panose="020B0604020202020204" pitchFamily="34" charset="0"/>
                <a:cs typeface="Arial" panose="020B0604020202020204" pitchFamily="34" charset="0"/>
              </a:rPr>
              <a:t>Delivery on plans, with early exit from the job if the plans are not on track </a:t>
            </a: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1" i="0" u="none" strike="noStrike" cap="none" normalizeH="0" baseline="0" dirty="0">
                <a:ln>
                  <a:noFill/>
                </a:ln>
                <a:solidFill>
                  <a:schemeClr val="bg1"/>
                </a:solidFill>
                <a:effectLst/>
                <a:latin typeface="Arial" panose="020B0604020202020204" pitchFamily="34" charset="0"/>
                <a:cs typeface="Arial" panose="020B0604020202020204" pitchFamily="34" charset="0"/>
              </a:rPr>
              <a:t>Performance regulation </a:t>
            </a:r>
            <a:endParaRPr kumimoji="0" lang="es-CL" altLang="es-CL"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a:ln>
                  <a:noFill/>
                </a:ln>
                <a:solidFill>
                  <a:schemeClr val="bg1"/>
                </a:solidFill>
                <a:effectLst/>
                <a:latin typeface="Arial" panose="020B0604020202020204" pitchFamily="34" charset="0"/>
                <a:cs typeface="Arial" panose="020B0604020202020204" pitchFamily="34" charset="0"/>
              </a:rPr>
              <a:t>Centralized steering of educational purposes by using test results to judge school performance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1" i="0" u="none" strike="noStrike" cap="none" normalizeH="0" baseline="0" dirty="0">
                <a:ln>
                  <a:noFill/>
                </a:ln>
                <a:solidFill>
                  <a:schemeClr val="bg1"/>
                </a:solidFill>
                <a:effectLst/>
                <a:latin typeface="Arial" panose="020B0604020202020204" pitchFamily="34" charset="0"/>
                <a:cs typeface="Arial" panose="020B0604020202020204" pitchFamily="34" charset="0"/>
              </a:rPr>
              <a:t>Performance tensions </a:t>
            </a:r>
            <a:endParaRPr kumimoji="0" lang="es-CL" altLang="es-CL"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a:ln>
                  <a:noFill/>
                </a:ln>
                <a:solidFill>
                  <a:schemeClr val="bg1"/>
                </a:solidFill>
                <a:effectLst/>
                <a:latin typeface="Arial" panose="020B0604020202020204" pitchFamily="34" charset="0"/>
                <a:cs typeface="Arial" panose="020B0604020202020204" pitchFamily="34" charset="0"/>
              </a:rPr>
              <a:t>Head teachers accountable for test results, with support from the municipality that also evaluates heads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p>
        </p:txBody>
      </p:sp>
      <p:cxnSp>
        <p:nvCxnSpPr>
          <p:cNvPr id="7" name="Straight Connector 3">
            <a:extLst>
              <a:ext uri="{FF2B5EF4-FFF2-40B4-BE49-F238E27FC236}">
                <a16:creationId xmlns:a16="http://schemas.microsoft.com/office/drawing/2014/main" id="{D8B5E136-65F7-D34B-9EF5-FC1D6F41C89C}"/>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09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F1F279-1D33-A544-93ED-B0E517F97CFA}"/>
              </a:ext>
            </a:extLst>
          </p:cNvPr>
          <p:cNvSpPr>
            <a:spLocks noGrp="1"/>
          </p:cNvSpPr>
          <p:nvPr>
            <p:ph type="title"/>
          </p:nvPr>
        </p:nvSpPr>
        <p:spPr>
          <a:xfrm>
            <a:off x="248478" y="285612"/>
            <a:ext cx="10515600" cy="1325563"/>
          </a:xfrm>
        </p:spPr>
        <p:txBody>
          <a:bodyPr>
            <a:noAutofit/>
          </a:bodyPr>
          <a:lstStyle/>
          <a:p>
            <a:r>
              <a:rPr lang="es-CL" altLang="es-CL" sz="3200" dirty="0">
                <a:solidFill>
                  <a:schemeClr val="bg1"/>
                </a:solidFill>
                <a:latin typeface="Arial" panose="020B0604020202020204" pitchFamily="34" charset="0"/>
                <a:cs typeface="Arial" panose="020B0604020202020204" pitchFamily="34" charset="0"/>
              </a:rPr>
              <a:t>Cases</a:t>
            </a:r>
            <a:br>
              <a:rPr lang="es-CL" altLang="es-CL" sz="3200" dirty="0">
                <a:solidFill>
                  <a:schemeClr val="bg1"/>
                </a:solidFill>
                <a:latin typeface="Arial" panose="020B0604020202020204" pitchFamily="34" charset="0"/>
                <a:cs typeface="Arial" panose="020B0604020202020204" pitchFamily="34" charset="0"/>
              </a:rPr>
            </a:br>
            <a:r>
              <a:rPr lang="es-CL" altLang="es-CL" sz="3200" dirty="0">
                <a:solidFill>
                  <a:schemeClr val="bg1"/>
                </a:solidFill>
                <a:latin typeface="Arial" panose="020B0604020202020204" pitchFamily="34" charset="0"/>
                <a:cs typeface="Arial" panose="020B0604020202020204" pitchFamily="34" charset="0"/>
              </a:rPr>
              <a:t>2) Professional development </a:t>
            </a:r>
            <a:br>
              <a:rPr lang="es-CL" altLang="es-CL" sz="3200" dirty="0">
                <a:solidFill>
                  <a:schemeClr val="bg1"/>
                </a:solidFill>
                <a:latin typeface="Arial" panose="020B0604020202020204" pitchFamily="34" charset="0"/>
                <a:cs typeface="Arial" panose="020B0604020202020204" pitchFamily="34" charset="0"/>
              </a:rPr>
            </a:br>
            <a:endParaRPr lang="es-CL" sz="3200" dirty="0"/>
          </a:p>
        </p:txBody>
      </p:sp>
      <p:sp>
        <p:nvSpPr>
          <p:cNvPr id="4" name="Rectangle 2">
            <a:extLst>
              <a:ext uri="{FF2B5EF4-FFF2-40B4-BE49-F238E27FC236}">
                <a16:creationId xmlns:a16="http://schemas.microsoft.com/office/drawing/2014/main" id="{ABF9A98D-D8BB-FC49-B3C6-E5982D598612}"/>
              </a:ext>
            </a:extLst>
          </p:cNvPr>
          <p:cNvSpPr>
            <a:spLocks noChangeArrowheads="1"/>
          </p:cNvSpPr>
          <p:nvPr/>
        </p:nvSpPr>
        <p:spPr bwMode="auto">
          <a:xfrm>
            <a:off x="248478" y="1993374"/>
            <a:ext cx="11913839"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Performance technology </a:t>
            </a:r>
            <a:endParaRPr kumimoji="0" lang="es-CL" altLang="es-CL"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Performance training programmes at universities and specialized centres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Performance commitment </a:t>
            </a:r>
            <a:endParaRPr kumimoji="0" lang="es-CL" altLang="es-CL"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Delivery operationalized by fear of losing job, combined with micropolitical oversight by the municipality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2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Performance regulation </a:t>
            </a:r>
            <a:endParaRPr kumimoji="0" lang="es-CL" altLang="es-CL"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Centralized training controlled through funding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2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Performance tensions </a:t>
            </a:r>
            <a:endParaRPr kumimoji="0" lang="es-CL" altLang="es-CL"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Training to undertake problem-solving, but over-optimism that problems can be solved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p>
        </p:txBody>
      </p:sp>
      <p:cxnSp>
        <p:nvCxnSpPr>
          <p:cNvPr id="5" name="Straight Connector 3">
            <a:extLst>
              <a:ext uri="{FF2B5EF4-FFF2-40B4-BE49-F238E27FC236}">
                <a16:creationId xmlns:a16="http://schemas.microsoft.com/office/drawing/2014/main" id="{3CD04CE1-DF44-9442-8178-4672AB2A6917}"/>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9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s-CL" sz="4000" b="1" dirty="0">
                <a:solidFill>
                  <a:schemeClr val="bg1"/>
                </a:solidFill>
                <a:latin typeface="Arial" panose="020B0604020202020204" pitchFamily="34" charset="0"/>
                <a:cs typeface="Arial" panose="020B0604020202020204" pitchFamily="34" charset="0"/>
              </a:rPr>
              <a:t>Activity </a:t>
            </a:r>
            <a:br>
              <a:rPr lang="es-CL" sz="4000" dirty="0">
                <a:solidFill>
                  <a:schemeClr val="bg1"/>
                </a:solidFill>
                <a:latin typeface="Arial" panose="020B0604020202020204" pitchFamily="34" charset="0"/>
                <a:cs typeface="Arial" panose="020B0604020202020204" pitchFamily="34" charset="0"/>
              </a:rPr>
            </a:br>
            <a:endParaRPr lang="en-GB" sz="42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838200" y="2362203"/>
            <a:ext cx="10515600" cy="3733793"/>
          </a:xfrm>
        </p:spPr>
        <p:txBody>
          <a:bodyPr>
            <a:normAutofit/>
          </a:bodyPr>
          <a:lstStyle/>
          <a:p>
            <a:r>
              <a:rPr lang="es-CL" dirty="0">
                <a:solidFill>
                  <a:schemeClr val="bg1"/>
                </a:solidFill>
                <a:latin typeface="Arial" panose="020B0604020202020204" pitchFamily="34" charset="0"/>
                <a:cs typeface="Arial" panose="020B0604020202020204" pitchFamily="34" charset="0"/>
              </a:rPr>
              <a:t>Think about GERM and the impact of competition, standardization, core subjects, test-based accountability and school choice on professional identities and practices in a system known to you. </a:t>
            </a:r>
          </a:p>
          <a:p>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51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442</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Understanding Educational Leadership</vt:lpstr>
      <vt:lpstr>Key questions that this presentation addresses</vt:lpstr>
      <vt:lpstr>The meaning of GERM devices </vt:lpstr>
      <vt:lpstr>Common GERM devices </vt:lpstr>
      <vt:lpstr>Leadership policies in Chile: two case-studies</vt:lpstr>
      <vt:lpstr>Cases  1) Selection and evaluation  </vt:lpstr>
      <vt:lpstr>Cases 2) Professional development  </vt:lpstr>
      <vt:lpstr>Activity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Educational Leadership</dc:title>
  <dc:creator>Steven Courtney</dc:creator>
  <cp:lastModifiedBy>Steven Courtney</cp:lastModifiedBy>
  <cp:revision>30</cp:revision>
  <dcterms:created xsi:type="dcterms:W3CDTF">2020-12-11T14:51:31Z</dcterms:created>
  <dcterms:modified xsi:type="dcterms:W3CDTF">2021-02-23T14:23:04Z</dcterms:modified>
</cp:coreProperties>
</file>