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3"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36D"/>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62" autoAdjust="0"/>
    <p:restoredTop sz="94660"/>
  </p:normalViewPr>
  <p:slideViewPr>
    <p:cSldViewPr snapToGrid="0">
      <p:cViewPr varScale="1">
        <p:scale>
          <a:sx n="58" d="100"/>
          <a:sy n="58" d="100"/>
        </p:scale>
        <p:origin x="108" y="9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E0F03F-4CB8-4AFE-AE83-449ADD27E37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192E0DF-8B95-463C-8B64-EF898D12D0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DF14F0-77C3-4165-B6B9-9A60377FCA81}"/>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5" name="Footer Placeholder 4">
            <a:extLst>
              <a:ext uri="{FF2B5EF4-FFF2-40B4-BE49-F238E27FC236}">
                <a16:creationId xmlns:a16="http://schemas.microsoft.com/office/drawing/2014/main" id="{569EF619-1F12-41A4-9684-CD7939181F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BF271F3-74EB-4DF8-8CA9-A12D132C7C17}"/>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971764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165E6-B9F2-4451-B5C3-BD64D26235E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C397302-B2B4-47E2-9AC3-54A38207B3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1719D5-C55F-43B6-B21D-00FC474E7699}"/>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5" name="Footer Placeholder 4">
            <a:extLst>
              <a:ext uri="{FF2B5EF4-FFF2-40B4-BE49-F238E27FC236}">
                <a16:creationId xmlns:a16="http://schemas.microsoft.com/office/drawing/2014/main" id="{17F9311A-DFEE-451B-A7F9-464BE0E8D8C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00B9E4-18DB-49FB-97F1-3CDB667E5476}"/>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2191289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89ECCD-10C3-4FB7-9329-09DAA77C4D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E8DAC7-D395-48AA-8926-C5B4D27862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6F0462-C82D-4892-BF3C-B7FCF960E7EB}"/>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5" name="Footer Placeholder 4">
            <a:extLst>
              <a:ext uri="{FF2B5EF4-FFF2-40B4-BE49-F238E27FC236}">
                <a16:creationId xmlns:a16="http://schemas.microsoft.com/office/drawing/2014/main" id="{01AAE72F-E346-46DA-AC87-1C59136749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3CB70B0-BB3F-42BA-9144-DDB19260AB8A}"/>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4153797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F0D7D-3724-4A5F-879D-E679049248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ACF27C1-77D0-4E17-AAD6-09D2E37A7B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2811C0-9841-442E-B9E9-D028ADAA8F3B}"/>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5" name="Footer Placeholder 4">
            <a:extLst>
              <a:ext uri="{FF2B5EF4-FFF2-40B4-BE49-F238E27FC236}">
                <a16:creationId xmlns:a16="http://schemas.microsoft.com/office/drawing/2014/main" id="{C087C877-C9A9-45D2-B534-06721BD21E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5593E30-7F06-45A8-8720-D5F0C788A296}"/>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166480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B2057-F8ED-4229-B35A-CFE276E0DA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87CB7AE-E0C4-488F-B66D-7FEAAFC0FF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9E5927-B97B-4CE0-99B6-5B4A6EAB7EE2}"/>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5" name="Footer Placeholder 4">
            <a:extLst>
              <a:ext uri="{FF2B5EF4-FFF2-40B4-BE49-F238E27FC236}">
                <a16:creationId xmlns:a16="http://schemas.microsoft.com/office/drawing/2014/main" id="{B2E561D6-2A24-4F43-82B9-9AC5545308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4B507-5061-49DB-AB6D-B2818193B0AF}"/>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2634769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47275-E354-49E1-A4CA-C7A975AF97C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8181A8E-C9DC-427B-8400-74EB22B765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C79EA22-6CEF-484E-AEB0-2CAB03DD7C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EEEA58-F974-4F02-AD11-B16088B0188E}"/>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6" name="Footer Placeholder 5">
            <a:extLst>
              <a:ext uri="{FF2B5EF4-FFF2-40B4-BE49-F238E27FC236}">
                <a16:creationId xmlns:a16="http://schemas.microsoft.com/office/drawing/2014/main" id="{1B4289C8-2136-4FFD-B79C-F39DA3EA21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2B3736-1409-4556-BF3A-32B9E41DF333}"/>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2738886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B06BF-F618-4481-B884-C9B58BC866C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27DDF36-8A0A-4F29-8A47-63D3E93203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A8818C-9FCF-4972-9FD1-801AEF786FC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A39BAA-5C47-44B7-B2A2-D4393E68C4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742741-2559-48E3-8905-D6C7E8F72B0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EA9248-0914-431B-8795-2FB3595DD819}"/>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8" name="Footer Placeholder 7">
            <a:extLst>
              <a:ext uri="{FF2B5EF4-FFF2-40B4-BE49-F238E27FC236}">
                <a16:creationId xmlns:a16="http://schemas.microsoft.com/office/drawing/2014/main" id="{DC76564C-32BC-4ABC-8C9A-CAAF475010D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EE2106-061D-4721-8390-9FE239471025}"/>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85797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02F1E-BF13-4A27-8488-88DFC26B18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192CB3D-BF34-442B-80A9-EC10AEA9948B}"/>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4" name="Footer Placeholder 3">
            <a:extLst>
              <a:ext uri="{FF2B5EF4-FFF2-40B4-BE49-F238E27FC236}">
                <a16:creationId xmlns:a16="http://schemas.microsoft.com/office/drawing/2014/main" id="{9934F5A2-2097-4D2E-95FB-5549FBB21E4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D67B771-B252-4322-B80C-C95C7766307D}"/>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85188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2670CE-CFB4-4AD2-9A35-2CD71BC23AFF}"/>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3" name="Footer Placeholder 2">
            <a:extLst>
              <a:ext uri="{FF2B5EF4-FFF2-40B4-BE49-F238E27FC236}">
                <a16:creationId xmlns:a16="http://schemas.microsoft.com/office/drawing/2014/main" id="{29EC25C4-3450-4918-9925-8C44388957E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C5BF7CD-A66B-4FD5-96AA-47EA604C5FEC}"/>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2147718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90800-B083-4B9B-81AA-6564093541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BFFD098-27B3-4961-A82F-97E658957D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578F79B-DD25-4CF6-B2AB-441E6BD76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5BB990-B605-4BF5-9A1D-7A220097F08A}"/>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6" name="Footer Placeholder 5">
            <a:extLst>
              <a:ext uri="{FF2B5EF4-FFF2-40B4-BE49-F238E27FC236}">
                <a16:creationId xmlns:a16="http://schemas.microsoft.com/office/drawing/2014/main" id="{6B4EA982-CE46-4422-846A-DF5ED737E6F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7250AB-65D3-4EC7-B67D-88E82589C241}"/>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3291077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F4FE2-6E9F-4E29-B9C8-3DEB07E113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37A5CBD-FCF1-4EF7-9D20-E44AA671CA5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A49FB5A-1872-4BC5-A935-2EAFD3062F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CC9B0-B1F8-477F-A81C-7B13186F87D0}"/>
              </a:ext>
            </a:extLst>
          </p:cNvPr>
          <p:cNvSpPr>
            <a:spLocks noGrp="1"/>
          </p:cNvSpPr>
          <p:nvPr>
            <p:ph type="dt" sz="half" idx="10"/>
          </p:nvPr>
        </p:nvSpPr>
        <p:spPr/>
        <p:txBody>
          <a:bodyPr/>
          <a:lstStyle/>
          <a:p>
            <a:fld id="{6FDAFE8C-FF47-4D67-A7A1-D81133526356}" type="datetimeFigureOut">
              <a:rPr lang="en-GB" smtClean="0"/>
              <a:t>23/02/2021</a:t>
            </a:fld>
            <a:endParaRPr lang="en-GB"/>
          </a:p>
        </p:txBody>
      </p:sp>
      <p:sp>
        <p:nvSpPr>
          <p:cNvPr id="6" name="Footer Placeholder 5">
            <a:extLst>
              <a:ext uri="{FF2B5EF4-FFF2-40B4-BE49-F238E27FC236}">
                <a16:creationId xmlns:a16="http://schemas.microsoft.com/office/drawing/2014/main" id="{5BDDDACD-9CB9-4A4F-BE0C-0D3950A92F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A1C8A7-F554-4A95-9559-D210B432F60C}"/>
              </a:ext>
            </a:extLst>
          </p:cNvPr>
          <p:cNvSpPr>
            <a:spLocks noGrp="1"/>
          </p:cNvSpPr>
          <p:nvPr>
            <p:ph type="sldNum" sz="quarter" idx="12"/>
          </p:nvPr>
        </p:nvSpPr>
        <p:spPr/>
        <p:txBody>
          <a:bodyPr/>
          <a:lstStyle/>
          <a:p>
            <a:fld id="{FF2639D3-E063-42FB-85A2-26AF300ABDBF}" type="slidenum">
              <a:rPr lang="en-GB" smtClean="0"/>
              <a:t>‹#›</a:t>
            </a:fld>
            <a:endParaRPr lang="en-GB"/>
          </a:p>
        </p:txBody>
      </p:sp>
    </p:spTree>
    <p:extLst>
      <p:ext uri="{BB962C8B-B14F-4D97-AF65-F5344CB8AC3E}">
        <p14:creationId xmlns:p14="http://schemas.microsoft.com/office/powerpoint/2010/main" val="3453188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3300"/>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EAAB6B-F4A9-4B53-906B-085BA90022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2F8206-F007-41B5-A6FA-3F45CC135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002C0C-90CB-4DA8-9BFC-DFEEBAE2F2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AFE8C-FF47-4D67-A7A1-D81133526356}" type="datetimeFigureOut">
              <a:rPr lang="en-GB" smtClean="0"/>
              <a:t>23/02/2021</a:t>
            </a:fld>
            <a:endParaRPr lang="en-GB"/>
          </a:p>
        </p:txBody>
      </p:sp>
      <p:sp>
        <p:nvSpPr>
          <p:cNvPr id="5" name="Footer Placeholder 4">
            <a:extLst>
              <a:ext uri="{FF2B5EF4-FFF2-40B4-BE49-F238E27FC236}">
                <a16:creationId xmlns:a16="http://schemas.microsoft.com/office/drawing/2014/main" id="{6FB371F3-0F56-4AF8-A135-1945DB3B17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5A403A1-A6DE-4F30-B313-4AA017A6B8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2639D3-E063-42FB-85A2-26AF300ABDBF}" type="slidenum">
              <a:rPr lang="en-GB" smtClean="0"/>
              <a:t>‹#›</a:t>
            </a:fld>
            <a:endParaRPr lang="en-GB"/>
          </a:p>
        </p:txBody>
      </p:sp>
    </p:spTree>
    <p:extLst>
      <p:ext uri="{BB962C8B-B14F-4D97-AF65-F5344CB8AC3E}">
        <p14:creationId xmlns:p14="http://schemas.microsoft.com/office/powerpoint/2010/main" val="16210479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4571C-03F2-450D-83BF-70944B364D7B}"/>
              </a:ext>
            </a:extLst>
          </p:cNvPr>
          <p:cNvSpPr>
            <a:spLocks noGrp="1"/>
          </p:cNvSpPr>
          <p:nvPr>
            <p:ph type="ctrTitle"/>
          </p:nvPr>
        </p:nvSpPr>
        <p:spPr>
          <a:xfrm>
            <a:off x="1524000" y="635003"/>
            <a:ext cx="9144000" cy="2133598"/>
          </a:xfrm>
        </p:spPr>
        <p:txBody>
          <a:bodyPr>
            <a:normAutofit/>
          </a:bodyPr>
          <a:lstStyle/>
          <a:p>
            <a:r>
              <a:rPr lang="en-GB" dirty="0">
                <a:solidFill>
                  <a:schemeClr val="bg1"/>
                </a:solidFill>
                <a:latin typeface="Arial" panose="020B0604020202020204" pitchFamily="34" charset="0"/>
                <a:cs typeface="Arial" panose="020B0604020202020204" pitchFamily="34" charset="0"/>
              </a:rPr>
              <a:t>Understanding Educational Leadership</a:t>
            </a:r>
          </a:p>
        </p:txBody>
      </p:sp>
      <p:sp>
        <p:nvSpPr>
          <p:cNvPr id="3" name="Subtitle 2">
            <a:extLst>
              <a:ext uri="{FF2B5EF4-FFF2-40B4-BE49-F238E27FC236}">
                <a16:creationId xmlns:a16="http://schemas.microsoft.com/office/drawing/2014/main" id="{7C36FF5B-AF09-4645-A405-90D76DB03F6F}"/>
              </a:ext>
            </a:extLst>
          </p:cNvPr>
          <p:cNvSpPr>
            <a:spLocks noGrp="1"/>
          </p:cNvSpPr>
          <p:nvPr>
            <p:ph type="subTitle" idx="1"/>
          </p:nvPr>
        </p:nvSpPr>
        <p:spPr>
          <a:xfrm>
            <a:off x="1524000" y="3602037"/>
            <a:ext cx="9144000" cy="2824158"/>
          </a:xfrm>
        </p:spPr>
        <p:txBody>
          <a:bodyPr>
            <a:normAutofit fontScale="47500" lnSpcReduction="20000"/>
          </a:bodyPr>
          <a:lstStyle/>
          <a:p>
            <a:r>
              <a:rPr lang="en-GB" sz="7700" dirty="0">
                <a:solidFill>
                  <a:schemeClr val="bg1"/>
                </a:solidFill>
              </a:rPr>
              <a:t>Chapter 9</a:t>
            </a:r>
          </a:p>
          <a:p>
            <a:r>
              <a:rPr lang="en-GB" sz="7700" dirty="0">
                <a:solidFill>
                  <a:schemeClr val="bg1"/>
                </a:solidFill>
              </a:rPr>
              <a:t>Leading and Managing in </a:t>
            </a:r>
          </a:p>
          <a:p>
            <a:r>
              <a:rPr lang="en-GB" sz="7700" dirty="0">
                <a:solidFill>
                  <a:schemeClr val="bg1"/>
                </a:solidFill>
              </a:rPr>
              <a:t>Educational Organisations</a:t>
            </a:r>
          </a:p>
          <a:p>
            <a:endParaRPr lang="en-GB" sz="7700" dirty="0">
              <a:solidFill>
                <a:schemeClr val="bg1"/>
              </a:solidFill>
            </a:endParaRPr>
          </a:p>
          <a:p>
            <a:r>
              <a:rPr lang="en-GB" sz="7700" dirty="0">
                <a:solidFill>
                  <a:schemeClr val="bg1"/>
                </a:solidFill>
              </a:rPr>
              <a:t>Helen M. Gunter and Emiliano Grimaldi</a:t>
            </a:r>
          </a:p>
          <a:p>
            <a:endParaRPr lang="en-GB" dirty="0"/>
          </a:p>
        </p:txBody>
      </p:sp>
      <p:cxnSp>
        <p:nvCxnSpPr>
          <p:cNvPr id="5" name="Straight Connector 4">
            <a:extLst>
              <a:ext uri="{FF2B5EF4-FFF2-40B4-BE49-F238E27FC236}">
                <a16:creationId xmlns:a16="http://schemas.microsoft.com/office/drawing/2014/main" id="{93B8BD07-C28A-4BEB-8486-143A5998DD91}"/>
              </a:ext>
            </a:extLst>
          </p:cNvPr>
          <p:cNvCxnSpPr/>
          <p:nvPr/>
        </p:nvCxnSpPr>
        <p:spPr>
          <a:xfrm>
            <a:off x="3429000" y="3225800"/>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A491334-43B6-4632-81AA-42F64C321DF2}"/>
              </a:ext>
            </a:extLst>
          </p:cNvPr>
          <p:cNvCxnSpPr>
            <a:cxnSpLocks/>
            <a:stCxn id="2" idx="3"/>
          </p:cNvCxnSpPr>
          <p:nvPr/>
        </p:nvCxnSpPr>
        <p:spPr>
          <a:xfrm>
            <a:off x="10668000" y="1701802"/>
            <a:ext cx="0" cy="5156198"/>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8163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Key questions that this presentation addresses</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p:txBody>
          <a:bodyPr/>
          <a:lstStyle/>
          <a:p>
            <a:pPr lvl="0"/>
            <a:r>
              <a:rPr lang="en-GB" dirty="0">
                <a:solidFill>
                  <a:schemeClr val="bg1"/>
                </a:solidFill>
              </a:rPr>
              <a:t>What is an educational organisation?</a:t>
            </a:r>
          </a:p>
          <a:p>
            <a:pPr lvl="0"/>
            <a:r>
              <a:rPr lang="en-GB" dirty="0">
                <a:solidFill>
                  <a:schemeClr val="bg1"/>
                </a:solidFill>
              </a:rPr>
              <a:t>What are the dynamics of educational organisations, and how have they been studied in the field?</a:t>
            </a:r>
          </a:p>
          <a:p>
            <a:pPr lvl="0"/>
            <a:r>
              <a:rPr lang="en-GB" dirty="0">
                <a:solidFill>
                  <a:schemeClr val="bg1"/>
                </a:solidFill>
              </a:rPr>
              <a:t>What issues for organisational design do these dynamics generate for professionals and researchers?</a:t>
            </a:r>
          </a:p>
          <a:p>
            <a:pPr lvl="0"/>
            <a:r>
              <a:rPr lang="en-GB" dirty="0">
                <a:solidFill>
                  <a:schemeClr val="bg1"/>
                </a:solidFill>
              </a:rPr>
              <a:t>What approaches can be taken to understanding educational leaders, leading and leadership in this dynamic context?</a:t>
            </a:r>
          </a:p>
          <a:p>
            <a:pPr lvl="0"/>
            <a:r>
              <a:rPr lang="en-GB" dirty="0">
                <a:solidFill>
                  <a:schemeClr val="bg1"/>
                </a:solidFill>
              </a:rPr>
              <a:t>What are the implications of theories of emotional intelligence and micropolitics for organisational control? </a:t>
            </a:r>
          </a:p>
          <a:p>
            <a:endParaRPr lang="en-GB" dirty="0">
              <a:solidFill>
                <a:schemeClr val="bg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8340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What are the dynamics of educational organisations? </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838200" y="2362203"/>
            <a:ext cx="10515600" cy="3733793"/>
          </a:xfrm>
        </p:spPr>
        <p:txBody>
          <a:bodyPr>
            <a:normAutofit/>
          </a:bodyPr>
          <a:lstStyle/>
          <a:p>
            <a:pPr marL="0" indent="0">
              <a:buNone/>
            </a:pPr>
            <a:r>
              <a:rPr lang="en-GB" sz="3000" dirty="0">
                <a:solidFill>
                  <a:schemeClr val="bg1"/>
                </a:solidFill>
                <a:latin typeface="Arial" panose="020B0604020202020204" pitchFamily="34" charset="0"/>
                <a:cs typeface="Arial" panose="020B0604020202020204" pitchFamily="34" charset="0"/>
              </a:rPr>
              <a:t>When we do practice and research we need to consider the dynamics of: </a:t>
            </a:r>
          </a:p>
          <a:p>
            <a:pPr>
              <a:buFont typeface="Wingdings" pitchFamily="2" charset="2"/>
              <a:buChar char="q"/>
            </a:pPr>
            <a:r>
              <a:rPr lang="en-GB" dirty="0">
                <a:solidFill>
                  <a:schemeClr val="bg1"/>
                </a:solidFill>
                <a:latin typeface="Arial" panose="020B0604020202020204" pitchFamily="34" charset="0"/>
                <a:cs typeface="Arial" panose="020B0604020202020204" pitchFamily="34" charset="0"/>
              </a:rPr>
              <a:t> Structures</a:t>
            </a:r>
          </a:p>
          <a:p>
            <a:pPr>
              <a:buFont typeface="Wingdings" pitchFamily="2" charset="2"/>
              <a:buChar char="q"/>
            </a:pPr>
            <a:r>
              <a:rPr lang="en-GB" dirty="0">
                <a:solidFill>
                  <a:schemeClr val="bg1"/>
                </a:solidFill>
                <a:latin typeface="Arial" panose="020B0604020202020204" pitchFamily="34" charset="0"/>
                <a:cs typeface="Arial" panose="020B0604020202020204" pitchFamily="34" charset="0"/>
              </a:rPr>
              <a:t> Systems</a:t>
            </a:r>
          </a:p>
          <a:p>
            <a:pPr>
              <a:buFont typeface="Wingdings" pitchFamily="2" charset="2"/>
              <a:buChar char="q"/>
            </a:pPr>
            <a:r>
              <a:rPr lang="en-GB" dirty="0">
                <a:solidFill>
                  <a:schemeClr val="bg1"/>
                </a:solidFill>
                <a:latin typeface="Arial" panose="020B0604020202020204" pitchFamily="34" charset="0"/>
                <a:cs typeface="Arial" panose="020B0604020202020204" pitchFamily="34" charset="0"/>
              </a:rPr>
              <a:t> Cultures</a:t>
            </a:r>
          </a:p>
          <a:p>
            <a:pPr>
              <a:buFont typeface="Wingdings" pitchFamily="2" charset="2"/>
              <a:buChar char="q"/>
            </a:pPr>
            <a:r>
              <a:rPr lang="en-GB" dirty="0">
                <a:solidFill>
                  <a:schemeClr val="bg1"/>
                </a:solidFill>
                <a:latin typeface="Arial" panose="020B0604020202020204" pitchFamily="34" charset="0"/>
                <a:cs typeface="Arial" panose="020B0604020202020204" pitchFamily="34" charset="0"/>
              </a:rPr>
              <a:t> People</a:t>
            </a:r>
          </a:p>
          <a:p>
            <a:pPr>
              <a:buFont typeface="Wingdings" pitchFamily="2" charset="2"/>
              <a:buChar char="q"/>
            </a:pPr>
            <a:endParaRPr lang="en-GB" dirty="0">
              <a:solidFill>
                <a:schemeClr val="bg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213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3200" dirty="0">
                <a:solidFill>
                  <a:schemeClr val="bg1"/>
                </a:solidFill>
                <a:latin typeface="Arial" panose="020B0604020202020204" pitchFamily="34" charset="0"/>
                <a:cs typeface="Arial" panose="020B0604020202020204" pitchFamily="34" charset="0"/>
              </a:rPr>
              <a:t>What issues for organisational design do these dynamics generate for professionals and researchers? </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482600" y="1948076"/>
            <a:ext cx="10871200" cy="4732120"/>
          </a:xfrm>
        </p:spPr>
        <p:txBody>
          <a:bodyPr>
            <a:normAutofit/>
          </a:bodyPr>
          <a:lstStyle/>
          <a:p>
            <a:pPr marL="0" indent="0">
              <a:buNone/>
            </a:pPr>
            <a:r>
              <a:rPr lang="en-GB" dirty="0">
                <a:solidFill>
                  <a:schemeClr val="bg1"/>
                </a:solidFill>
                <a:latin typeface="Arial" panose="020B0604020202020204" pitchFamily="34" charset="0"/>
                <a:cs typeface="Arial" panose="020B0604020202020204" pitchFamily="34" charset="0"/>
              </a:rPr>
              <a:t>Understanding the intellectual history of the field matters, and this enables us to see the following issues: </a:t>
            </a:r>
          </a:p>
          <a:p>
            <a:pPr marL="0" indent="0">
              <a:buNone/>
            </a:pPr>
            <a:endParaRPr lang="en-GB" dirty="0">
              <a:solidFill>
                <a:schemeClr val="bg1"/>
              </a:solidFill>
              <a:latin typeface="Arial" panose="020B0604020202020204" pitchFamily="34" charset="0"/>
              <a:cs typeface="Arial" panose="020B0604020202020204" pitchFamily="34" charset="0"/>
            </a:endParaRPr>
          </a:p>
          <a:p>
            <a:pPr>
              <a:buFont typeface="Wingdings" pitchFamily="2" charset="2"/>
              <a:buChar char="q"/>
            </a:pPr>
            <a:r>
              <a:rPr lang="en-GB" dirty="0">
                <a:solidFill>
                  <a:schemeClr val="bg1"/>
                </a:solidFill>
                <a:latin typeface="Arial" panose="020B0604020202020204" pitchFamily="34" charset="0"/>
                <a:cs typeface="Arial" panose="020B0604020202020204" pitchFamily="34" charset="0"/>
              </a:rPr>
              <a:t>Purposes and Practices – discursive politics</a:t>
            </a:r>
          </a:p>
          <a:p>
            <a:pPr>
              <a:buFont typeface="Wingdings" pitchFamily="2" charset="2"/>
              <a:buChar char="q"/>
            </a:pPr>
            <a:r>
              <a:rPr lang="en-GB" dirty="0">
                <a:solidFill>
                  <a:schemeClr val="bg1"/>
                </a:solidFill>
                <a:latin typeface="Arial" panose="020B0604020202020204" pitchFamily="34" charset="0"/>
                <a:cs typeface="Arial" panose="020B0604020202020204" pitchFamily="34" charset="0"/>
              </a:rPr>
              <a:t>Structure and Agency – logic of control</a:t>
            </a:r>
          </a:p>
          <a:p>
            <a:pPr>
              <a:buFont typeface="Wingdings" pitchFamily="2" charset="2"/>
              <a:buChar char="q"/>
            </a:pPr>
            <a:r>
              <a:rPr lang="en-GB" dirty="0">
                <a:solidFill>
                  <a:schemeClr val="bg1"/>
                </a:solidFill>
                <a:latin typeface="Arial" panose="020B0604020202020204" pitchFamily="34" charset="0"/>
                <a:cs typeface="Arial" panose="020B0604020202020204" pitchFamily="34" charset="0"/>
              </a:rPr>
              <a:t>Hierarchy and Participation – regulation</a:t>
            </a:r>
          </a:p>
          <a:p>
            <a:pPr>
              <a:buFont typeface="Wingdings" pitchFamily="2" charset="2"/>
              <a:buChar char="q"/>
            </a:pPr>
            <a:r>
              <a:rPr lang="en-GB" dirty="0">
                <a:solidFill>
                  <a:schemeClr val="bg1"/>
                </a:solidFill>
                <a:latin typeface="Arial" panose="020B0604020202020204" pitchFamily="34" charset="0"/>
                <a:cs typeface="Arial" panose="020B0604020202020204" pitchFamily="34" charset="0"/>
              </a:rPr>
              <a:t>Internal and External – networks and boundaries. </a:t>
            </a: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3935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3200" dirty="0">
                <a:solidFill>
                  <a:schemeClr val="bg1"/>
                </a:solidFill>
                <a:latin typeface="Arial" panose="020B0604020202020204" pitchFamily="34" charset="0"/>
                <a:cs typeface="Arial" panose="020B0604020202020204" pitchFamily="34" charset="0"/>
              </a:rPr>
              <a:t>What approaches can be taken to understanding educational leaders, leading and leadership in this dynamic context?</a:t>
            </a:r>
          </a:p>
        </p:txBody>
      </p:sp>
      <p:graphicFrame>
        <p:nvGraphicFramePr>
          <p:cNvPr id="5" name="Content Placeholder 4">
            <a:extLst>
              <a:ext uri="{FF2B5EF4-FFF2-40B4-BE49-F238E27FC236}">
                <a16:creationId xmlns:a16="http://schemas.microsoft.com/office/drawing/2014/main" id="{046C531D-6489-6540-A518-8D6DC8B81996}"/>
              </a:ext>
            </a:extLst>
          </p:cNvPr>
          <p:cNvGraphicFramePr>
            <a:graphicFrameLocks noGrp="1"/>
          </p:cNvGraphicFramePr>
          <p:nvPr>
            <p:ph idx="1"/>
            <p:extLst>
              <p:ext uri="{D42A27DB-BD31-4B8C-83A1-F6EECF244321}">
                <p14:modId xmlns:p14="http://schemas.microsoft.com/office/powerpoint/2010/main" val="3503306207"/>
              </p:ext>
            </p:extLst>
          </p:nvPr>
        </p:nvGraphicFramePr>
        <p:xfrm>
          <a:off x="714895" y="2028306"/>
          <a:ext cx="10839795" cy="4464568"/>
        </p:xfrm>
        <a:graphic>
          <a:graphicData uri="http://schemas.openxmlformats.org/drawingml/2006/table">
            <a:tbl>
              <a:tblPr firstRow="1" firstCol="1" bandRow="1">
                <a:tableStyleId>{5C22544A-7EE6-4342-B048-85BDC9FD1C3A}</a:tableStyleId>
              </a:tblPr>
              <a:tblGrid>
                <a:gridCol w="1180407">
                  <a:extLst>
                    <a:ext uri="{9D8B030D-6E8A-4147-A177-3AD203B41FA5}">
                      <a16:colId xmlns:a16="http://schemas.microsoft.com/office/drawing/2014/main" val="1075958218"/>
                    </a:ext>
                  </a:extLst>
                </a:gridCol>
                <a:gridCol w="3025833">
                  <a:extLst>
                    <a:ext uri="{9D8B030D-6E8A-4147-A177-3AD203B41FA5}">
                      <a16:colId xmlns:a16="http://schemas.microsoft.com/office/drawing/2014/main" val="1220798217"/>
                    </a:ext>
                  </a:extLst>
                </a:gridCol>
                <a:gridCol w="3241963">
                  <a:extLst>
                    <a:ext uri="{9D8B030D-6E8A-4147-A177-3AD203B41FA5}">
                      <a16:colId xmlns:a16="http://schemas.microsoft.com/office/drawing/2014/main" val="1225394604"/>
                    </a:ext>
                  </a:extLst>
                </a:gridCol>
                <a:gridCol w="3391592">
                  <a:extLst>
                    <a:ext uri="{9D8B030D-6E8A-4147-A177-3AD203B41FA5}">
                      <a16:colId xmlns:a16="http://schemas.microsoft.com/office/drawing/2014/main" val="4135248891"/>
                    </a:ext>
                  </a:extLst>
                </a:gridCol>
              </a:tblGrid>
              <a:tr h="262622">
                <a:tc>
                  <a:txBody>
                    <a:bodyPr/>
                    <a:lstStyle/>
                    <a:p>
                      <a:pPr algn="just"/>
                      <a:r>
                        <a:rPr lang="en-GB" sz="1000">
                          <a:effectLst/>
                        </a:rPr>
                        <a:t> </a:t>
                      </a:r>
                      <a:endParaRPr lang="en-GB" sz="12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gn="ctr"/>
                      <a:r>
                        <a:rPr lang="en-GB" sz="1600" dirty="0">
                          <a:effectLst/>
                        </a:rPr>
                        <a:t>Functional</a:t>
                      </a:r>
                      <a:endParaRPr lang="en-GB" sz="2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gn="ctr"/>
                      <a:r>
                        <a:rPr lang="en-GB" sz="1600" dirty="0">
                          <a:effectLst/>
                        </a:rPr>
                        <a:t>Critical</a:t>
                      </a:r>
                      <a:endParaRPr lang="en-GB" sz="2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pPr algn="ctr"/>
                      <a:r>
                        <a:rPr lang="en-GB" sz="1600" dirty="0">
                          <a:effectLst/>
                        </a:rPr>
                        <a:t>Socially Critical</a:t>
                      </a:r>
                      <a:endParaRPr lang="en-GB" sz="24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002262261"/>
                  </a:ext>
                </a:extLst>
              </a:tr>
              <a:tr h="1050486">
                <a:tc>
                  <a:txBody>
                    <a:bodyPr/>
                    <a:lstStyle/>
                    <a:p>
                      <a:r>
                        <a:rPr lang="en-GB" sz="1600" dirty="0">
                          <a:effectLst/>
                        </a:rPr>
                        <a:t>Leader </a:t>
                      </a:r>
                      <a:endParaRPr lang="en-GB"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r>
                        <a:rPr lang="en-GB" sz="1800" dirty="0">
                          <a:effectLst/>
                        </a:rPr>
                        <a:t>A person located in a structural role, job description and delivery remit.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r>
                        <a:rPr lang="en-GB" sz="1800" dirty="0">
                          <a:effectLst/>
                        </a:rPr>
                        <a:t>People who work together based on explicit values and relational systems.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r>
                        <a:rPr lang="en-GB" sz="1800" dirty="0">
                          <a:effectLst/>
                        </a:rPr>
                        <a:t>People who are activist in identifying inequity and work for social justice.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000557019"/>
                  </a:ext>
                </a:extLst>
              </a:tr>
              <a:tr h="1575730">
                <a:tc>
                  <a:txBody>
                    <a:bodyPr/>
                    <a:lstStyle/>
                    <a:p>
                      <a:r>
                        <a:rPr lang="en-GB" sz="1600" dirty="0">
                          <a:effectLst/>
                        </a:rPr>
                        <a:t>Leading </a:t>
                      </a:r>
                      <a:endParaRPr lang="en-GB"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r>
                        <a:rPr lang="en-GB" sz="1800" dirty="0">
                          <a:effectLst/>
                        </a:rPr>
                        <a:t>A person who demonstrates pre-determined effective behaviours.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r>
                        <a:rPr lang="en-GB" sz="1800" dirty="0">
                          <a:effectLst/>
                        </a:rPr>
                        <a:t>People who have valid experiences and ways of working that demonstrate creative spontaneity that enable change.</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r>
                        <a:rPr lang="en-GB" sz="1800">
                          <a:effectLst/>
                        </a:rPr>
                        <a:t>People who are activist in challenging power structures through questions that bring about changes that are equitable. </a:t>
                      </a:r>
                      <a:endParaRPr lang="en-GB" sz="18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829212303"/>
                  </a:ext>
                </a:extLst>
              </a:tr>
              <a:tr h="1575730">
                <a:tc>
                  <a:txBody>
                    <a:bodyPr/>
                    <a:lstStyle/>
                    <a:p>
                      <a:r>
                        <a:rPr lang="en-GB" sz="1600" dirty="0">
                          <a:effectLst/>
                        </a:rPr>
                        <a:t>Leadership </a:t>
                      </a:r>
                      <a:endParaRPr lang="en-GB" sz="16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r>
                        <a:rPr lang="en-GB" sz="1800">
                          <a:effectLst/>
                        </a:rPr>
                        <a:t>A person who exercises power over followers in order to eradicate dysfunctional people, structures, systems, and cultures. </a:t>
                      </a:r>
                      <a:endParaRPr lang="en-GB" sz="180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r>
                        <a:rPr lang="en-GB" sz="1800" dirty="0">
                          <a:effectLst/>
                        </a:rPr>
                        <a:t>People who share values and experiences in order to enable the realities of their contribution to be recognised and a source of reflexivity.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tc>
                  <a:txBody>
                    <a:bodyPr/>
                    <a:lstStyle/>
                    <a:p>
                      <a:r>
                        <a:rPr lang="en-GB" sz="1800" dirty="0">
                          <a:effectLst/>
                        </a:rPr>
                        <a:t>People as activists exercise power as a shared and communal resource that all can have access to and use relationally.  </a:t>
                      </a:r>
                      <a:endParaRPr lang="en-GB" sz="1800" dirty="0">
                        <a:effectLst/>
                        <a:latin typeface="Cambria" panose="02040503050406030204" pitchFamily="18"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2105184879"/>
                  </a:ext>
                </a:extLst>
              </a:tr>
            </a:tbl>
          </a:graphicData>
        </a:graphic>
      </p:graphicFrame>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3645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4200" dirty="0">
                <a:solidFill>
                  <a:schemeClr val="bg1"/>
                </a:solidFill>
                <a:latin typeface="Arial" panose="020B0604020202020204" pitchFamily="34" charset="0"/>
                <a:cs typeface="Arial" panose="020B0604020202020204" pitchFamily="34" charset="0"/>
              </a:rPr>
              <a:t>Case Studies</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482600" y="2002698"/>
            <a:ext cx="11328400" cy="4626698"/>
          </a:xfrm>
        </p:spPr>
        <p:txBody>
          <a:bodyPr>
            <a:normAutofit/>
          </a:bodyPr>
          <a:lstStyle/>
          <a:p>
            <a:pPr marL="0" indent="0">
              <a:buNone/>
            </a:pPr>
            <a:endParaRPr lang="en-GB" dirty="0">
              <a:solidFill>
                <a:schemeClr val="bg1"/>
              </a:solidFill>
              <a:latin typeface="Arial" panose="020B0604020202020204" pitchFamily="34" charset="0"/>
              <a:cs typeface="Arial" panose="020B0604020202020204" pitchFamily="34" charset="0"/>
            </a:endParaRPr>
          </a:p>
          <a:p>
            <a:pPr marL="0" indent="0">
              <a:buNone/>
            </a:pPr>
            <a:r>
              <a:rPr lang="en-GB" dirty="0">
                <a:solidFill>
                  <a:schemeClr val="bg1"/>
                </a:solidFill>
                <a:latin typeface="Arial" panose="020B0604020202020204" pitchFamily="34" charset="0"/>
                <a:cs typeface="Arial" panose="020B0604020202020204" pitchFamily="34" charset="0"/>
              </a:rPr>
              <a:t>Case Study 1: St George School as an example of functionality</a:t>
            </a:r>
          </a:p>
          <a:p>
            <a:pPr marL="0" indent="0">
              <a:buNone/>
            </a:pPr>
            <a:endParaRPr lang="en-GB" dirty="0">
              <a:solidFill>
                <a:schemeClr val="bg1"/>
              </a:solidFill>
              <a:latin typeface="Arial" panose="020B0604020202020204" pitchFamily="34" charset="0"/>
              <a:cs typeface="Arial" panose="020B0604020202020204" pitchFamily="34" charset="0"/>
            </a:endParaRPr>
          </a:p>
          <a:p>
            <a:pPr marL="0" indent="0">
              <a:buNone/>
            </a:pPr>
            <a:r>
              <a:rPr lang="en-GB" dirty="0">
                <a:solidFill>
                  <a:schemeClr val="bg1"/>
                </a:solidFill>
                <a:latin typeface="Arial" panose="020B0604020202020204" pitchFamily="34" charset="0"/>
                <a:cs typeface="Arial" panose="020B0604020202020204" pitchFamily="34" charset="0"/>
              </a:rPr>
              <a:t>Case Study 2: Rainbow School as an example of criticality</a:t>
            </a:r>
          </a:p>
          <a:p>
            <a:pPr marL="0" indent="0">
              <a:buNone/>
            </a:pPr>
            <a:endParaRPr lang="en-GB" dirty="0">
              <a:solidFill>
                <a:schemeClr val="bg1"/>
              </a:solidFill>
              <a:latin typeface="Arial" panose="020B0604020202020204" pitchFamily="34" charset="0"/>
              <a:cs typeface="Arial" panose="020B0604020202020204" pitchFamily="34" charset="0"/>
            </a:endParaRPr>
          </a:p>
          <a:p>
            <a:pPr marL="0" indent="0">
              <a:buNone/>
            </a:pPr>
            <a:r>
              <a:rPr lang="en-GB" dirty="0">
                <a:solidFill>
                  <a:schemeClr val="bg1"/>
                </a:solidFill>
                <a:latin typeface="Arial" panose="020B0604020202020204" pitchFamily="34" charset="0"/>
                <a:cs typeface="Arial" panose="020B0604020202020204" pitchFamily="34" charset="0"/>
              </a:rPr>
              <a:t>Case Study 3: Bridge School as an example of social criticality</a:t>
            </a:r>
          </a:p>
          <a:p>
            <a:pPr marL="0" indent="0">
              <a:buNone/>
            </a:pPr>
            <a:endParaRPr lang="en-GB" dirty="0">
              <a:solidFill>
                <a:schemeClr val="bg1"/>
              </a:solidFill>
              <a:latin typeface="Arial" panose="020B0604020202020204" pitchFamily="34" charset="0"/>
              <a:cs typeface="Arial" panose="020B0604020202020204" pitchFamily="34" charset="0"/>
            </a:endParaRPr>
          </a:p>
          <a:p>
            <a:pPr marL="0" indent="0">
              <a:buNone/>
            </a:pPr>
            <a:r>
              <a:rPr lang="en-GB" dirty="0">
                <a:solidFill>
                  <a:schemeClr val="bg1"/>
                </a:solidFill>
                <a:latin typeface="Arial" panose="020B0604020202020204" pitchFamily="34" charset="0"/>
                <a:cs typeface="Arial" panose="020B0604020202020204" pitchFamily="34" charset="0"/>
              </a:rPr>
              <a:t>What do these cases illuminate about the location and exercise of power? </a:t>
            </a: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102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F9BD-7D68-4E4B-BEB3-5FC52482C12E}"/>
              </a:ext>
            </a:extLst>
          </p:cNvPr>
          <p:cNvSpPr>
            <a:spLocks noGrp="1"/>
          </p:cNvSpPr>
          <p:nvPr>
            <p:ph type="title"/>
          </p:nvPr>
        </p:nvSpPr>
        <p:spPr>
          <a:xfrm>
            <a:off x="482600" y="365125"/>
            <a:ext cx="11328400" cy="1325563"/>
          </a:xfrm>
        </p:spPr>
        <p:txBody>
          <a:bodyPr>
            <a:normAutofit/>
          </a:bodyPr>
          <a:lstStyle/>
          <a:p>
            <a:r>
              <a:rPr lang="en-GB" sz="3200" dirty="0">
                <a:solidFill>
                  <a:schemeClr val="bg1"/>
                </a:solidFill>
                <a:latin typeface="Arial" panose="020B0604020202020204" pitchFamily="34" charset="0"/>
                <a:cs typeface="Arial" panose="020B0604020202020204" pitchFamily="34" charset="0"/>
              </a:rPr>
              <a:t>What are the implications of theories of emotional intelligence and micropolitics for organizational control?</a:t>
            </a:r>
          </a:p>
        </p:txBody>
      </p:sp>
      <p:sp>
        <p:nvSpPr>
          <p:cNvPr id="3" name="Content Placeholder 2">
            <a:extLst>
              <a:ext uri="{FF2B5EF4-FFF2-40B4-BE49-F238E27FC236}">
                <a16:creationId xmlns:a16="http://schemas.microsoft.com/office/drawing/2014/main" id="{3096CD84-8447-48CE-8FCE-EA3FA73C8683}"/>
              </a:ext>
            </a:extLst>
          </p:cNvPr>
          <p:cNvSpPr>
            <a:spLocks noGrp="1"/>
          </p:cNvSpPr>
          <p:nvPr>
            <p:ph idx="1"/>
          </p:nvPr>
        </p:nvSpPr>
        <p:spPr>
          <a:xfrm>
            <a:off x="431800" y="1866174"/>
            <a:ext cx="11328399" cy="4626701"/>
          </a:xfrm>
        </p:spPr>
        <p:txBody>
          <a:bodyPr>
            <a:noAutofit/>
          </a:bodyPr>
          <a:lstStyle/>
          <a:p>
            <a:pPr lvl="0"/>
            <a:r>
              <a:rPr lang="en-GB" sz="2400" dirty="0">
                <a:solidFill>
                  <a:schemeClr val="bg1"/>
                </a:solidFill>
              </a:rPr>
              <a:t>Functional approaches see micropolitics as a problem to be solved, particularly through both eradicating people who are identified as the source of the problem, and disciplining people through emotional intelligence and licensed empowerment to prevent such disorder. </a:t>
            </a:r>
          </a:p>
          <a:p>
            <a:pPr lvl="0"/>
            <a:r>
              <a:rPr lang="en-GB" sz="2400" dirty="0">
                <a:solidFill>
                  <a:schemeClr val="bg1"/>
                </a:solidFill>
              </a:rPr>
              <a:t>Critical approaches see micropolitics as an everyday matter regarding how people get their work done, where shared values and organisational processes can prevent trouble by making ‘what we stand for’ as open as possible, and handling ‘outbursts’ as they happen. </a:t>
            </a:r>
          </a:p>
          <a:p>
            <a:pPr lvl="0"/>
            <a:r>
              <a:rPr lang="en-GB" sz="2400" dirty="0">
                <a:solidFill>
                  <a:schemeClr val="bg1"/>
                </a:solidFill>
              </a:rPr>
              <a:t>Socially critical approaches see micropolitics as revealing the way that power works in ways that are functionally authoritarian, and as an opportunity for those who regard themselves as powerless to speak back to the powerful, and so the focus is on respect for diversity of standpoints, and empowerment as a democratic participation. </a:t>
            </a:r>
          </a:p>
          <a:p>
            <a:pPr marL="0" indent="0">
              <a:buNone/>
            </a:pPr>
            <a:endParaRPr lang="en-GB" sz="2000" dirty="0">
              <a:solidFill>
                <a:schemeClr val="bg1"/>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4FFAFF0F-B8E7-48CF-9A38-FA71260A82B8}"/>
              </a:ext>
            </a:extLst>
          </p:cNvPr>
          <p:cNvCxnSpPr/>
          <p:nvPr/>
        </p:nvCxnSpPr>
        <p:spPr>
          <a:xfrm>
            <a:off x="0" y="1690688"/>
            <a:ext cx="7239000" cy="0"/>
          </a:xfrm>
          <a:prstGeom prst="line">
            <a:avLst/>
          </a:prstGeom>
          <a:ln w="111125">
            <a:solidFill>
              <a:srgbClr val="17036D"/>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1036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566</Words>
  <Application>Microsoft Office PowerPoint</Application>
  <PresentationFormat>Widescreen</PresentationFormat>
  <Paragraphs>55</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Cambria</vt:lpstr>
      <vt:lpstr>Wingdings</vt:lpstr>
      <vt:lpstr>Office Theme</vt:lpstr>
      <vt:lpstr>Understanding Educational Leadership</vt:lpstr>
      <vt:lpstr>Key questions that this presentation addresses</vt:lpstr>
      <vt:lpstr>What are the dynamics of educational organisations? </vt:lpstr>
      <vt:lpstr>What issues for organisational design do these dynamics generate for professionals and researchers? </vt:lpstr>
      <vt:lpstr>What approaches can be taken to understanding educational leaders, leading and leadership in this dynamic context?</vt:lpstr>
      <vt:lpstr>Case Studies</vt:lpstr>
      <vt:lpstr>What are the implications of theories of emotional intelligence and micropolitics for organizational control?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Educational Leadership</dc:title>
  <dc:creator>Steven Courtney</dc:creator>
  <cp:lastModifiedBy>Steven Courtney</cp:lastModifiedBy>
  <cp:revision>43</cp:revision>
  <dcterms:created xsi:type="dcterms:W3CDTF">2020-12-11T14:51:31Z</dcterms:created>
  <dcterms:modified xsi:type="dcterms:W3CDTF">2021-02-23T14:24:52Z</dcterms:modified>
</cp:coreProperties>
</file>