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36D"/>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6" d="100"/>
          <a:sy n="56" d="100"/>
        </p:scale>
        <p:origin x="108" y="9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0F03F-4CB8-4AFE-AE83-449ADD27E3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192E0DF-8B95-463C-8B64-EF898D12D0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DDF14F0-77C3-4165-B6B9-9A60377FCA81}"/>
              </a:ext>
            </a:extLst>
          </p:cNvPr>
          <p:cNvSpPr>
            <a:spLocks noGrp="1"/>
          </p:cNvSpPr>
          <p:nvPr>
            <p:ph type="dt" sz="half" idx="10"/>
          </p:nvPr>
        </p:nvSpPr>
        <p:spPr/>
        <p:txBody>
          <a:bodyPr/>
          <a:lstStyle/>
          <a:p>
            <a:fld id="{6FDAFE8C-FF47-4D67-A7A1-D81133526356}" type="datetimeFigureOut">
              <a:rPr lang="en-GB" smtClean="0"/>
              <a:t>10/02/2021</a:t>
            </a:fld>
            <a:endParaRPr lang="en-GB"/>
          </a:p>
        </p:txBody>
      </p:sp>
      <p:sp>
        <p:nvSpPr>
          <p:cNvPr id="5" name="Footer Placeholder 4">
            <a:extLst>
              <a:ext uri="{FF2B5EF4-FFF2-40B4-BE49-F238E27FC236}">
                <a16:creationId xmlns:a16="http://schemas.microsoft.com/office/drawing/2014/main" id="{569EF619-1F12-41A4-9684-CD7939181F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F271F3-74EB-4DF8-8CA9-A12D132C7C17}"/>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971764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165E6-B9F2-4451-B5C3-BD64D26235E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397302-B2B4-47E2-9AC3-54A38207B3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1719D5-C55F-43B6-B21D-00FC474E7699}"/>
              </a:ext>
            </a:extLst>
          </p:cNvPr>
          <p:cNvSpPr>
            <a:spLocks noGrp="1"/>
          </p:cNvSpPr>
          <p:nvPr>
            <p:ph type="dt" sz="half" idx="10"/>
          </p:nvPr>
        </p:nvSpPr>
        <p:spPr/>
        <p:txBody>
          <a:bodyPr/>
          <a:lstStyle/>
          <a:p>
            <a:fld id="{6FDAFE8C-FF47-4D67-A7A1-D81133526356}" type="datetimeFigureOut">
              <a:rPr lang="en-GB" smtClean="0"/>
              <a:t>10/02/2021</a:t>
            </a:fld>
            <a:endParaRPr lang="en-GB"/>
          </a:p>
        </p:txBody>
      </p:sp>
      <p:sp>
        <p:nvSpPr>
          <p:cNvPr id="5" name="Footer Placeholder 4">
            <a:extLst>
              <a:ext uri="{FF2B5EF4-FFF2-40B4-BE49-F238E27FC236}">
                <a16:creationId xmlns:a16="http://schemas.microsoft.com/office/drawing/2014/main" id="{17F9311A-DFEE-451B-A7F9-464BE0E8D8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00B9E4-18DB-49FB-97F1-3CDB667E5476}"/>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2191289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89ECCD-10C3-4FB7-9329-09DAA77C4D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E8DAC7-D395-48AA-8926-C5B4D27862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F0462-C82D-4892-BF3C-B7FCF960E7EB}"/>
              </a:ext>
            </a:extLst>
          </p:cNvPr>
          <p:cNvSpPr>
            <a:spLocks noGrp="1"/>
          </p:cNvSpPr>
          <p:nvPr>
            <p:ph type="dt" sz="half" idx="10"/>
          </p:nvPr>
        </p:nvSpPr>
        <p:spPr/>
        <p:txBody>
          <a:bodyPr/>
          <a:lstStyle/>
          <a:p>
            <a:fld id="{6FDAFE8C-FF47-4D67-A7A1-D81133526356}" type="datetimeFigureOut">
              <a:rPr lang="en-GB" smtClean="0"/>
              <a:t>10/02/2021</a:t>
            </a:fld>
            <a:endParaRPr lang="en-GB"/>
          </a:p>
        </p:txBody>
      </p:sp>
      <p:sp>
        <p:nvSpPr>
          <p:cNvPr id="5" name="Footer Placeholder 4">
            <a:extLst>
              <a:ext uri="{FF2B5EF4-FFF2-40B4-BE49-F238E27FC236}">
                <a16:creationId xmlns:a16="http://schemas.microsoft.com/office/drawing/2014/main" id="{01AAE72F-E346-46DA-AC87-1C59136749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CB70B0-BB3F-42BA-9144-DDB19260AB8A}"/>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415379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F0D7D-3724-4A5F-879D-E679049248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ACF27C1-77D0-4E17-AAD6-09D2E37A7B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2811C0-9841-442E-B9E9-D028ADAA8F3B}"/>
              </a:ext>
            </a:extLst>
          </p:cNvPr>
          <p:cNvSpPr>
            <a:spLocks noGrp="1"/>
          </p:cNvSpPr>
          <p:nvPr>
            <p:ph type="dt" sz="half" idx="10"/>
          </p:nvPr>
        </p:nvSpPr>
        <p:spPr/>
        <p:txBody>
          <a:bodyPr/>
          <a:lstStyle/>
          <a:p>
            <a:fld id="{6FDAFE8C-FF47-4D67-A7A1-D81133526356}" type="datetimeFigureOut">
              <a:rPr lang="en-GB" smtClean="0"/>
              <a:t>10/02/2021</a:t>
            </a:fld>
            <a:endParaRPr lang="en-GB"/>
          </a:p>
        </p:txBody>
      </p:sp>
      <p:sp>
        <p:nvSpPr>
          <p:cNvPr id="5" name="Footer Placeholder 4">
            <a:extLst>
              <a:ext uri="{FF2B5EF4-FFF2-40B4-BE49-F238E27FC236}">
                <a16:creationId xmlns:a16="http://schemas.microsoft.com/office/drawing/2014/main" id="{C087C877-C9A9-45D2-B534-06721BD21E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593E30-7F06-45A8-8720-D5F0C788A296}"/>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166480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B2057-F8ED-4229-B35A-CFE276E0DA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87CB7AE-E0C4-488F-B66D-7FEAAFC0FF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9E5927-B97B-4CE0-99B6-5B4A6EAB7EE2}"/>
              </a:ext>
            </a:extLst>
          </p:cNvPr>
          <p:cNvSpPr>
            <a:spLocks noGrp="1"/>
          </p:cNvSpPr>
          <p:nvPr>
            <p:ph type="dt" sz="half" idx="10"/>
          </p:nvPr>
        </p:nvSpPr>
        <p:spPr/>
        <p:txBody>
          <a:bodyPr/>
          <a:lstStyle/>
          <a:p>
            <a:fld id="{6FDAFE8C-FF47-4D67-A7A1-D81133526356}" type="datetimeFigureOut">
              <a:rPr lang="en-GB" smtClean="0"/>
              <a:t>10/02/2021</a:t>
            </a:fld>
            <a:endParaRPr lang="en-GB"/>
          </a:p>
        </p:txBody>
      </p:sp>
      <p:sp>
        <p:nvSpPr>
          <p:cNvPr id="5" name="Footer Placeholder 4">
            <a:extLst>
              <a:ext uri="{FF2B5EF4-FFF2-40B4-BE49-F238E27FC236}">
                <a16:creationId xmlns:a16="http://schemas.microsoft.com/office/drawing/2014/main" id="{B2E561D6-2A24-4F43-82B9-9AC5545308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4B507-5061-49DB-AB6D-B2818193B0AF}"/>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263476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47275-E354-49E1-A4CA-C7A975AF97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8181A8E-C9DC-427B-8400-74EB22B765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C79EA22-6CEF-484E-AEB0-2CAB03DD7C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EEEA58-F974-4F02-AD11-B16088B0188E}"/>
              </a:ext>
            </a:extLst>
          </p:cNvPr>
          <p:cNvSpPr>
            <a:spLocks noGrp="1"/>
          </p:cNvSpPr>
          <p:nvPr>
            <p:ph type="dt" sz="half" idx="10"/>
          </p:nvPr>
        </p:nvSpPr>
        <p:spPr/>
        <p:txBody>
          <a:bodyPr/>
          <a:lstStyle/>
          <a:p>
            <a:fld id="{6FDAFE8C-FF47-4D67-A7A1-D81133526356}" type="datetimeFigureOut">
              <a:rPr lang="en-GB" smtClean="0"/>
              <a:t>10/02/2021</a:t>
            </a:fld>
            <a:endParaRPr lang="en-GB"/>
          </a:p>
        </p:txBody>
      </p:sp>
      <p:sp>
        <p:nvSpPr>
          <p:cNvPr id="6" name="Footer Placeholder 5">
            <a:extLst>
              <a:ext uri="{FF2B5EF4-FFF2-40B4-BE49-F238E27FC236}">
                <a16:creationId xmlns:a16="http://schemas.microsoft.com/office/drawing/2014/main" id="{1B4289C8-2136-4FFD-B79C-F39DA3EA21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2B3736-1409-4556-BF3A-32B9E41DF333}"/>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2738886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B06BF-F618-4481-B884-C9B58BC866C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7DDF36-8A0A-4F29-8A47-63D3E93203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A8818C-9FCF-4972-9FD1-801AEF786F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A39BAA-5C47-44B7-B2A2-D4393E68C4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742741-2559-48E3-8905-D6C7E8F72B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6EA9248-0914-431B-8795-2FB3595DD819}"/>
              </a:ext>
            </a:extLst>
          </p:cNvPr>
          <p:cNvSpPr>
            <a:spLocks noGrp="1"/>
          </p:cNvSpPr>
          <p:nvPr>
            <p:ph type="dt" sz="half" idx="10"/>
          </p:nvPr>
        </p:nvSpPr>
        <p:spPr/>
        <p:txBody>
          <a:bodyPr/>
          <a:lstStyle/>
          <a:p>
            <a:fld id="{6FDAFE8C-FF47-4D67-A7A1-D81133526356}" type="datetimeFigureOut">
              <a:rPr lang="en-GB" smtClean="0"/>
              <a:t>10/02/2021</a:t>
            </a:fld>
            <a:endParaRPr lang="en-GB"/>
          </a:p>
        </p:txBody>
      </p:sp>
      <p:sp>
        <p:nvSpPr>
          <p:cNvPr id="8" name="Footer Placeholder 7">
            <a:extLst>
              <a:ext uri="{FF2B5EF4-FFF2-40B4-BE49-F238E27FC236}">
                <a16:creationId xmlns:a16="http://schemas.microsoft.com/office/drawing/2014/main" id="{DC76564C-32BC-4ABC-8C9A-CAAF475010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EE2106-061D-4721-8390-9FE239471025}"/>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85797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02F1E-BF13-4A27-8488-88DFC26B184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192CB3D-BF34-442B-80A9-EC10AEA9948B}"/>
              </a:ext>
            </a:extLst>
          </p:cNvPr>
          <p:cNvSpPr>
            <a:spLocks noGrp="1"/>
          </p:cNvSpPr>
          <p:nvPr>
            <p:ph type="dt" sz="half" idx="10"/>
          </p:nvPr>
        </p:nvSpPr>
        <p:spPr/>
        <p:txBody>
          <a:bodyPr/>
          <a:lstStyle/>
          <a:p>
            <a:fld id="{6FDAFE8C-FF47-4D67-A7A1-D81133526356}" type="datetimeFigureOut">
              <a:rPr lang="en-GB" smtClean="0"/>
              <a:t>10/02/2021</a:t>
            </a:fld>
            <a:endParaRPr lang="en-GB"/>
          </a:p>
        </p:txBody>
      </p:sp>
      <p:sp>
        <p:nvSpPr>
          <p:cNvPr id="4" name="Footer Placeholder 3">
            <a:extLst>
              <a:ext uri="{FF2B5EF4-FFF2-40B4-BE49-F238E27FC236}">
                <a16:creationId xmlns:a16="http://schemas.microsoft.com/office/drawing/2014/main" id="{9934F5A2-2097-4D2E-95FB-5549FBB21E4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D67B771-B252-4322-B80C-C95C7766307D}"/>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85188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2670CE-CFB4-4AD2-9A35-2CD71BC23AFF}"/>
              </a:ext>
            </a:extLst>
          </p:cNvPr>
          <p:cNvSpPr>
            <a:spLocks noGrp="1"/>
          </p:cNvSpPr>
          <p:nvPr>
            <p:ph type="dt" sz="half" idx="10"/>
          </p:nvPr>
        </p:nvSpPr>
        <p:spPr/>
        <p:txBody>
          <a:bodyPr/>
          <a:lstStyle/>
          <a:p>
            <a:fld id="{6FDAFE8C-FF47-4D67-A7A1-D81133526356}" type="datetimeFigureOut">
              <a:rPr lang="en-GB" smtClean="0"/>
              <a:t>10/02/2021</a:t>
            </a:fld>
            <a:endParaRPr lang="en-GB"/>
          </a:p>
        </p:txBody>
      </p:sp>
      <p:sp>
        <p:nvSpPr>
          <p:cNvPr id="3" name="Footer Placeholder 2">
            <a:extLst>
              <a:ext uri="{FF2B5EF4-FFF2-40B4-BE49-F238E27FC236}">
                <a16:creationId xmlns:a16="http://schemas.microsoft.com/office/drawing/2014/main" id="{29EC25C4-3450-4918-9925-8C44388957E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C5BF7CD-A66B-4FD5-96AA-47EA604C5FEC}"/>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2147718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90800-B083-4B9B-81AA-6564093541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BFFD098-27B3-4961-A82F-97E658957D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578F79B-DD25-4CF6-B2AB-441E6BD76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5BB990-B605-4BF5-9A1D-7A220097F08A}"/>
              </a:ext>
            </a:extLst>
          </p:cNvPr>
          <p:cNvSpPr>
            <a:spLocks noGrp="1"/>
          </p:cNvSpPr>
          <p:nvPr>
            <p:ph type="dt" sz="half" idx="10"/>
          </p:nvPr>
        </p:nvSpPr>
        <p:spPr/>
        <p:txBody>
          <a:bodyPr/>
          <a:lstStyle/>
          <a:p>
            <a:fld id="{6FDAFE8C-FF47-4D67-A7A1-D81133526356}" type="datetimeFigureOut">
              <a:rPr lang="en-GB" smtClean="0"/>
              <a:t>10/02/2021</a:t>
            </a:fld>
            <a:endParaRPr lang="en-GB"/>
          </a:p>
        </p:txBody>
      </p:sp>
      <p:sp>
        <p:nvSpPr>
          <p:cNvPr id="6" name="Footer Placeholder 5">
            <a:extLst>
              <a:ext uri="{FF2B5EF4-FFF2-40B4-BE49-F238E27FC236}">
                <a16:creationId xmlns:a16="http://schemas.microsoft.com/office/drawing/2014/main" id="{6B4EA982-CE46-4422-846A-DF5ED737E6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7250AB-65D3-4EC7-B67D-88E82589C241}"/>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3291077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F4FE2-6E9F-4E29-B9C8-3DEB07E113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37A5CBD-FCF1-4EF7-9D20-E44AA671CA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A49FB5A-1872-4BC5-A935-2EAFD3062F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CC9B0-B1F8-477F-A81C-7B13186F87D0}"/>
              </a:ext>
            </a:extLst>
          </p:cNvPr>
          <p:cNvSpPr>
            <a:spLocks noGrp="1"/>
          </p:cNvSpPr>
          <p:nvPr>
            <p:ph type="dt" sz="half" idx="10"/>
          </p:nvPr>
        </p:nvSpPr>
        <p:spPr/>
        <p:txBody>
          <a:bodyPr/>
          <a:lstStyle/>
          <a:p>
            <a:fld id="{6FDAFE8C-FF47-4D67-A7A1-D81133526356}" type="datetimeFigureOut">
              <a:rPr lang="en-GB" smtClean="0"/>
              <a:t>10/02/2021</a:t>
            </a:fld>
            <a:endParaRPr lang="en-GB"/>
          </a:p>
        </p:txBody>
      </p:sp>
      <p:sp>
        <p:nvSpPr>
          <p:cNvPr id="6" name="Footer Placeholder 5">
            <a:extLst>
              <a:ext uri="{FF2B5EF4-FFF2-40B4-BE49-F238E27FC236}">
                <a16:creationId xmlns:a16="http://schemas.microsoft.com/office/drawing/2014/main" id="{5BDDDACD-9CB9-4A4F-BE0C-0D3950A92F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A1C8A7-F554-4A95-9559-D210B432F60C}"/>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3453188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EAAB6B-F4A9-4B53-906B-085BA90022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2F8206-F007-41B5-A6FA-3F45CC135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002C0C-90CB-4DA8-9BFC-DFEEBAE2F2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AFE8C-FF47-4D67-A7A1-D81133526356}" type="datetimeFigureOut">
              <a:rPr lang="en-GB" smtClean="0"/>
              <a:t>10/02/2021</a:t>
            </a:fld>
            <a:endParaRPr lang="en-GB"/>
          </a:p>
        </p:txBody>
      </p:sp>
      <p:sp>
        <p:nvSpPr>
          <p:cNvPr id="5" name="Footer Placeholder 4">
            <a:extLst>
              <a:ext uri="{FF2B5EF4-FFF2-40B4-BE49-F238E27FC236}">
                <a16:creationId xmlns:a16="http://schemas.microsoft.com/office/drawing/2014/main" id="{6FB371F3-0F56-4AF8-A135-1945DB3B1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5A403A1-A6DE-4F30-B313-4AA017A6B8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2639D3-E063-42FB-85A2-26AF300ABDBF}" type="slidenum">
              <a:rPr lang="en-GB" smtClean="0"/>
              <a:t>‹#›</a:t>
            </a:fld>
            <a:endParaRPr lang="en-GB"/>
          </a:p>
        </p:txBody>
      </p:sp>
    </p:spTree>
    <p:extLst>
      <p:ext uri="{BB962C8B-B14F-4D97-AF65-F5344CB8AC3E}">
        <p14:creationId xmlns:p14="http://schemas.microsoft.com/office/powerpoint/2010/main" val="1621047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4571C-03F2-450D-83BF-70944B364D7B}"/>
              </a:ext>
            </a:extLst>
          </p:cNvPr>
          <p:cNvSpPr>
            <a:spLocks noGrp="1"/>
          </p:cNvSpPr>
          <p:nvPr>
            <p:ph type="ctrTitle"/>
          </p:nvPr>
        </p:nvSpPr>
        <p:spPr>
          <a:xfrm>
            <a:off x="1524000" y="635003"/>
            <a:ext cx="9144000" cy="2133598"/>
          </a:xfrm>
        </p:spPr>
        <p:txBody>
          <a:bodyPr>
            <a:normAutofit/>
          </a:bodyPr>
          <a:lstStyle/>
          <a:p>
            <a:r>
              <a:rPr lang="en-GB" dirty="0">
                <a:solidFill>
                  <a:schemeClr val="bg1"/>
                </a:solidFill>
                <a:latin typeface="Arial" panose="020B0604020202020204" pitchFamily="34" charset="0"/>
                <a:cs typeface="Arial" panose="020B0604020202020204" pitchFamily="34" charset="0"/>
              </a:rPr>
              <a:t>Understanding Educational Leadership</a:t>
            </a:r>
          </a:p>
        </p:txBody>
      </p:sp>
      <p:sp>
        <p:nvSpPr>
          <p:cNvPr id="3" name="Subtitle 2">
            <a:extLst>
              <a:ext uri="{FF2B5EF4-FFF2-40B4-BE49-F238E27FC236}">
                <a16:creationId xmlns:a16="http://schemas.microsoft.com/office/drawing/2014/main" id="{7C36FF5B-AF09-4645-A405-90D76DB03F6F}"/>
              </a:ext>
            </a:extLst>
          </p:cNvPr>
          <p:cNvSpPr>
            <a:spLocks noGrp="1"/>
          </p:cNvSpPr>
          <p:nvPr>
            <p:ph type="subTitle" idx="1"/>
          </p:nvPr>
        </p:nvSpPr>
        <p:spPr>
          <a:xfrm>
            <a:off x="1524000" y="3602037"/>
            <a:ext cx="9144000" cy="2824158"/>
          </a:xfrm>
        </p:spPr>
        <p:txBody>
          <a:bodyPr>
            <a:normAutofit fontScale="55000" lnSpcReduction="20000"/>
          </a:bodyPr>
          <a:lstStyle/>
          <a:p>
            <a:r>
              <a:rPr lang="en-GB" sz="7700" dirty="0">
                <a:solidFill>
                  <a:schemeClr val="bg1"/>
                </a:solidFill>
              </a:rPr>
              <a:t>Chapter 19</a:t>
            </a:r>
          </a:p>
          <a:p>
            <a:r>
              <a:rPr lang="en-GB" sz="7700" dirty="0">
                <a:solidFill>
                  <a:schemeClr val="bg1"/>
                </a:solidFill>
              </a:rPr>
              <a:t>Socio-economic class and educational leadership</a:t>
            </a:r>
          </a:p>
          <a:p>
            <a:endParaRPr lang="en-GB" sz="7700" dirty="0">
              <a:solidFill>
                <a:schemeClr val="bg1"/>
              </a:solidFill>
            </a:endParaRPr>
          </a:p>
          <a:p>
            <a:r>
              <a:rPr lang="en-GB" sz="7700" dirty="0">
                <a:solidFill>
                  <a:schemeClr val="bg1"/>
                </a:solidFill>
              </a:rPr>
              <a:t>Helen M. Gunter and Steven J Courtney</a:t>
            </a:r>
          </a:p>
          <a:p>
            <a:endParaRPr lang="en-GB" dirty="0"/>
          </a:p>
        </p:txBody>
      </p:sp>
      <p:cxnSp>
        <p:nvCxnSpPr>
          <p:cNvPr id="5" name="Straight Connector 4">
            <a:extLst>
              <a:ext uri="{FF2B5EF4-FFF2-40B4-BE49-F238E27FC236}">
                <a16:creationId xmlns:a16="http://schemas.microsoft.com/office/drawing/2014/main" id="{93B8BD07-C28A-4BEB-8486-143A5998DD91}"/>
              </a:ext>
            </a:extLst>
          </p:cNvPr>
          <p:cNvCxnSpPr/>
          <p:nvPr/>
        </p:nvCxnSpPr>
        <p:spPr>
          <a:xfrm>
            <a:off x="3429000" y="3225800"/>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A491334-43B6-4632-81AA-42F64C321DF2}"/>
              </a:ext>
            </a:extLst>
          </p:cNvPr>
          <p:cNvCxnSpPr>
            <a:cxnSpLocks/>
            <a:stCxn id="2" idx="3"/>
          </p:cNvCxnSpPr>
          <p:nvPr/>
        </p:nvCxnSpPr>
        <p:spPr>
          <a:xfrm>
            <a:off x="10668000" y="1701802"/>
            <a:ext cx="0" cy="5156198"/>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8163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Conclusion </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a:xfrm>
            <a:off x="838200" y="2362203"/>
            <a:ext cx="10515600" cy="3733793"/>
          </a:xfrm>
        </p:spPr>
        <p:txBody>
          <a:bodyPr>
            <a:normAutofit/>
          </a:bodyPr>
          <a:lstStyle/>
          <a:p>
            <a:r>
              <a:rPr lang="en-GB" sz="3000" dirty="0">
                <a:solidFill>
                  <a:schemeClr val="bg1"/>
                </a:solidFill>
                <a:latin typeface="Arial" panose="020B0604020202020204" pitchFamily="34" charset="0"/>
                <a:cs typeface="Arial" panose="020B0604020202020204" pitchFamily="34" charset="0"/>
              </a:rPr>
              <a:t> Although the lack of empirical studies is problematic, socio-economic class and educational leadership may intersect in several ways, including:</a:t>
            </a:r>
          </a:p>
          <a:p>
            <a:pPr lvl="1"/>
            <a:r>
              <a:rPr lang="en-GB" sz="2600" dirty="0">
                <a:solidFill>
                  <a:schemeClr val="bg1"/>
                </a:solidFill>
                <a:latin typeface="Arial" panose="020B0604020202020204" pitchFamily="34" charset="0"/>
                <a:cs typeface="Arial" panose="020B0604020202020204" pitchFamily="34" charset="0"/>
              </a:rPr>
              <a:t> knowledge production</a:t>
            </a:r>
          </a:p>
          <a:p>
            <a:pPr lvl="1"/>
            <a:r>
              <a:rPr lang="en-GB" sz="2600" dirty="0">
                <a:solidFill>
                  <a:schemeClr val="bg1"/>
                </a:solidFill>
                <a:latin typeface="Arial" panose="020B0604020202020204" pitchFamily="34" charset="0"/>
                <a:cs typeface="Arial" panose="020B0604020202020204" pitchFamily="34" charset="0"/>
              </a:rPr>
              <a:t> which professional practices count as educational leadership</a:t>
            </a:r>
          </a:p>
          <a:p>
            <a:pPr lvl="1"/>
            <a:r>
              <a:rPr lang="en-GB" sz="2600" dirty="0">
                <a:solidFill>
                  <a:schemeClr val="bg1"/>
                </a:solidFill>
                <a:latin typeface="Arial" panose="020B0604020202020204" pitchFamily="34" charset="0"/>
                <a:cs typeface="Arial" panose="020B0604020202020204" pitchFamily="34" charset="0"/>
              </a:rPr>
              <a:t> who gets to become </a:t>
            </a:r>
            <a:r>
              <a:rPr lang="en-GB" sz="2600">
                <a:solidFill>
                  <a:schemeClr val="bg1"/>
                </a:solidFill>
                <a:latin typeface="Arial" panose="020B0604020202020204" pitchFamily="34" charset="0"/>
                <a:cs typeface="Arial" panose="020B0604020202020204" pitchFamily="34" charset="0"/>
              </a:rPr>
              <a:t>an educational </a:t>
            </a:r>
            <a:r>
              <a:rPr lang="en-GB" sz="2600" dirty="0">
                <a:solidFill>
                  <a:schemeClr val="bg1"/>
                </a:solidFill>
                <a:latin typeface="Arial" panose="020B0604020202020204" pitchFamily="34" charset="0"/>
                <a:cs typeface="Arial" panose="020B0604020202020204" pitchFamily="34" charset="0"/>
              </a:rPr>
              <a:t>leader</a:t>
            </a:r>
          </a:p>
          <a:p>
            <a:pPr lvl="1"/>
            <a:r>
              <a:rPr lang="en-GB" sz="2600" dirty="0">
                <a:solidFill>
                  <a:schemeClr val="bg1"/>
                </a:solidFill>
                <a:latin typeface="Arial" panose="020B0604020202020204" pitchFamily="34" charset="0"/>
                <a:cs typeface="Arial" panose="020B0604020202020204" pitchFamily="34" charset="0"/>
              </a:rPr>
              <a:t> what counts as ‘</a:t>
            </a:r>
            <a:r>
              <a:rPr lang="en-GB" sz="2600" dirty="0" err="1">
                <a:solidFill>
                  <a:schemeClr val="bg1"/>
                </a:solidFill>
                <a:latin typeface="Arial" panose="020B0604020202020204" pitchFamily="34" charset="0"/>
                <a:cs typeface="Arial" panose="020B0604020202020204" pitchFamily="34" charset="0"/>
              </a:rPr>
              <a:t>leaderability</a:t>
            </a:r>
            <a:r>
              <a:rPr lang="en-GB" sz="2600" dirty="0">
                <a:solidFill>
                  <a:schemeClr val="bg1"/>
                </a:solidFill>
                <a:latin typeface="Arial" panose="020B0604020202020204" pitchFamily="34" charset="0"/>
                <a:cs typeface="Arial" panose="020B0604020202020204" pitchFamily="34" charset="0"/>
              </a:rPr>
              <a:t>’, or authority and legitimacy to lead. </a:t>
            </a: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4546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Key questions that this presentation addresses</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p:txBody>
          <a:bodyPr/>
          <a:lstStyle/>
          <a:p>
            <a:pPr marL="514350" indent="-514350">
              <a:buFont typeface="+mj-lt"/>
              <a:buAutoNum type="arabicPeriod"/>
            </a:pPr>
            <a:r>
              <a:rPr lang="en-GB" sz="3000" dirty="0">
                <a:solidFill>
                  <a:schemeClr val="bg1"/>
                </a:solidFill>
                <a:latin typeface="Arial" panose="020B0604020202020204" pitchFamily="34" charset="0"/>
                <a:cs typeface="Arial" panose="020B0604020202020204" pitchFamily="34" charset="0"/>
              </a:rPr>
              <a:t>What does socio-economic class mean?</a:t>
            </a:r>
          </a:p>
          <a:p>
            <a:pPr marL="514350" indent="-514350">
              <a:buFont typeface="+mj-lt"/>
              <a:buAutoNum type="arabicPeriod"/>
            </a:pPr>
            <a:r>
              <a:rPr lang="en-GB" sz="3000" dirty="0">
                <a:solidFill>
                  <a:schemeClr val="bg1"/>
                </a:solidFill>
                <a:latin typeface="Arial" panose="020B0604020202020204" pitchFamily="34" charset="0"/>
                <a:cs typeface="Arial" panose="020B0604020202020204" pitchFamily="34" charset="0"/>
              </a:rPr>
              <a:t>How does socio-economic class intersect with educational leader, leading, leadership and </a:t>
            </a:r>
            <a:r>
              <a:rPr lang="en-GB" sz="3000" dirty="0" err="1">
                <a:solidFill>
                  <a:schemeClr val="bg1"/>
                </a:solidFill>
                <a:latin typeface="Arial" panose="020B0604020202020204" pitchFamily="34" charset="0"/>
                <a:cs typeface="Arial" panose="020B0604020202020204" pitchFamily="34" charset="0"/>
              </a:rPr>
              <a:t>leaderability</a:t>
            </a:r>
            <a:r>
              <a:rPr lang="en-GB" sz="3000" dirty="0">
                <a:solidFill>
                  <a:schemeClr val="bg1"/>
                </a:solidFill>
                <a:latin typeface="Arial" panose="020B0604020202020204" pitchFamily="34" charset="0"/>
                <a:cs typeface="Arial" panose="020B0604020202020204" pitchFamily="34" charset="0"/>
              </a:rPr>
              <a:t>?</a:t>
            </a:r>
          </a:p>
          <a:p>
            <a:pPr marL="514350" indent="-514350">
              <a:buFont typeface="+mj-lt"/>
              <a:buAutoNum type="arabicPeriod"/>
            </a:pPr>
            <a:r>
              <a:rPr lang="en-GB" sz="3000" dirty="0">
                <a:solidFill>
                  <a:schemeClr val="bg1"/>
                </a:solidFill>
                <a:latin typeface="Arial" panose="020B0604020202020204" pitchFamily="34" charset="0"/>
                <a:cs typeface="Arial" panose="020B0604020202020204" pitchFamily="34" charset="0"/>
              </a:rPr>
              <a:t>How might this play out in schools?</a:t>
            </a:r>
          </a:p>
          <a:p>
            <a:pPr marL="514350" indent="-514350">
              <a:buFont typeface="+mj-lt"/>
              <a:buAutoNum type="arabicPeriod"/>
            </a:pPr>
            <a:r>
              <a:rPr lang="en-GB" sz="3000" dirty="0">
                <a:solidFill>
                  <a:schemeClr val="bg1"/>
                </a:solidFill>
                <a:latin typeface="Arial" panose="020B0604020202020204" pitchFamily="34" charset="0"/>
                <a:cs typeface="Arial" panose="020B0604020202020204" pitchFamily="34" charset="0"/>
              </a:rPr>
              <a:t>What are the possibilities for a declassed, transformative educational leadership?</a:t>
            </a:r>
          </a:p>
          <a:p>
            <a:pPr marL="514350" indent="-514350">
              <a:buFont typeface="+mj-lt"/>
              <a:buAutoNum type="arabicPeriod"/>
            </a:pPr>
            <a:r>
              <a:rPr lang="en-GB" sz="3000" dirty="0">
                <a:solidFill>
                  <a:schemeClr val="bg1"/>
                </a:solidFill>
                <a:latin typeface="Arial" panose="020B0604020202020204" pitchFamily="34" charset="0"/>
                <a:cs typeface="Arial" panose="020B0604020202020204" pitchFamily="34" charset="0"/>
              </a:rPr>
              <a:t>In what ways might knowledge production in and about educational leadership be classed?</a:t>
            </a:r>
          </a:p>
          <a:p>
            <a:endParaRPr lang="en-GB" dirty="0">
              <a:solidFill>
                <a:schemeClr val="bg1"/>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8340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The meaning of socio-economic class</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p:txBody>
          <a:bodyPr/>
          <a:lstStyle/>
          <a:p>
            <a:r>
              <a:rPr lang="en-GB" sz="3000" dirty="0">
                <a:solidFill>
                  <a:schemeClr val="bg1"/>
                </a:solidFill>
                <a:latin typeface="Arial" panose="020B0604020202020204" pitchFamily="34" charset="0"/>
                <a:cs typeface="Arial" panose="020B0604020202020204" pitchFamily="34" charset="0"/>
              </a:rPr>
              <a:t> Collectivised hierarchisation of people according to social and economic factors.</a:t>
            </a:r>
          </a:p>
          <a:p>
            <a:r>
              <a:rPr lang="en-GB" sz="3000" dirty="0">
                <a:solidFill>
                  <a:schemeClr val="bg1"/>
                </a:solidFill>
                <a:latin typeface="Arial" panose="020B0604020202020204" pitchFamily="34" charset="0"/>
                <a:cs typeface="Arial" panose="020B0604020202020204" pitchFamily="34" charset="0"/>
              </a:rPr>
              <a:t> Intergenerational power structure</a:t>
            </a:r>
          </a:p>
          <a:p>
            <a:r>
              <a:rPr lang="en-GB" sz="3000" dirty="0">
                <a:solidFill>
                  <a:schemeClr val="bg1"/>
                </a:solidFill>
                <a:latin typeface="Arial" panose="020B0604020202020204" pitchFamily="34" charset="0"/>
                <a:cs typeface="Arial" panose="020B0604020202020204" pitchFamily="34" charset="0"/>
              </a:rPr>
              <a:t> Status and mobility</a:t>
            </a:r>
          </a:p>
          <a:p>
            <a:r>
              <a:rPr lang="en-GB" sz="3000" dirty="0">
                <a:solidFill>
                  <a:schemeClr val="bg1"/>
                </a:solidFill>
                <a:latin typeface="Arial" panose="020B0604020202020204" pitchFamily="34" charset="0"/>
                <a:cs typeface="Arial" panose="020B0604020202020204" pitchFamily="34" charset="0"/>
              </a:rPr>
              <a:t> Born to lead? To follow?</a:t>
            </a:r>
          </a:p>
          <a:p>
            <a:r>
              <a:rPr lang="en-GB" sz="3000" dirty="0">
                <a:solidFill>
                  <a:schemeClr val="bg1"/>
                </a:solidFill>
                <a:latin typeface="Arial" panose="020B0604020202020204" pitchFamily="34" charset="0"/>
                <a:cs typeface="Arial" panose="020B0604020202020204" pitchFamily="34" charset="0"/>
              </a:rPr>
              <a:t> Useful thinker: Pierre Bourdieu and his notion of capitals:</a:t>
            </a:r>
          </a:p>
          <a:p>
            <a:pPr marL="0" indent="0">
              <a:buNone/>
            </a:pPr>
            <a:r>
              <a:rPr lang="en-GB" sz="3000" dirty="0">
                <a:solidFill>
                  <a:schemeClr val="bg1"/>
                </a:solidFill>
                <a:latin typeface="Arial" panose="020B0604020202020204" pitchFamily="34" charset="0"/>
                <a:cs typeface="Arial" panose="020B0604020202020204" pitchFamily="34" charset="0"/>
              </a:rPr>
              <a:t>Bourdieu, P. (2000) </a:t>
            </a:r>
            <a:r>
              <a:rPr lang="en-GB" sz="3000" i="1" dirty="0" err="1">
                <a:solidFill>
                  <a:schemeClr val="bg1"/>
                </a:solidFill>
                <a:latin typeface="Arial" panose="020B0604020202020204" pitchFamily="34" charset="0"/>
                <a:cs typeface="Arial" panose="020B0604020202020204" pitchFamily="34" charset="0"/>
              </a:rPr>
              <a:t>Pascalian</a:t>
            </a:r>
            <a:r>
              <a:rPr lang="en-GB" sz="3000" i="1" dirty="0">
                <a:solidFill>
                  <a:schemeClr val="bg1"/>
                </a:solidFill>
                <a:latin typeface="Arial" panose="020B0604020202020204" pitchFamily="34" charset="0"/>
                <a:cs typeface="Arial" panose="020B0604020202020204" pitchFamily="34" charset="0"/>
              </a:rPr>
              <a:t> meditations</a:t>
            </a:r>
            <a:r>
              <a:rPr lang="en-GB" sz="3000" dirty="0">
                <a:solidFill>
                  <a:schemeClr val="bg1"/>
                </a:solidFill>
                <a:latin typeface="Arial" panose="020B0604020202020204" pitchFamily="34" charset="0"/>
                <a:cs typeface="Arial" panose="020B0604020202020204" pitchFamily="34" charset="0"/>
              </a:rPr>
              <a:t>, trans. R. Nice. Cambridge: Polity Press.</a:t>
            </a:r>
          </a:p>
          <a:p>
            <a:endParaRPr lang="en-GB" sz="3000" dirty="0">
              <a:solidFill>
                <a:schemeClr val="bg1"/>
              </a:solidFill>
              <a:latin typeface="Arial" panose="020B0604020202020204" pitchFamily="34" charset="0"/>
              <a:cs typeface="Arial" panose="020B0604020202020204" pitchFamily="34" charset="0"/>
            </a:endParaRPr>
          </a:p>
          <a:p>
            <a:endParaRPr lang="en-GB" dirty="0">
              <a:solidFill>
                <a:schemeClr val="bg1"/>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5048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The impact of socio-economic class on leaders, leading and leadership</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a:xfrm>
            <a:off x="838200" y="2362203"/>
            <a:ext cx="10515600" cy="3733793"/>
          </a:xfrm>
        </p:spPr>
        <p:txBody>
          <a:bodyPr>
            <a:normAutofit/>
          </a:bodyPr>
          <a:lstStyle/>
          <a:p>
            <a:r>
              <a:rPr lang="en-GB" sz="3000" dirty="0">
                <a:solidFill>
                  <a:schemeClr val="bg1"/>
                </a:solidFill>
                <a:latin typeface="Arial" panose="020B0604020202020204" pitchFamily="34" charset="0"/>
                <a:cs typeface="Arial" panose="020B0604020202020204" pitchFamily="34" charset="0"/>
              </a:rPr>
              <a:t> Class intersects with other structural features, e.g. race, gender and sexual orientation.</a:t>
            </a:r>
          </a:p>
          <a:p>
            <a:r>
              <a:rPr lang="en-GB" sz="3000" dirty="0">
                <a:solidFill>
                  <a:schemeClr val="bg1"/>
                </a:solidFill>
                <a:latin typeface="Arial" panose="020B0604020202020204" pitchFamily="34" charset="0"/>
                <a:cs typeface="Arial" panose="020B0604020202020204" pitchFamily="34" charset="0"/>
              </a:rPr>
              <a:t> Influences: </a:t>
            </a:r>
          </a:p>
          <a:p>
            <a:pPr lvl="1"/>
            <a:r>
              <a:rPr lang="en-GB" sz="2800" dirty="0">
                <a:solidFill>
                  <a:schemeClr val="bg1"/>
                </a:solidFill>
                <a:latin typeface="Arial" panose="020B0604020202020204" pitchFamily="34" charset="0"/>
                <a:cs typeface="Arial" panose="020B0604020202020204" pitchFamily="34" charset="0"/>
              </a:rPr>
              <a:t>Who gets to lead; </a:t>
            </a:r>
          </a:p>
          <a:p>
            <a:pPr lvl="1"/>
            <a:r>
              <a:rPr lang="en-GB" sz="2800" dirty="0">
                <a:solidFill>
                  <a:schemeClr val="bg1"/>
                </a:solidFill>
                <a:latin typeface="Arial" panose="020B0604020202020204" pitchFamily="34" charset="0"/>
                <a:cs typeface="Arial" panose="020B0604020202020204" pitchFamily="34" charset="0"/>
              </a:rPr>
              <a:t>What leaders ‘look’ like; </a:t>
            </a:r>
          </a:p>
          <a:p>
            <a:pPr lvl="1"/>
            <a:r>
              <a:rPr lang="en-GB" sz="2800" dirty="0">
                <a:solidFill>
                  <a:schemeClr val="bg1"/>
                </a:solidFill>
                <a:latin typeface="Arial" panose="020B0604020202020204" pitchFamily="34" charset="0"/>
                <a:cs typeface="Arial" panose="020B0604020202020204" pitchFamily="34" charset="0"/>
              </a:rPr>
              <a:t>Which practices count as leadership;</a:t>
            </a:r>
          </a:p>
          <a:p>
            <a:pPr lvl="1"/>
            <a:r>
              <a:rPr lang="en-GB" sz="2800" dirty="0">
                <a:solidFill>
                  <a:schemeClr val="bg1"/>
                </a:solidFill>
                <a:latin typeface="Arial" panose="020B0604020202020204" pitchFamily="34" charset="0"/>
                <a:cs typeface="Arial" panose="020B0604020202020204" pitchFamily="34" charset="0"/>
              </a:rPr>
              <a:t> And which identities count as leaderful.</a:t>
            </a:r>
          </a:p>
          <a:p>
            <a:endParaRPr lang="en-GB" dirty="0">
              <a:solidFill>
                <a:schemeClr val="bg1"/>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4213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The 4 L’s</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a:xfrm>
            <a:off x="1346200" y="2565406"/>
            <a:ext cx="10007600" cy="4114789"/>
          </a:xfrm>
        </p:spPr>
        <p:txBody>
          <a:bodyPr>
            <a:normAutofit/>
          </a:bodyPr>
          <a:lstStyle/>
          <a:p>
            <a:pPr marL="514350" indent="-514350">
              <a:buFont typeface="+mj-lt"/>
              <a:buAutoNum type="arabicPeriod"/>
            </a:pPr>
            <a:r>
              <a:rPr lang="en-GB" sz="3000" dirty="0">
                <a:solidFill>
                  <a:schemeClr val="bg1"/>
                </a:solidFill>
                <a:latin typeface="Arial" panose="020B0604020202020204" pitchFamily="34" charset="0"/>
                <a:cs typeface="Arial" panose="020B0604020202020204" pitchFamily="34" charset="0"/>
              </a:rPr>
              <a:t>Leader</a:t>
            </a:r>
          </a:p>
          <a:p>
            <a:pPr marL="514350" indent="-514350">
              <a:buFont typeface="+mj-lt"/>
              <a:buAutoNum type="arabicPeriod"/>
            </a:pPr>
            <a:r>
              <a:rPr lang="en-GB" sz="3000" dirty="0">
                <a:solidFill>
                  <a:schemeClr val="bg1"/>
                </a:solidFill>
                <a:latin typeface="Arial" panose="020B0604020202020204" pitchFamily="34" charset="0"/>
                <a:cs typeface="Arial" panose="020B0604020202020204" pitchFamily="34" charset="0"/>
              </a:rPr>
              <a:t>Leading</a:t>
            </a:r>
          </a:p>
          <a:p>
            <a:pPr marL="514350" indent="-514350">
              <a:buFont typeface="+mj-lt"/>
              <a:buAutoNum type="arabicPeriod"/>
            </a:pPr>
            <a:r>
              <a:rPr lang="en-GB" sz="3000" dirty="0">
                <a:solidFill>
                  <a:schemeClr val="bg1"/>
                </a:solidFill>
                <a:latin typeface="Arial" panose="020B0604020202020204" pitchFamily="34" charset="0"/>
                <a:cs typeface="Arial" panose="020B0604020202020204" pitchFamily="34" charset="0"/>
              </a:rPr>
              <a:t>Leadership</a:t>
            </a:r>
          </a:p>
          <a:p>
            <a:pPr marL="514350" indent="-514350">
              <a:buFont typeface="+mj-lt"/>
              <a:buAutoNum type="arabicPeriod"/>
            </a:pPr>
            <a:r>
              <a:rPr lang="en-GB" sz="3000" dirty="0" err="1">
                <a:solidFill>
                  <a:schemeClr val="bg1"/>
                </a:solidFill>
                <a:latin typeface="Arial" panose="020B0604020202020204" pitchFamily="34" charset="0"/>
                <a:cs typeface="Arial" panose="020B0604020202020204" pitchFamily="34" charset="0"/>
              </a:rPr>
              <a:t>Leaderability</a:t>
            </a:r>
            <a:r>
              <a:rPr lang="en-GB" sz="3000" dirty="0">
                <a:solidFill>
                  <a:schemeClr val="bg1"/>
                </a:solidFill>
                <a:latin typeface="Arial" panose="020B0604020202020204" pitchFamily="34" charset="0"/>
                <a:cs typeface="Arial" panose="020B0604020202020204" pitchFamily="34" charset="0"/>
              </a:rPr>
              <a:t> </a:t>
            </a:r>
          </a:p>
          <a:p>
            <a:endParaRPr lang="en-GB" dirty="0">
              <a:solidFill>
                <a:schemeClr val="bg1"/>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3935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The impact of socio-economic class on </a:t>
            </a:r>
            <a:r>
              <a:rPr lang="en-GB" sz="4200" i="1" dirty="0">
                <a:solidFill>
                  <a:schemeClr val="bg1"/>
                </a:solidFill>
                <a:latin typeface="Arial" panose="020B0604020202020204" pitchFamily="34" charset="0"/>
                <a:cs typeface="Arial" panose="020B0604020202020204" pitchFamily="34" charset="0"/>
              </a:rPr>
              <a:t>educational</a:t>
            </a:r>
            <a:r>
              <a:rPr lang="en-GB" sz="4200" dirty="0">
                <a:solidFill>
                  <a:schemeClr val="bg1"/>
                </a:solidFill>
                <a:latin typeface="Arial" panose="020B0604020202020204" pitchFamily="34" charset="0"/>
                <a:cs typeface="Arial" panose="020B0604020202020204" pitchFamily="34" charset="0"/>
              </a:rPr>
              <a:t> leaders, leading and leadership</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a:xfrm>
            <a:off x="838200" y="2044566"/>
            <a:ext cx="10515600" cy="4351338"/>
          </a:xfrm>
        </p:spPr>
        <p:txBody>
          <a:bodyPr>
            <a:normAutofit fontScale="92500" lnSpcReduction="10000"/>
          </a:bodyPr>
          <a:lstStyle/>
          <a:p>
            <a:r>
              <a:rPr lang="en-GB" sz="3000" dirty="0">
                <a:solidFill>
                  <a:schemeClr val="bg1"/>
                </a:solidFill>
                <a:latin typeface="Arial" panose="020B0604020202020204" pitchFamily="34" charset="0"/>
                <a:cs typeface="Arial" panose="020B0604020202020204" pitchFamily="34" charset="0"/>
              </a:rPr>
              <a:t> To date (2021), no major study has directly explored this</a:t>
            </a:r>
          </a:p>
          <a:p>
            <a:pPr lvl="1"/>
            <a:r>
              <a:rPr lang="en-GB" sz="2600" dirty="0">
                <a:solidFill>
                  <a:schemeClr val="bg1"/>
                </a:solidFill>
                <a:latin typeface="Arial" panose="020B0604020202020204" pitchFamily="34" charset="0"/>
                <a:cs typeface="Arial" panose="020B0604020202020204" pitchFamily="34" charset="0"/>
              </a:rPr>
              <a:t> BUT see Fuller (2013) </a:t>
            </a:r>
            <a:r>
              <a:rPr lang="en-GB" sz="2600" i="1" dirty="0">
                <a:solidFill>
                  <a:schemeClr val="bg1"/>
                </a:solidFill>
                <a:latin typeface="Arial" panose="020B0604020202020204" pitchFamily="34" charset="0"/>
                <a:cs typeface="Arial" panose="020B0604020202020204" pitchFamily="34" charset="0"/>
              </a:rPr>
              <a:t>Gender, identity and educational leadership</a:t>
            </a:r>
            <a:r>
              <a:rPr lang="en-GB" sz="2600" dirty="0">
                <a:solidFill>
                  <a:schemeClr val="bg1"/>
                </a:solidFill>
                <a:latin typeface="Arial" panose="020B0604020202020204" pitchFamily="34" charset="0"/>
                <a:cs typeface="Arial" panose="020B0604020202020204" pitchFamily="34" charset="0"/>
              </a:rPr>
              <a:t>. Bloomsbury. </a:t>
            </a:r>
          </a:p>
          <a:p>
            <a:r>
              <a:rPr lang="en-GB" sz="3000" dirty="0">
                <a:solidFill>
                  <a:schemeClr val="bg1"/>
                </a:solidFill>
                <a:latin typeface="Arial" panose="020B0604020202020204" pitchFamily="34" charset="0"/>
                <a:cs typeface="Arial" panose="020B0604020202020204" pitchFamily="34" charset="0"/>
              </a:rPr>
              <a:t> Schools and universities present barriers to staff and students based on class</a:t>
            </a:r>
          </a:p>
          <a:p>
            <a:r>
              <a:rPr lang="en-GB" sz="3000" dirty="0">
                <a:solidFill>
                  <a:schemeClr val="bg1"/>
                </a:solidFill>
                <a:latin typeface="Arial" panose="020B0604020202020204" pitchFamily="34" charset="0"/>
                <a:cs typeface="Arial" panose="020B0604020202020204" pitchFamily="34" charset="0"/>
              </a:rPr>
              <a:t> The structure of the schooling system in England and elsewhere is predicated on class difference, whose proxy is attainment</a:t>
            </a:r>
          </a:p>
          <a:p>
            <a:r>
              <a:rPr lang="en-GB" sz="3000" dirty="0">
                <a:solidFill>
                  <a:schemeClr val="bg1"/>
                </a:solidFill>
                <a:latin typeface="Arial" panose="020B0604020202020204" pitchFamily="34" charset="0"/>
                <a:cs typeface="Arial" panose="020B0604020202020204" pitchFamily="34" charset="0"/>
              </a:rPr>
              <a:t> The shared responsibility for school leadership in England between headteacher and governing body derives from classed assumptions (see Grace, 1995). </a:t>
            </a:r>
          </a:p>
          <a:p>
            <a:endParaRPr lang="en-GB" dirty="0">
              <a:solidFill>
                <a:schemeClr val="bg1"/>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364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The impact of socio-economic class on </a:t>
            </a:r>
            <a:r>
              <a:rPr lang="en-GB" sz="4200" i="1" dirty="0">
                <a:solidFill>
                  <a:schemeClr val="bg1"/>
                </a:solidFill>
                <a:latin typeface="Arial" panose="020B0604020202020204" pitchFamily="34" charset="0"/>
                <a:cs typeface="Arial" panose="020B0604020202020204" pitchFamily="34" charset="0"/>
              </a:rPr>
              <a:t>educational</a:t>
            </a:r>
            <a:r>
              <a:rPr lang="en-GB" sz="4200" dirty="0">
                <a:solidFill>
                  <a:schemeClr val="bg1"/>
                </a:solidFill>
                <a:latin typeface="Arial" panose="020B0604020202020204" pitchFamily="34" charset="0"/>
                <a:cs typeface="Arial" panose="020B0604020202020204" pitchFamily="34" charset="0"/>
              </a:rPr>
              <a:t> leaders, leading and leadership</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a:xfrm>
            <a:off x="482599" y="2002691"/>
            <a:ext cx="11328399" cy="4626701"/>
          </a:xfrm>
        </p:spPr>
        <p:txBody>
          <a:bodyPr>
            <a:noAutofit/>
          </a:bodyPr>
          <a:lstStyle/>
          <a:p>
            <a:r>
              <a:rPr lang="en-GB" sz="3000" dirty="0">
                <a:solidFill>
                  <a:schemeClr val="bg1"/>
                </a:solidFill>
                <a:latin typeface="Arial" panose="020B0604020202020204" pitchFamily="34" charset="0"/>
                <a:cs typeface="Arial" panose="020B0604020202020204" pitchFamily="34" charset="0"/>
              </a:rPr>
              <a:t> Accreditation creates the appearance that leadership is open to all, yet class functions often invisibly to position candidates as more or less leaderful.</a:t>
            </a:r>
          </a:p>
          <a:p>
            <a:r>
              <a:rPr lang="en-GB" sz="3000" dirty="0">
                <a:solidFill>
                  <a:schemeClr val="bg1"/>
                </a:solidFill>
                <a:latin typeface="Arial" panose="020B0604020202020204" pitchFamily="34" charset="0"/>
                <a:cs typeface="Arial" panose="020B0604020202020204" pitchFamily="34" charset="0"/>
              </a:rPr>
              <a:t> Educational leadership is becoming corporatized: the corporate world is dominated by the more socio-economically advantaged. </a:t>
            </a:r>
          </a:p>
          <a:p>
            <a:r>
              <a:rPr lang="en-GB" sz="3000" dirty="0">
                <a:solidFill>
                  <a:schemeClr val="bg1"/>
                </a:solidFill>
                <a:latin typeface="Arial" panose="020B0604020202020204" pitchFamily="34" charset="0"/>
                <a:cs typeface="Arial" panose="020B0604020202020204" pitchFamily="34" charset="0"/>
              </a:rPr>
              <a:t> The tensions this produces are seen in accounts from headteachers and principals, see e.g.: </a:t>
            </a:r>
          </a:p>
          <a:p>
            <a:pPr marL="0" indent="0">
              <a:buNone/>
            </a:pPr>
            <a:r>
              <a:rPr lang="en-GB" sz="2000" dirty="0">
                <a:solidFill>
                  <a:schemeClr val="bg1"/>
                </a:solidFill>
                <a:latin typeface="Arial" panose="020B0604020202020204" pitchFamily="34" charset="0"/>
                <a:cs typeface="Arial" panose="020B0604020202020204" pitchFamily="34" charset="0"/>
              </a:rPr>
              <a:t>Courtney, S.J., (2017). </a:t>
            </a:r>
            <a:r>
              <a:rPr lang="en-GB" sz="2000" dirty="0" err="1">
                <a:solidFill>
                  <a:schemeClr val="bg1"/>
                </a:solidFill>
                <a:latin typeface="Arial" panose="020B0604020202020204" pitchFamily="34" charset="0"/>
                <a:cs typeface="Arial" panose="020B0604020202020204" pitchFamily="34" charset="0"/>
              </a:rPr>
              <a:t>Corporatising</a:t>
            </a:r>
            <a:r>
              <a:rPr lang="en-GB" sz="2000" dirty="0">
                <a:solidFill>
                  <a:schemeClr val="bg1"/>
                </a:solidFill>
                <a:latin typeface="Arial" panose="020B0604020202020204" pitchFamily="34" charset="0"/>
                <a:cs typeface="Arial" panose="020B0604020202020204" pitchFamily="34" charset="0"/>
              </a:rPr>
              <a:t> school leadership through hysteresis. </a:t>
            </a:r>
            <a:r>
              <a:rPr lang="en-GB" sz="2000" i="1" dirty="0">
                <a:solidFill>
                  <a:schemeClr val="bg1"/>
                </a:solidFill>
                <a:latin typeface="Arial" panose="020B0604020202020204" pitchFamily="34" charset="0"/>
                <a:cs typeface="Arial" panose="020B0604020202020204" pitchFamily="34" charset="0"/>
              </a:rPr>
              <a:t>British Journal of Sociology of Education</a:t>
            </a:r>
            <a:r>
              <a:rPr lang="en-GB" sz="2000" dirty="0">
                <a:solidFill>
                  <a:schemeClr val="bg1"/>
                </a:solidFill>
                <a:latin typeface="Arial" panose="020B0604020202020204" pitchFamily="34" charset="0"/>
                <a:cs typeface="Arial" panose="020B0604020202020204" pitchFamily="34" charset="0"/>
              </a:rPr>
              <a:t>, 38(7), 1054–1067.</a:t>
            </a:r>
          </a:p>
          <a:p>
            <a:pPr marL="0" indent="0">
              <a:buNone/>
            </a:pPr>
            <a:r>
              <a:rPr lang="en-GB" sz="2000" dirty="0">
                <a:solidFill>
                  <a:schemeClr val="bg1"/>
                </a:solidFill>
                <a:latin typeface="Arial" panose="020B0604020202020204" pitchFamily="34" charset="0"/>
                <a:cs typeface="Arial" panose="020B0604020202020204" pitchFamily="34" charset="0"/>
              </a:rPr>
              <a:t>Gewirtz, S. (2002) </a:t>
            </a:r>
            <a:r>
              <a:rPr lang="en-GB" sz="2000" i="1" dirty="0">
                <a:solidFill>
                  <a:schemeClr val="bg1"/>
                </a:solidFill>
                <a:latin typeface="Arial" panose="020B0604020202020204" pitchFamily="34" charset="0"/>
                <a:cs typeface="Arial" panose="020B0604020202020204" pitchFamily="34" charset="0"/>
              </a:rPr>
              <a:t>The managerial school: </a:t>
            </a:r>
            <a:r>
              <a:rPr lang="en-GB" sz="2000" i="1" dirty="0" err="1">
                <a:solidFill>
                  <a:schemeClr val="bg1"/>
                </a:solidFill>
                <a:latin typeface="Arial" panose="020B0604020202020204" pitchFamily="34" charset="0"/>
                <a:cs typeface="Arial" panose="020B0604020202020204" pitchFamily="34" charset="0"/>
              </a:rPr>
              <a:t>post­welfarism</a:t>
            </a:r>
            <a:r>
              <a:rPr lang="en-GB" sz="2000" i="1" dirty="0">
                <a:solidFill>
                  <a:schemeClr val="bg1"/>
                </a:solidFill>
                <a:latin typeface="Arial" panose="020B0604020202020204" pitchFamily="34" charset="0"/>
                <a:cs typeface="Arial" panose="020B0604020202020204" pitchFamily="34" charset="0"/>
              </a:rPr>
              <a:t> and social justice in education</a:t>
            </a:r>
            <a:r>
              <a:rPr lang="en-GB" sz="2000" dirty="0">
                <a:solidFill>
                  <a:schemeClr val="bg1"/>
                </a:solidFill>
                <a:latin typeface="Arial" panose="020B0604020202020204" pitchFamily="34" charset="0"/>
                <a:cs typeface="Arial" panose="020B0604020202020204" pitchFamily="34" charset="0"/>
              </a:rPr>
              <a:t>. London: Routledge.</a:t>
            </a: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1036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Case Study 19.1 Ellen</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a:xfrm>
            <a:off x="482600" y="2002698"/>
            <a:ext cx="11328400" cy="4626698"/>
          </a:xfrm>
        </p:spPr>
        <p:txBody>
          <a:bodyPr>
            <a:normAutofit lnSpcReduction="10000"/>
          </a:bodyPr>
          <a:lstStyle/>
          <a:p>
            <a:pPr marL="0" indent="0">
              <a:buNone/>
            </a:pPr>
            <a:r>
              <a:rPr lang="en-GB" sz="3000" dirty="0">
                <a:solidFill>
                  <a:schemeClr val="bg1"/>
                </a:solidFill>
                <a:latin typeface="Arial" panose="020B0604020202020204" pitchFamily="34" charset="0"/>
                <a:cs typeface="Arial" panose="020B0604020202020204" pitchFamily="34" charset="0"/>
              </a:rPr>
              <a:t>Read the case study about Ellen from page 302 and answer these questions (activity 19.1):</a:t>
            </a:r>
          </a:p>
          <a:p>
            <a:pPr marL="514350" indent="-514350">
              <a:buFont typeface="+mj-lt"/>
              <a:buAutoNum type="arabicPeriod"/>
            </a:pPr>
            <a:r>
              <a:rPr lang="en-GB" dirty="0">
                <a:solidFill>
                  <a:schemeClr val="bg1"/>
                </a:solidFill>
                <a:latin typeface="Arial" panose="020B0604020202020204" pitchFamily="34" charset="0"/>
                <a:cs typeface="Arial" panose="020B0604020202020204" pitchFamily="34" charset="0"/>
              </a:rPr>
              <a:t>Narrative data is considered useful in allowing research participants to construct causal relationships in their accounts as they make sense of their lives. How does Ellen attribute causality between her working-class background and her present-day leadership practice and dispositions?</a:t>
            </a:r>
          </a:p>
          <a:p>
            <a:pPr marL="514350" indent="-514350">
              <a:buFont typeface="+mj-lt"/>
              <a:buAutoNum type="arabicPeriod"/>
            </a:pPr>
            <a:r>
              <a:rPr lang="en-GB" dirty="0">
                <a:solidFill>
                  <a:schemeClr val="bg1"/>
                </a:solidFill>
                <a:latin typeface="Arial" panose="020B0604020202020204" pitchFamily="34" charset="0"/>
                <a:cs typeface="Arial" panose="020B0604020202020204" pitchFamily="34" charset="0"/>
              </a:rPr>
              <a:t>What discourses and assumptions about socio-economic class and education does Ellen draw on in her account?</a:t>
            </a:r>
          </a:p>
          <a:p>
            <a:pPr marL="514350" indent="-514350">
              <a:buFont typeface="+mj-lt"/>
              <a:buAutoNum type="arabicPeriod"/>
            </a:pPr>
            <a:r>
              <a:rPr lang="en-GB" dirty="0">
                <a:solidFill>
                  <a:schemeClr val="bg1"/>
                </a:solidFill>
                <a:latin typeface="Arial" panose="020B0604020202020204" pitchFamily="34" charset="0"/>
                <a:cs typeface="Arial" panose="020B0604020202020204" pitchFamily="34" charset="0"/>
              </a:rPr>
              <a:t>What other discourses and ‘stories’ of socio-economic class might Ellen have drawn on? How might these have changed her narrative?</a:t>
            </a: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7351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Breaking through the ‘class’ ceiling</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a:xfrm>
            <a:off x="838200" y="2362203"/>
            <a:ext cx="10515600" cy="3733793"/>
          </a:xfrm>
        </p:spPr>
        <p:txBody>
          <a:bodyPr>
            <a:normAutofit/>
          </a:bodyPr>
          <a:lstStyle/>
          <a:p>
            <a:r>
              <a:rPr lang="en-GB" sz="3000" dirty="0">
                <a:solidFill>
                  <a:schemeClr val="bg1"/>
                </a:solidFill>
                <a:latin typeface="Arial" panose="020B0604020202020204" pitchFamily="34" charset="0"/>
                <a:cs typeface="Arial" panose="020B0604020202020204" pitchFamily="34" charset="0"/>
              </a:rPr>
              <a:t> What is the difference between </a:t>
            </a:r>
            <a:r>
              <a:rPr lang="en-GB" sz="3000" u="sng" dirty="0">
                <a:solidFill>
                  <a:schemeClr val="bg1"/>
                </a:solidFill>
                <a:latin typeface="Arial" panose="020B0604020202020204" pitchFamily="34" charset="0"/>
                <a:cs typeface="Arial" panose="020B0604020202020204" pitchFamily="34" charset="0"/>
              </a:rPr>
              <a:t>Transformational</a:t>
            </a:r>
            <a:r>
              <a:rPr lang="en-GB" sz="3000" dirty="0">
                <a:solidFill>
                  <a:schemeClr val="bg1"/>
                </a:solidFill>
                <a:latin typeface="Arial" panose="020B0604020202020204" pitchFamily="34" charset="0"/>
                <a:cs typeface="Arial" panose="020B0604020202020204" pitchFamily="34" charset="0"/>
              </a:rPr>
              <a:t> and </a:t>
            </a:r>
            <a:r>
              <a:rPr lang="en-GB" sz="3000" u="sng" dirty="0">
                <a:solidFill>
                  <a:schemeClr val="bg1"/>
                </a:solidFill>
                <a:latin typeface="Arial" panose="020B0604020202020204" pitchFamily="34" charset="0"/>
                <a:cs typeface="Arial" panose="020B0604020202020204" pitchFamily="34" charset="0"/>
              </a:rPr>
              <a:t>Transformative</a:t>
            </a:r>
            <a:r>
              <a:rPr lang="en-GB" sz="3000" dirty="0">
                <a:solidFill>
                  <a:schemeClr val="bg1"/>
                </a:solidFill>
                <a:latin typeface="Arial" panose="020B0604020202020204" pitchFamily="34" charset="0"/>
                <a:cs typeface="Arial" panose="020B0604020202020204" pitchFamily="34" charset="0"/>
              </a:rPr>
              <a:t> models of educational leadership?</a:t>
            </a:r>
          </a:p>
          <a:p>
            <a:r>
              <a:rPr lang="en-GB" sz="3000" dirty="0">
                <a:solidFill>
                  <a:schemeClr val="bg1"/>
                </a:solidFill>
                <a:latin typeface="Arial" panose="020B0604020202020204" pitchFamily="34" charset="0"/>
                <a:cs typeface="Arial" panose="020B0604020202020204" pitchFamily="34" charset="0"/>
              </a:rPr>
              <a:t>Which is better placed to mitigate the effects of class in education systems?</a:t>
            </a:r>
          </a:p>
          <a:p>
            <a:r>
              <a:rPr lang="en-GB" sz="3000" dirty="0">
                <a:solidFill>
                  <a:schemeClr val="bg1"/>
                </a:solidFill>
                <a:latin typeface="Arial" panose="020B0604020202020204" pitchFamily="34" charset="0"/>
                <a:cs typeface="Arial" panose="020B0604020202020204" pitchFamily="34" charset="0"/>
              </a:rPr>
              <a:t>Why do you think that?</a:t>
            </a:r>
            <a:endParaRPr lang="en-GB" dirty="0">
              <a:solidFill>
                <a:schemeClr val="bg1"/>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518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636</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Understanding Educational Leadership</vt:lpstr>
      <vt:lpstr>Key questions that this presentation addresses</vt:lpstr>
      <vt:lpstr>The meaning of socio-economic class</vt:lpstr>
      <vt:lpstr>The impact of socio-economic class on leaders, leading and leadership</vt:lpstr>
      <vt:lpstr>The 4 L’s</vt:lpstr>
      <vt:lpstr>The impact of socio-economic class on educational leaders, leading and leadership</vt:lpstr>
      <vt:lpstr>The impact of socio-economic class on educational leaders, leading and leadership</vt:lpstr>
      <vt:lpstr>Case Study 19.1 Ellen</vt:lpstr>
      <vt:lpstr>Breaking through the ‘class’ ceiling</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Educational Leadership</dc:title>
  <dc:creator>Steven Courtney</dc:creator>
  <cp:lastModifiedBy>Steven Courtney</cp:lastModifiedBy>
  <cp:revision>23</cp:revision>
  <dcterms:created xsi:type="dcterms:W3CDTF">2020-12-11T14:51:31Z</dcterms:created>
  <dcterms:modified xsi:type="dcterms:W3CDTF">2021-02-10T14:17:43Z</dcterms:modified>
</cp:coreProperties>
</file>