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36D"/>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4" d="100"/>
          <a:sy n="74" d="100"/>
        </p:scale>
        <p:origin x="78"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0F03F-4CB8-4AFE-AE83-449ADD27E3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192E0DF-8B95-463C-8B64-EF898D12D0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DDF14F0-77C3-4165-B6B9-9A60377FCA81}"/>
              </a:ext>
            </a:extLst>
          </p:cNvPr>
          <p:cNvSpPr>
            <a:spLocks noGrp="1"/>
          </p:cNvSpPr>
          <p:nvPr>
            <p:ph type="dt" sz="half" idx="10"/>
          </p:nvPr>
        </p:nvSpPr>
        <p:spPr/>
        <p:txBody>
          <a:bodyPr/>
          <a:lstStyle/>
          <a:p>
            <a:fld id="{6FDAFE8C-FF47-4D67-A7A1-D81133526356}" type="datetimeFigureOut">
              <a:rPr lang="en-GB" smtClean="0"/>
              <a:t>09/02/2021</a:t>
            </a:fld>
            <a:endParaRPr lang="en-GB"/>
          </a:p>
        </p:txBody>
      </p:sp>
      <p:sp>
        <p:nvSpPr>
          <p:cNvPr id="5" name="Footer Placeholder 4">
            <a:extLst>
              <a:ext uri="{FF2B5EF4-FFF2-40B4-BE49-F238E27FC236}">
                <a16:creationId xmlns:a16="http://schemas.microsoft.com/office/drawing/2014/main" id="{569EF619-1F12-41A4-9684-CD7939181F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F271F3-74EB-4DF8-8CA9-A12D132C7C17}"/>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9717642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165E6-B9F2-4451-B5C3-BD64D26235E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C397302-B2B4-47E2-9AC3-54A38207B3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61719D5-C55F-43B6-B21D-00FC474E7699}"/>
              </a:ext>
            </a:extLst>
          </p:cNvPr>
          <p:cNvSpPr>
            <a:spLocks noGrp="1"/>
          </p:cNvSpPr>
          <p:nvPr>
            <p:ph type="dt" sz="half" idx="10"/>
          </p:nvPr>
        </p:nvSpPr>
        <p:spPr/>
        <p:txBody>
          <a:bodyPr/>
          <a:lstStyle/>
          <a:p>
            <a:fld id="{6FDAFE8C-FF47-4D67-A7A1-D81133526356}" type="datetimeFigureOut">
              <a:rPr lang="en-GB" smtClean="0"/>
              <a:t>09/02/2021</a:t>
            </a:fld>
            <a:endParaRPr lang="en-GB"/>
          </a:p>
        </p:txBody>
      </p:sp>
      <p:sp>
        <p:nvSpPr>
          <p:cNvPr id="5" name="Footer Placeholder 4">
            <a:extLst>
              <a:ext uri="{FF2B5EF4-FFF2-40B4-BE49-F238E27FC236}">
                <a16:creationId xmlns:a16="http://schemas.microsoft.com/office/drawing/2014/main" id="{17F9311A-DFEE-451B-A7F9-464BE0E8D8C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00B9E4-18DB-49FB-97F1-3CDB667E5476}"/>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2191289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89ECCD-10C3-4FB7-9329-09DAA77C4D8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E8DAC7-D395-48AA-8926-C5B4D278624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F0462-C82D-4892-BF3C-B7FCF960E7EB}"/>
              </a:ext>
            </a:extLst>
          </p:cNvPr>
          <p:cNvSpPr>
            <a:spLocks noGrp="1"/>
          </p:cNvSpPr>
          <p:nvPr>
            <p:ph type="dt" sz="half" idx="10"/>
          </p:nvPr>
        </p:nvSpPr>
        <p:spPr/>
        <p:txBody>
          <a:bodyPr/>
          <a:lstStyle/>
          <a:p>
            <a:fld id="{6FDAFE8C-FF47-4D67-A7A1-D81133526356}" type="datetimeFigureOut">
              <a:rPr lang="en-GB" smtClean="0"/>
              <a:t>09/02/2021</a:t>
            </a:fld>
            <a:endParaRPr lang="en-GB"/>
          </a:p>
        </p:txBody>
      </p:sp>
      <p:sp>
        <p:nvSpPr>
          <p:cNvPr id="5" name="Footer Placeholder 4">
            <a:extLst>
              <a:ext uri="{FF2B5EF4-FFF2-40B4-BE49-F238E27FC236}">
                <a16:creationId xmlns:a16="http://schemas.microsoft.com/office/drawing/2014/main" id="{01AAE72F-E346-46DA-AC87-1C59136749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CB70B0-BB3F-42BA-9144-DDB19260AB8A}"/>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4153797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F0D7D-3724-4A5F-879D-E6790492486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CF27C1-77D0-4E17-AAD6-09D2E37A7B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22811C0-9841-442E-B9E9-D028ADAA8F3B}"/>
              </a:ext>
            </a:extLst>
          </p:cNvPr>
          <p:cNvSpPr>
            <a:spLocks noGrp="1"/>
          </p:cNvSpPr>
          <p:nvPr>
            <p:ph type="dt" sz="half" idx="10"/>
          </p:nvPr>
        </p:nvSpPr>
        <p:spPr/>
        <p:txBody>
          <a:bodyPr/>
          <a:lstStyle/>
          <a:p>
            <a:fld id="{6FDAFE8C-FF47-4D67-A7A1-D81133526356}" type="datetimeFigureOut">
              <a:rPr lang="en-GB" smtClean="0"/>
              <a:t>09/02/2021</a:t>
            </a:fld>
            <a:endParaRPr lang="en-GB"/>
          </a:p>
        </p:txBody>
      </p:sp>
      <p:sp>
        <p:nvSpPr>
          <p:cNvPr id="5" name="Footer Placeholder 4">
            <a:extLst>
              <a:ext uri="{FF2B5EF4-FFF2-40B4-BE49-F238E27FC236}">
                <a16:creationId xmlns:a16="http://schemas.microsoft.com/office/drawing/2014/main" id="{C087C877-C9A9-45D2-B534-06721BD21E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5593E30-7F06-45A8-8720-D5F0C788A296}"/>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1664803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B2057-F8ED-4229-B35A-CFE276E0DA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87CB7AE-E0C4-488F-B66D-7FEAAFC0FF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9E5927-B97B-4CE0-99B6-5B4A6EAB7EE2}"/>
              </a:ext>
            </a:extLst>
          </p:cNvPr>
          <p:cNvSpPr>
            <a:spLocks noGrp="1"/>
          </p:cNvSpPr>
          <p:nvPr>
            <p:ph type="dt" sz="half" idx="10"/>
          </p:nvPr>
        </p:nvSpPr>
        <p:spPr/>
        <p:txBody>
          <a:bodyPr/>
          <a:lstStyle/>
          <a:p>
            <a:fld id="{6FDAFE8C-FF47-4D67-A7A1-D81133526356}" type="datetimeFigureOut">
              <a:rPr lang="en-GB" smtClean="0"/>
              <a:t>09/02/2021</a:t>
            </a:fld>
            <a:endParaRPr lang="en-GB"/>
          </a:p>
        </p:txBody>
      </p:sp>
      <p:sp>
        <p:nvSpPr>
          <p:cNvPr id="5" name="Footer Placeholder 4">
            <a:extLst>
              <a:ext uri="{FF2B5EF4-FFF2-40B4-BE49-F238E27FC236}">
                <a16:creationId xmlns:a16="http://schemas.microsoft.com/office/drawing/2014/main" id="{B2E561D6-2A24-4F43-82B9-9AC5545308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D4B507-5061-49DB-AB6D-B2818193B0AF}"/>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263476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47275-E354-49E1-A4CA-C7A975AF97C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181A8E-C9DC-427B-8400-74EB22B765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C79EA22-6CEF-484E-AEB0-2CAB03DD7C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EEEA58-F974-4F02-AD11-B16088B0188E}"/>
              </a:ext>
            </a:extLst>
          </p:cNvPr>
          <p:cNvSpPr>
            <a:spLocks noGrp="1"/>
          </p:cNvSpPr>
          <p:nvPr>
            <p:ph type="dt" sz="half" idx="10"/>
          </p:nvPr>
        </p:nvSpPr>
        <p:spPr/>
        <p:txBody>
          <a:bodyPr/>
          <a:lstStyle/>
          <a:p>
            <a:fld id="{6FDAFE8C-FF47-4D67-A7A1-D81133526356}" type="datetimeFigureOut">
              <a:rPr lang="en-GB" smtClean="0"/>
              <a:t>09/02/2021</a:t>
            </a:fld>
            <a:endParaRPr lang="en-GB"/>
          </a:p>
        </p:txBody>
      </p:sp>
      <p:sp>
        <p:nvSpPr>
          <p:cNvPr id="6" name="Footer Placeholder 5">
            <a:extLst>
              <a:ext uri="{FF2B5EF4-FFF2-40B4-BE49-F238E27FC236}">
                <a16:creationId xmlns:a16="http://schemas.microsoft.com/office/drawing/2014/main" id="{1B4289C8-2136-4FFD-B79C-F39DA3EA21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B2B3736-1409-4556-BF3A-32B9E41DF333}"/>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2738886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B06BF-F618-4481-B884-C9B58BC866C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7DDF36-8A0A-4F29-8A47-63D3E93203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A8818C-9FCF-4972-9FD1-801AEF786F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DA39BAA-5C47-44B7-B2A2-D4393E68C4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742741-2559-48E3-8905-D6C7E8F72B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6EA9248-0914-431B-8795-2FB3595DD819}"/>
              </a:ext>
            </a:extLst>
          </p:cNvPr>
          <p:cNvSpPr>
            <a:spLocks noGrp="1"/>
          </p:cNvSpPr>
          <p:nvPr>
            <p:ph type="dt" sz="half" idx="10"/>
          </p:nvPr>
        </p:nvSpPr>
        <p:spPr/>
        <p:txBody>
          <a:bodyPr/>
          <a:lstStyle/>
          <a:p>
            <a:fld id="{6FDAFE8C-FF47-4D67-A7A1-D81133526356}" type="datetimeFigureOut">
              <a:rPr lang="en-GB" smtClean="0"/>
              <a:t>09/02/2021</a:t>
            </a:fld>
            <a:endParaRPr lang="en-GB"/>
          </a:p>
        </p:txBody>
      </p:sp>
      <p:sp>
        <p:nvSpPr>
          <p:cNvPr id="8" name="Footer Placeholder 7">
            <a:extLst>
              <a:ext uri="{FF2B5EF4-FFF2-40B4-BE49-F238E27FC236}">
                <a16:creationId xmlns:a16="http://schemas.microsoft.com/office/drawing/2014/main" id="{DC76564C-32BC-4ABC-8C9A-CAAF475010D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AEE2106-061D-4721-8390-9FE239471025}"/>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857979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02F1E-BF13-4A27-8488-88DFC26B18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192CB3D-BF34-442B-80A9-EC10AEA9948B}"/>
              </a:ext>
            </a:extLst>
          </p:cNvPr>
          <p:cNvSpPr>
            <a:spLocks noGrp="1"/>
          </p:cNvSpPr>
          <p:nvPr>
            <p:ph type="dt" sz="half" idx="10"/>
          </p:nvPr>
        </p:nvSpPr>
        <p:spPr/>
        <p:txBody>
          <a:bodyPr/>
          <a:lstStyle/>
          <a:p>
            <a:fld id="{6FDAFE8C-FF47-4D67-A7A1-D81133526356}" type="datetimeFigureOut">
              <a:rPr lang="en-GB" smtClean="0"/>
              <a:t>09/02/2021</a:t>
            </a:fld>
            <a:endParaRPr lang="en-GB"/>
          </a:p>
        </p:txBody>
      </p:sp>
      <p:sp>
        <p:nvSpPr>
          <p:cNvPr id="4" name="Footer Placeholder 3">
            <a:extLst>
              <a:ext uri="{FF2B5EF4-FFF2-40B4-BE49-F238E27FC236}">
                <a16:creationId xmlns:a16="http://schemas.microsoft.com/office/drawing/2014/main" id="{9934F5A2-2097-4D2E-95FB-5549FBB21E4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D67B771-B252-4322-B80C-C95C7766307D}"/>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851881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2670CE-CFB4-4AD2-9A35-2CD71BC23AFF}"/>
              </a:ext>
            </a:extLst>
          </p:cNvPr>
          <p:cNvSpPr>
            <a:spLocks noGrp="1"/>
          </p:cNvSpPr>
          <p:nvPr>
            <p:ph type="dt" sz="half" idx="10"/>
          </p:nvPr>
        </p:nvSpPr>
        <p:spPr/>
        <p:txBody>
          <a:bodyPr/>
          <a:lstStyle/>
          <a:p>
            <a:fld id="{6FDAFE8C-FF47-4D67-A7A1-D81133526356}" type="datetimeFigureOut">
              <a:rPr lang="en-GB" smtClean="0"/>
              <a:t>09/02/2021</a:t>
            </a:fld>
            <a:endParaRPr lang="en-GB"/>
          </a:p>
        </p:txBody>
      </p:sp>
      <p:sp>
        <p:nvSpPr>
          <p:cNvPr id="3" name="Footer Placeholder 2">
            <a:extLst>
              <a:ext uri="{FF2B5EF4-FFF2-40B4-BE49-F238E27FC236}">
                <a16:creationId xmlns:a16="http://schemas.microsoft.com/office/drawing/2014/main" id="{29EC25C4-3450-4918-9925-8C44388957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C5BF7CD-A66B-4FD5-96AA-47EA604C5FEC}"/>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2147718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90800-B083-4B9B-81AA-6564093541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BFFD098-27B3-4961-A82F-97E658957D3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78F79B-DD25-4CF6-B2AB-441E6BD76F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5BB990-B605-4BF5-9A1D-7A220097F08A}"/>
              </a:ext>
            </a:extLst>
          </p:cNvPr>
          <p:cNvSpPr>
            <a:spLocks noGrp="1"/>
          </p:cNvSpPr>
          <p:nvPr>
            <p:ph type="dt" sz="half" idx="10"/>
          </p:nvPr>
        </p:nvSpPr>
        <p:spPr/>
        <p:txBody>
          <a:bodyPr/>
          <a:lstStyle/>
          <a:p>
            <a:fld id="{6FDAFE8C-FF47-4D67-A7A1-D81133526356}" type="datetimeFigureOut">
              <a:rPr lang="en-GB" smtClean="0"/>
              <a:t>09/02/2021</a:t>
            </a:fld>
            <a:endParaRPr lang="en-GB"/>
          </a:p>
        </p:txBody>
      </p:sp>
      <p:sp>
        <p:nvSpPr>
          <p:cNvPr id="6" name="Footer Placeholder 5">
            <a:extLst>
              <a:ext uri="{FF2B5EF4-FFF2-40B4-BE49-F238E27FC236}">
                <a16:creationId xmlns:a16="http://schemas.microsoft.com/office/drawing/2014/main" id="{6B4EA982-CE46-4422-846A-DF5ED737E6F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7250AB-65D3-4EC7-B67D-88E82589C241}"/>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3291077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F4FE2-6E9F-4E29-B9C8-3DEB07E113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37A5CBD-FCF1-4EF7-9D20-E44AA671CA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A49FB5A-1872-4BC5-A935-2EAFD3062F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6CC9B0-B1F8-477F-A81C-7B13186F87D0}"/>
              </a:ext>
            </a:extLst>
          </p:cNvPr>
          <p:cNvSpPr>
            <a:spLocks noGrp="1"/>
          </p:cNvSpPr>
          <p:nvPr>
            <p:ph type="dt" sz="half" idx="10"/>
          </p:nvPr>
        </p:nvSpPr>
        <p:spPr/>
        <p:txBody>
          <a:bodyPr/>
          <a:lstStyle/>
          <a:p>
            <a:fld id="{6FDAFE8C-FF47-4D67-A7A1-D81133526356}" type="datetimeFigureOut">
              <a:rPr lang="en-GB" smtClean="0"/>
              <a:t>09/02/2021</a:t>
            </a:fld>
            <a:endParaRPr lang="en-GB"/>
          </a:p>
        </p:txBody>
      </p:sp>
      <p:sp>
        <p:nvSpPr>
          <p:cNvPr id="6" name="Footer Placeholder 5">
            <a:extLst>
              <a:ext uri="{FF2B5EF4-FFF2-40B4-BE49-F238E27FC236}">
                <a16:creationId xmlns:a16="http://schemas.microsoft.com/office/drawing/2014/main" id="{5BDDDACD-9CB9-4A4F-BE0C-0D3950A92F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A1C8A7-F554-4A95-9559-D210B432F60C}"/>
              </a:ext>
            </a:extLst>
          </p:cNvPr>
          <p:cNvSpPr>
            <a:spLocks noGrp="1"/>
          </p:cNvSpPr>
          <p:nvPr>
            <p:ph type="sldNum" sz="quarter" idx="12"/>
          </p:nvPr>
        </p:nvSpPr>
        <p:spPr/>
        <p:txBody>
          <a:bodyPr/>
          <a:lstStyle/>
          <a:p>
            <a:fld id="{FF2639D3-E063-42FB-85A2-26AF300ABDBF}" type="slidenum">
              <a:rPr lang="en-GB" smtClean="0"/>
              <a:t>‹#›</a:t>
            </a:fld>
            <a:endParaRPr lang="en-GB"/>
          </a:p>
        </p:txBody>
      </p:sp>
    </p:spTree>
    <p:extLst>
      <p:ext uri="{BB962C8B-B14F-4D97-AF65-F5344CB8AC3E}">
        <p14:creationId xmlns:p14="http://schemas.microsoft.com/office/powerpoint/2010/main" val="345318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33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7EAAB6B-F4A9-4B53-906B-085BA90022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2F8206-F007-41B5-A6FA-3F45CC1358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002C0C-90CB-4DA8-9BFC-DFEEBAE2F2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DAFE8C-FF47-4D67-A7A1-D81133526356}" type="datetimeFigureOut">
              <a:rPr lang="en-GB" smtClean="0"/>
              <a:t>09/02/2021</a:t>
            </a:fld>
            <a:endParaRPr lang="en-GB"/>
          </a:p>
        </p:txBody>
      </p:sp>
      <p:sp>
        <p:nvSpPr>
          <p:cNvPr id="5" name="Footer Placeholder 4">
            <a:extLst>
              <a:ext uri="{FF2B5EF4-FFF2-40B4-BE49-F238E27FC236}">
                <a16:creationId xmlns:a16="http://schemas.microsoft.com/office/drawing/2014/main" id="{6FB371F3-0F56-4AF8-A135-1945DB3B17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5A403A1-A6DE-4F30-B313-4AA017A6B8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639D3-E063-42FB-85A2-26AF300ABDBF}" type="slidenum">
              <a:rPr lang="en-GB" smtClean="0"/>
              <a:t>‹#›</a:t>
            </a:fld>
            <a:endParaRPr lang="en-GB"/>
          </a:p>
        </p:txBody>
      </p:sp>
    </p:spTree>
    <p:extLst>
      <p:ext uri="{BB962C8B-B14F-4D97-AF65-F5344CB8AC3E}">
        <p14:creationId xmlns:p14="http://schemas.microsoft.com/office/powerpoint/2010/main" val="1621047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4571C-03F2-450D-83BF-70944B364D7B}"/>
              </a:ext>
            </a:extLst>
          </p:cNvPr>
          <p:cNvSpPr>
            <a:spLocks noGrp="1"/>
          </p:cNvSpPr>
          <p:nvPr>
            <p:ph type="ctrTitle"/>
          </p:nvPr>
        </p:nvSpPr>
        <p:spPr>
          <a:xfrm>
            <a:off x="1524000" y="635003"/>
            <a:ext cx="9144000" cy="2133598"/>
          </a:xfrm>
        </p:spPr>
        <p:txBody>
          <a:bodyPr>
            <a:normAutofit/>
          </a:bodyPr>
          <a:lstStyle/>
          <a:p>
            <a:r>
              <a:rPr lang="en-GB" dirty="0">
                <a:solidFill>
                  <a:schemeClr val="bg1"/>
                </a:solidFill>
                <a:latin typeface="Arial" panose="020B0604020202020204" pitchFamily="34" charset="0"/>
                <a:cs typeface="Arial" panose="020B0604020202020204" pitchFamily="34" charset="0"/>
              </a:rPr>
              <a:t>Understanding Educational Leadership</a:t>
            </a:r>
          </a:p>
        </p:txBody>
      </p:sp>
      <p:sp>
        <p:nvSpPr>
          <p:cNvPr id="3" name="Subtitle 2">
            <a:extLst>
              <a:ext uri="{FF2B5EF4-FFF2-40B4-BE49-F238E27FC236}">
                <a16:creationId xmlns:a16="http://schemas.microsoft.com/office/drawing/2014/main" id="{7C36FF5B-AF09-4645-A405-90D76DB03F6F}"/>
              </a:ext>
            </a:extLst>
          </p:cNvPr>
          <p:cNvSpPr>
            <a:spLocks noGrp="1"/>
          </p:cNvSpPr>
          <p:nvPr>
            <p:ph type="subTitle" idx="1"/>
          </p:nvPr>
        </p:nvSpPr>
        <p:spPr>
          <a:xfrm>
            <a:off x="1524000" y="3602037"/>
            <a:ext cx="9144000" cy="2824158"/>
          </a:xfrm>
        </p:spPr>
        <p:txBody>
          <a:bodyPr>
            <a:normAutofit fontScale="55000" lnSpcReduction="20000"/>
          </a:bodyPr>
          <a:lstStyle/>
          <a:p>
            <a:r>
              <a:rPr lang="en-GB" sz="7700" dirty="0">
                <a:solidFill>
                  <a:schemeClr val="bg1"/>
                </a:solidFill>
              </a:rPr>
              <a:t>Chapter 23</a:t>
            </a:r>
          </a:p>
          <a:p>
            <a:r>
              <a:rPr lang="en-GB" sz="7700" dirty="0">
                <a:solidFill>
                  <a:schemeClr val="bg1"/>
                </a:solidFill>
              </a:rPr>
              <a:t>Leading in a genetics-informed market</a:t>
            </a:r>
          </a:p>
          <a:p>
            <a:endParaRPr lang="en-GB" sz="7700" dirty="0">
              <a:solidFill>
                <a:schemeClr val="bg1"/>
              </a:solidFill>
            </a:endParaRPr>
          </a:p>
          <a:p>
            <a:r>
              <a:rPr lang="en-GB" sz="7700" dirty="0">
                <a:solidFill>
                  <a:schemeClr val="bg1"/>
                </a:solidFill>
              </a:rPr>
              <a:t>Steven Jones, Steven J Courtney and Helen M. Gunter </a:t>
            </a:r>
          </a:p>
          <a:p>
            <a:endParaRPr lang="en-GB" dirty="0"/>
          </a:p>
        </p:txBody>
      </p:sp>
      <p:cxnSp>
        <p:nvCxnSpPr>
          <p:cNvPr id="5" name="Straight Connector 4">
            <a:extLst>
              <a:ext uri="{FF2B5EF4-FFF2-40B4-BE49-F238E27FC236}">
                <a16:creationId xmlns:a16="http://schemas.microsoft.com/office/drawing/2014/main" id="{93B8BD07-C28A-4BEB-8486-143A5998DD91}"/>
              </a:ext>
            </a:extLst>
          </p:cNvPr>
          <p:cNvCxnSpPr/>
          <p:nvPr/>
        </p:nvCxnSpPr>
        <p:spPr>
          <a:xfrm>
            <a:off x="3429000" y="3225800"/>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1A491334-43B6-4632-81AA-42F64C321DF2}"/>
              </a:ext>
            </a:extLst>
          </p:cNvPr>
          <p:cNvCxnSpPr>
            <a:cxnSpLocks/>
            <a:stCxn id="2" idx="3"/>
          </p:cNvCxnSpPr>
          <p:nvPr/>
        </p:nvCxnSpPr>
        <p:spPr>
          <a:xfrm>
            <a:off x="10668000" y="1701802"/>
            <a:ext cx="0" cy="5156198"/>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8163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Key questions that this presentation addresses</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p:txBody>
          <a:bodyPr/>
          <a:lstStyle/>
          <a:p>
            <a:pPr lvl="0"/>
            <a:r>
              <a:rPr lang="en-GB" dirty="0">
                <a:solidFill>
                  <a:schemeClr val="bg1"/>
                </a:solidFill>
              </a:rPr>
              <a:t>What is marketisation in the context of education systems, policy and practices? </a:t>
            </a:r>
          </a:p>
          <a:p>
            <a:pPr lvl="0"/>
            <a:r>
              <a:rPr lang="en-GB" dirty="0">
                <a:solidFill>
                  <a:schemeClr val="bg1"/>
                </a:solidFill>
              </a:rPr>
              <a:t>How does genetics fit into that framing? </a:t>
            </a:r>
          </a:p>
          <a:p>
            <a:pPr lvl="0"/>
            <a:r>
              <a:rPr lang="en-GB" dirty="0">
                <a:solidFill>
                  <a:schemeClr val="bg1"/>
                </a:solidFill>
              </a:rPr>
              <a:t>What is the claimed relationship between genes and educational achievement? </a:t>
            </a:r>
          </a:p>
          <a:p>
            <a:pPr lvl="0"/>
            <a:r>
              <a:rPr lang="en-GB" dirty="0">
                <a:solidFill>
                  <a:schemeClr val="bg1"/>
                </a:solidFill>
              </a:rPr>
              <a:t>What might this proposed new role for genetics look like in the case of university admissions? </a:t>
            </a:r>
          </a:p>
          <a:p>
            <a:pPr lvl="0"/>
            <a:r>
              <a:rPr lang="en-GB" dirty="0">
                <a:solidFill>
                  <a:schemeClr val="bg1"/>
                </a:solidFill>
              </a:rPr>
              <a:t>What does this mean for educational leaders and leadership, no matter where they lead and what their role is?</a:t>
            </a:r>
          </a:p>
          <a:p>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8340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What is marketisation in education?</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p:txBody>
          <a:bodyPr/>
          <a:lstStyle/>
          <a:p>
            <a:pPr>
              <a:buFont typeface="Wingdings" pitchFamily="2" charset="2"/>
              <a:buChar char="q"/>
            </a:pPr>
            <a:r>
              <a:rPr lang="en-GB" sz="3000" dirty="0">
                <a:solidFill>
                  <a:schemeClr val="bg1"/>
                </a:solidFill>
                <a:latin typeface="Arial" panose="020B0604020202020204" pitchFamily="34" charset="0"/>
                <a:cs typeface="Arial" panose="020B0604020202020204" pitchFamily="34" charset="0"/>
              </a:rPr>
              <a:t>Education shifts from a public good to a private good</a:t>
            </a:r>
          </a:p>
          <a:p>
            <a:pPr>
              <a:buFont typeface="Wingdings" pitchFamily="2" charset="2"/>
              <a:buChar char="q"/>
            </a:pPr>
            <a:r>
              <a:rPr lang="en-GB" sz="3000" dirty="0">
                <a:solidFill>
                  <a:schemeClr val="bg1"/>
                </a:solidFill>
                <a:latin typeface="Arial" panose="020B0604020202020204" pitchFamily="34" charset="0"/>
                <a:cs typeface="Arial" panose="020B0604020202020204" pitchFamily="34" charset="0"/>
              </a:rPr>
              <a:t>Changes to supply and demand</a:t>
            </a:r>
          </a:p>
          <a:p>
            <a:pPr>
              <a:buFont typeface="Wingdings" pitchFamily="2" charset="2"/>
              <a:buChar char="q"/>
            </a:pPr>
            <a:r>
              <a:rPr lang="en-GB" sz="3000" dirty="0">
                <a:solidFill>
                  <a:schemeClr val="bg1"/>
                </a:solidFill>
                <a:latin typeface="Arial" panose="020B0604020202020204" pitchFamily="34" charset="0"/>
                <a:cs typeface="Arial" panose="020B0604020202020204" pitchFamily="34" charset="0"/>
              </a:rPr>
              <a:t>Competition to provide and to access the ‘best’ place</a:t>
            </a:r>
          </a:p>
          <a:p>
            <a:pPr>
              <a:buFont typeface="Wingdings" pitchFamily="2" charset="2"/>
              <a:buChar char="q"/>
            </a:pPr>
            <a:r>
              <a:rPr lang="en-GB" sz="3000" dirty="0">
                <a:solidFill>
                  <a:schemeClr val="bg1"/>
                </a:solidFill>
                <a:latin typeface="Arial" panose="020B0604020202020204" pitchFamily="34" charset="0"/>
                <a:cs typeface="Arial" panose="020B0604020202020204" pitchFamily="34" charset="0"/>
              </a:rPr>
              <a:t>Formal and informal segregation based on ‘needs’ and structural advantage/disadvantage</a:t>
            </a:r>
          </a:p>
          <a:p>
            <a:pPr>
              <a:buFont typeface="Wingdings" pitchFamily="2" charset="2"/>
              <a:buChar char="q"/>
            </a:pPr>
            <a:r>
              <a:rPr lang="en-GB" sz="3000" dirty="0">
                <a:solidFill>
                  <a:schemeClr val="bg1"/>
                </a:solidFill>
                <a:latin typeface="Arial" panose="020B0604020202020204" pitchFamily="34" charset="0"/>
                <a:cs typeface="Arial" panose="020B0604020202020204" pitchFamily="34" charset="0"/>
              </a:rPr>
              <a:t>Choice: consumerism and brands</a:t>
            </a:r>
          </a:p>
          <a:p>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0482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How does genetics fit in?</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838200" y="2362203"/>
            <a:ext cx="10515600" cy="3733793"/>
          </a:xfrm>
        </p:spPr>
        <p:txBody>
          <a:bodyPr>
            <a:normAutofit/>
          </a:bodyPr>
          <a:lstStyle/>
          <a:p>
            <a:pPr marL="0" indent="0">
              <a:buNone/>
            </a:pPr>
            <a:endParaRPr lang="en-GB" sz="3000" dirty="0">
              <a:solidFill>
                <a:schemeClr val="bg1"/>
              </a:solidFill>
              <a:latin typeface="Arial" panose="020B0604020202020204" pitchFamily="34" charset="0"/>
              <a:cs typeface="Arial" panose="020B0604020202020204" pitchFamily="34" charset="0"/>
            </a:endParaRPr>
          </a:p>
          <a:p>
            <a:pPr>
              <a:buFont typeface="Wingdings" pitchFamily="2" charset="2"/>
              <a:buChar char="q"/>
            </a:pPr>
            <a:r>
              <a:rPr lang="en-GB" sz="3000" dirty="0">
                <a:solidFill>
                  <a:schemeClr val="bg1"/>
                </a:solidFill>
                <a:latin typeface="Arial" panose="020B0604020202020204" pitchFamily="34" charset="0"/>
                <a:cs typeface="Arial" panose="020B0604020202020204" pitchFamily="34" charset="0"/>
              </a:rPr>
              <a:t>Debates about Nature and Nurture</a:t>
            </a:r>
          </a:p>
          <a:p>
            <a:pPr>
              <a:buFont typeface="Wingdings" pitchFamily="2" charset="2"/>
              <a:buChar char="q"/>
            </a:pPr>
            <a:r>
              <a:rPr lang="en-GB" sz="3000" dirty="0">
                <a:solidFill>
                  <a:schemeClr val="bg1"/>
                </a:solidFill>
                <a:latin typeface="Arial" panose="020B0604020202020204" pitchFamily="34" charset="0"/>
                <a:cs typeface="Arial" panose="020B0604020202020204" pitchFamily="34" charset="0"/>
              </a:rPr>
              <a:t>Informed by Eugenics and Genetics</a:t>
            </a:r>
          </a:p>
          <a:p>
            <a:pPr>
              <a:buFont typeface="Wingdings" pitchFamily="2" charset="2"/>
              <a:buChar char="q"/>
            </a:pPr>
            <a:r>
              <a:rPr lang="en-GB" sz="3000" dirty="0">
                <a:solidFill>
                  <a:schemeClr val="bg1"/>
                </a:solidFill>
                <a:latin typeface="Arial" panose="020B0604020202020204" pitchFamily="34" charset="0"/>
                <a:cs typeface="Arial" panose="020B0604020202020204" pitchFamily="34" charset="0"/>
              </a:rPr>
              <a:t>Issues for: Intelligence, </a:t>
            </a:r>
            <a:r>
              <a:rPr lang="en-GB" sz="3000" dirty="0" err="1">
                <a:solidFill>
                  <a:schemeClr val="bg1"/>
                </a:solidFill>
                <a:latin typeface="Arial" panose="020B0604020202020204" pitchFamily="34" charset="0"/>
                <a:cs typeface="Arial" panose="020B0604020202020204" pitchFamily="34" charset="0"/>
              </a:rPr>
              <a:t>Asprirations</a:t>
            </a:r>
            <a:r>
              <a:rPr lang="en-GB" sz="3000" dirty="0">
                <a:solidFill>
                  <a:schemeClr val="bg1"/>
                </a:solidFill>
                <a:latin typeface="Arial" panose="020B0604020202020204" pitchFamily="34" charset="0"/>
                <a:cs typeface="Arial" panose="020B0604020202020204" pitchFamily="34" charset="0"/>
              </a:rPr>
              <a:t> and Achievement</a:t>
            </a:r>
          </a:p>
          <a:p>
            <a:pPr>
              <a:buFont typeface="Wingdings" pitchFamily="2" charset="2"/>
              <a:buChar char="q"/>
            </a:pPr>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4213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What is the claimed relationship between genes and educational achievement?</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347870" y="2146862"/>
            <a:ext cx="11005930" cy="4533334"/>
          </a:xfrm>
        </p:spPr>
        <p:txBody>
          <a:bodyPr>
            <a:normAutofit fontScale="92500" lnSpcReduction="20000"/>
          </a:bodyPr>
          <a:lstStyle/>
          <a:p>
            <a:pPr marL="0" indent="0">
              <a:buNone/>
            </a:pPr>
            <a:r>
              <a:rPr lang="en-GB" dirty="0">
                <a:solidFill>
                  <a:schemeClr val="bg1"/>
                </a:solidFill>
                <a:latin typeface="Arial" panose="020B0604020202020204" pitchFamily="34" charset="0"/>
                <a:cs typeface="Arial" panose="020B0604020202020204" pitchFamily="34" charset="0"/>
              </a:rPr>
              <a:t>It is claimed that mapping a child’s genes means that their learning needs and aptitudes can be predicted and so determine access to and organisation of learning. For example: </a:t>
            </a:r>
          </a:p>
          <a:p>
            <a:pPr marL="0" indent="0">
              <a:buNone/>
            </a:pPr>
            <a:r>
              <a:rPr lang="en-GB" dirty="0">
                <a:solidFill>
                  <a:schemeClr val="bg1"/>
                </a:solidFill>
              </a:rPr>
              <a:t>Lee et al.’s (2018) analysis claimed to offer a genetic explanation for 11–13% of the variance in educational attainment and 7–10% of the variance in cognitive performance. </a:t>
            </a:r>
          </a:p>
          <a:p>
            <a:pPr marL="0" indent="0">
              <a:buNone/>
            </a:pPr>
            <a:r>
              <a:rPr lang="en-GB" dirty="0">
                <a:solidFill>
                  <a:schemeClr val="bg1"/>
                </a:solidFill>
              </a:rPr>
              <a:t>Smith-Woolley, </a:t>
            </a:r>
            <a:r>
              <a:rPr lang="en-GB" dirty="0" err="1">
                <a:solidFill>
                  <a:schemeClr val="bg1"/>
                </a:solidFill>
              </a:rPr>
              <a:t>Ayorech</a:t>
            </a:r>
            <a:r>
              <a:rPr lang="en-GB" dirty="0">
                <a:solidFill>
                  <a:schemeClr val="bg1"/>
                </a:solidFill>
              </a:rPr>
              <a:t> et al. (2018) showed how such research begins to offer ways of changing educational practice. Claiming to offer the first “genetically sensitive” study of university success, its findings highlighted “the potential for DNA-based predictions of real-world outcomes” (p. 1). </a:t>
            </a:r>
          </a:p>
          <a:p>
            <a:pPr marL="0" indent="0">
              <a:buNone/>
            </a:pPr>
            <a:r>
              <a:rPr lang="en-GB" dirty="0">
                <a:solidFill>
                  <a:schemeClr val="bg1"/>
                </a:solidFill>
              </a:rPr>
              <a:t>Being able to genetically identify “naturally bright kids” (Asbury and Plomin, 2014, p.55) is presented as beneficial to educators, educational leaders and education systems. </a:t>
            </a:r>
          </a:p>
          <a:p>
            <a:pPr marL="0" indent="0">
              <a:buNone/>
            </a:pPr>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3935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Case study: School and University Admissions</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p:txBody>
          <a:bodyPr>
            <a:normAutofit fontScale="70000" lnSpcReduction="20000"/>
          </a:bodyPr>
          <a:lstStyle/>
          <a:p>
            <a:pPr marL="0" indent="0">
              <a:buNone/>
            </a:pPr>
            <a:r>
              <a:rPr lang="en-GB" sz="2400" dirty="0">
                <a:solidFill>
                  <a:schemeClr val="bg1"/>
                </a:solidFill>
                <a:latin typeface="Arial" panose="020B0604020202020204" pitchFamily="34" charset="0"/>
                <a:cs typeface="Arial" panose="020B0604020202020204" pitchFamily="34" charset="0"/>
              </a:rPr>
              <a:t>Read the case study from page 359, which examines the potential for genetics to inform admission: </a:t>
            </a:r>
          </a:p>
          <a:p>
            <a:pPr marL="0" indent="0">
              <a:buNone/>
            </a:pPr>
            <a:endParaRPr lang="en-GB" dirty="0"/>
          </a:p>
          <a:p>
            <a:pPr marL="0" indent="0">
              <a:buNone/>
            </a:pPr>
            <a:r>
              <a:rPr lang="en-GB" sz="3400" dirty="0">
                <a:solidFill>
                  <a:schemeClr val="bg1"/>
                </a:solidFill>
              </a:rPr>
              <a:t>Smith-Woolley, </a:t>
            </a:r>
            <a:r>
              <a:rPr lang="en-GB" sz="3400" dirty="0" err="1">
                <a:solidFill>
                  <a:schemeClr val="bg1"/>
                </a:solidFill>
              </a:rPr>
              <a:t>Ayorech</a:t>
            </a:r>
            <a:r>
              <a:rPr lang="en-GB" sz="3400" dirty="0">
                <a:solidFill>
                  <a:schemeClr val="bg1"/>
                </a:solidFill>
              </a:rPr>
              <a:t> et al. (2018) argue that DNA can help in university admissions. Their evidence involves a study of over 3,000 pairs of twins and, in their paper, both a ’twin analysis’ and a ‘DNA analysis’ are offered. The twin analysis is not found to predict achievement at university, but it does predict both participation likelihood and the ‘quality’ of institution attended. The DNA analysis, however, is found to predict achievement. It explains up to 5% of variance across indicators of university success.</a:t>
            </a:r>
          </a:p>
          <a:p>
            <a:pPr marL="0" indent="0">
              <a:buNone/>
            </a:pPr>
            <a:endParaRPr lang="en-GB" sz="2400" dirty="0">
              <a:solidFill>
                <a:schemeClr val="bg1"/>
              </a:solidFill>
              <a:latin typeface="Arial" panose="020B0604020202020204" pitchFamily="34" charset="0"/>
              <a:cs typeface="Arial" panose="020B0604020202020204" pitchFamily="34" charset="0"/>
            </a:endParaRPr>
          </a:p>
          <a:p>
            <a:pPr marL="0" indent="0">
              <a:buNone/>
            </a:pPr>
            <a:endParaRPr lang="en-GB" sz="2200" dirty="0">
              <a:solidFill>
                <a:schemeClr val="bg1"/>
              </a:solidFill>
              <a:latin typeface="Arial" panose="020B0604020202020204" pitchFamily="34" charset="0"/>
              <a:cs typeface="Arial" panose="020B0604020202020204" pitchFamily="34" charset="0"/>
            </a:endParaRPr>
          </a:p>
          <a:p>
            <a:pPr marL="0" indent="0">
              <a:buNone/>
            </a:pPr>
            <a:r>
              <a:rPr lang="en-GB" sz="2200" dirty="0">
                <a:solidFill>
                  <a:schemeClr val="bg1"/>
                </a:solidFill>
              </a:rPr>
              <a:t>Smith-Woolley, E., </a:t>
            </a:r>
            <a:r>
              <a:rPr lang="en-GB" sz="2200" dirty="0" err="1">
                <a:solidFill>
                  <a:schemeClr val="bg1"/>
                </a:solidFill>
              </a:rPr>
              <a:t>Ayorech</a:t>
            </a:r>
            <a:r>
              <a:rPr lang="en-GB" sz="2200" dirty="0">
                <a:solidFill>
                  <a:schemeClr val="bg1"/>
                </a:solidFill>
              </a:rPr>
              <a:t>, Z., Dale, P. S., von Stumm, S., &amp; Plomin, R. (2018). The genetics of university success. </a:t>
            </a:r>
            <a:r>
              <a:rPr lang="en-GB" sz="2200" i="1" dirty="0">
                <a:solidFill>
                  <a:schemeClr val="bg1"/>
                </a:solidFill>
              </a:rPr>
              <a:t>Scientific reports</a:t>
            </a:r>
            <a:r>
              <a:rPr lang="en-GB" sz="2200" dirty="0">
                <a:solidFill>
                  <a:schemeClr val="bg1"/>
                </a:solidFill>
              </a:rPr>
              <a:t>, </a:t>
            </a:r>
            <a:r>
              <a:rPr lang="en-GB" sz="2200" i="1" dirty="0">
                <a:solidFill>
                  <a:schemeClr val="bg1"/>
                </a:solidFill>
              </a:rPr>
              <a:t>8</a:t>
            </a:r>
            <a:r>
              <a:rPr lang="en-GB" sz="2200" dirty="0">
                <a:solidFill>
                  <a:schemeClr val="bg1"/>
                </a:solidFill>
              </a:rPr>
              <a:t>(1), 14579.</a:t>
            </a:r>
          </a:p>
          <a:p>
            <a:pPr marL="0" indent="0">
              <a:buNone/>
            </a:pPr>
            <a:r>
              <a:rPr lang="en-GB" sz="2200" dirty="0">
                <a:solidFill>
                  <a:schemeClr val="bg1"/>
                </a:solidFill>
              </a:rPr>
              <a:t>Smith-Woolley, E., </a:t>
            </a:r>
            <a:r>
              <a:rPr lang="en-GB" sz="2200" dirty="0" err="1">
                <a:solidFill>
                  <a:schemeClr val="bg1"/>
                </a:solidFill>
              </a:rPr>
              <a:t>Pingault</a:t>
            </a:r>
            <a:r>
              <a:rPr lang="en-GB" sz="2200" dirty="0">
                <a:solidFill>
                  <a:schemeClr val="bg1"/>
                </a:solidFill>
              </a:rPr>
              <a:t>, J-B., </a:t>
            </a:r>
            <a:r>
              <a:rPr lang="en-GB" sz="2200" dirty="0" err="1">
                <a:solidFill>
                  <a:schemeClr val="bg1"/>
                </a:solidFill>
              </a:rPr>
              <a:t>Selzam</a:t>
            </a:r>
            <a:r>
              <a:rPr lang="en-GB" sz="2200" dirty="0">
                <a:solidFill>
                  <a:schemeClr val="bg1"/>
                </a:solidFill>
              </a:rPr>
              <a:t>, S., </a:t>
            </a:r>
            <a:r>
              <a:rPr lang="en-GB" sz="2200" dirty="0" err="1">
                <a:solidFill>
                  <a:schemeClr val="bg1"/>
                </a:solidFill>
              </a:rPr>
              <a:t>Rimfeld</a:t>
            </a:r>
            <a:r>
              <a:rPr lang="en-GB" sz="2200" dirty="0">
                <a:solidFill>
                  <a:schemeClr val="bg1"/>
                </a:solidFill>
              </a:rPr>
              <a:t>, K., </a:t>
            </a:r>
            <a:r>
              <a:rPr lang="en-GB" sz="2200" dirty="0" err="1">
                <a:solidFill>
                  <a:schemeClr val="bg1"/>
                </a:solidFill>
              </a:rPr>
              <a:t>Krapohl</a:t>
            </a:r>
            <a:r>
              <a:rPr lang="en-GB" sz="2200" dirty="0">
                <a:solidFill>
                  <a:schemeClr val="bg1"/>
                </a:solidFill>
              </a:rPr>
              <a:t>, E., von Stumm, S., Asbury, K., Dale, P.S., Young, T., Allen, R., </a:t>
            </a:r>
            <a:r>
              <a:rPr lang="en-GB" sz="2200" dirty="0" err="1">
                <a:solidFill>
                  <a:schemeClr val="bg1"/>
                </a:solidFill>
              </a:rPr>
              <a:t>Kovas</a:t>
            </a:r>
            <a:r>
              <a:rPr lang="en-GB" sz="2200" dirty="0">
                <a:solidFill>
                  <a:schemeClr val="bg1"/>
                </a:solidFill>
              </a:rPr>
              <a:t> Y., &amp; Plomin, R., (2018). Differences in exam performance between pupils attending selective and non-selective schools mirror the genetic differences between them. </a:t>
            </a:r>
            <a:r>
              <a:rPr lang="en-GB" sz="2200" dirty="0" err="1">
                <a:solidFill>
                  <a:schemeClr val="bg1"/>
                </a:solidFill>
              </a:rPr>
              <a:t>npj</a:t>
            </a:r>
            <a:r>
              <a:rPr lang="en-GB" sz="2200" dirty="0">
                <a:solidFill>
                  <a:schemeClr val="bg1"/>
                </a:solidFill>
              </a:rPr>
              <a:t> </a:t>
            </a:r>
            <a:r>
              <a:rPr lang="en-GB" sz="2200" i="1" dirty="0">
                <a:solidFill>
                  <a:schemeClr val="bg1"/>
                </a:solidFill>
              </a:rPr>
              <a:t>Science of Learning</a:t>
            </a:r>
            <a:r>
              <a:rPr lang="en-GB" sz="2200" dirty="0">
                <a:solidFill>
                  <a:schemeClr val="bg1"/>
                </a:solidFill>
              </a:rPr>
              <a:t>, 3(1), 3.</a:t>
            </a:r>
          </a:p>
          <a:p>
            <a:pPr marL="0" indent="0">
              <a:buNone/>
            </a:pPr>
            <a:endParaRPr lang="en-GB" sz="2200" dirty="0">
              <a:solidFill>
                <a:schemeClr val="bg1"/>
              </a:solidFill>
            </a:endParaRPr>
          </a:p>
          <a:p>
            <a:pPr marL="0" indent="0">
              <a:buNone/>
            </a:pPr>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3645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Case study: School and University Admissions</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838200" y="2240923"/>
            <a:ext cx="10515600" cy="3936039"/>
          </a:xfrm>
        </p:spPr>
        <p:txBody>
          <a:bodyPr>
            <a:normAutofit/>
          </a:bodyPr>
          <a:lstStyle/>
          <a:p>
            <a:pPr marL="0" indent="0">
              <a:buNone/>
            </a:pPr>
            <a:r>
              <a:rPr lang="en-GB" sz="2200" dirty="0">
                <a:solidFill>
                  <a:schemeClr val="bg1"/>
                </a:solidFill>
              </a:rPr>
              <a:t>Activity 23.1</a:t>
            </a:r>
          </a:p>
          <a:p>
            <a:pPr marL="0" indent="0">
              <a:buNone/>
            </a:pPr>
            <a:endParaRPr lang="en-GB" sz="2200" dirty="0">
              <a:solidFill>
                <a:schemeClr val="bg1"/>
              </a:solidFill>
            </a:endParaRPr>
          </a:p>
          <a:p>
            <a:pPr marL="0" indent="0">
              <a:buNone/>
            </a:pPr>
            <a:r>
              <a:rPr lang="en-GB" sz="2200" dirty="0">
                <a:solidFill>
                  <a:schemeClr val="bg1"/>
                </a:solidFill>
              </a:rPr>
              <a:t>Imagine you are head of admissions for an elite university. One of your genetics researchers asks why you don’t use the latest research to ensure that the students selected for entry are the very best that apply.</a:t>
            </a:r>
          </a:p>
          <a:p>
            <a:pPr marL="0" indent="0">
              <a:buNone/>
            </a:pPr>
            <a:r>
              <a:rPr lang="en-GB" sz="2200" dirty="0">
                <a:solidFill>
                  <a:schemeClr val="bg1"/>
                </a:solidFill>
              </a:rPr>
              <a:t>What is your response?</a:t>
            </a:r>
          </a:p>
          <a:p>
            <a:pPr marL="0" indent="0">
              <a:buNone/>
            </a:pPr>
            <a:r>
              <a:rPr lang="en-GB" sz="2200" dirty="0">
                <a:solidFill>
                  <a:schemeClr val="bg1"/>
                </a:solidFill>
              </a:rPr>
              <a:t>Why?</a:t>
            </a:r>
          </a:p>
          <a:p>
            <a:pPr marL="0" indent="0">
              <a:buNone/>
            </a:pPr>
            <a:endParaRPr lang="en-GB"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783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What does this mean for educational leaders, leading and leadership?</a:t>
            </a:r>
          </a:p>
        </p:txBody>
      </p:sp>
      <p:sp>
        <p:nvSpPr>
          <p:cNvPr id="3" name="Content Placeholder 2">
            <a:extLst>
              <a:ext uri="{FF2B5EF4-FFF2-40B4-BE49-F238E27FC236}">
                <a16:creationId xmlns:a16="http://schemas.microsoft.com/office/drawing/2014/main" id="{3096CD84-8447-48CE-8FCE-EA3FA73C8683}"/>
              </a:ext>
            </a:extLst>
          </p:cNvPr>
          <p:cNvSpPr>
            <a:spLocks noGrp="1"/>
          </p:cNvSpPr>
          <p:nvPr>
            <p:ph idx="1"/>
          </p:nvPr>
        </p:nvSpPr>
        <p:spPr>
          <a:xfrm>
            <a:off x="482599" y="2002691"/>
            <a:ext cx="11328399" cy="4626701"/>
          </a:xfrm>
        </p:spPr>
        <p:txBody>
          <a:bodyPr>
            <a:noAutofit/>
          </a:bodyPr>
          <a:lstStyle/>
          <a:p>
            <a:pPr marL="0" indent="0">
              <a:buNone/>
            </a:pPr>
            <a:r>
              <a:rPr lang="en-GB" sz="2400" dirty="0">
                <a:solidFill>
                  <a:schemeClr val="bg1"/>
                </a:solidFill>
                <a:latin typeface="Arial" panose="020B0604020202020204" pitchFamily="34" charset="0"/>
                <a:cs typeface="Arial" panose="020B0604020202020204" pitchFamily="34" charset="0"/>
              </a:rPr>
              <a:t>There is a need to understand: </a:t>
            </a:r>
          </a:p>
          <a:p>
            <a:pPr marL="514350" indent="-514350">
              <a:buAutoNum type="arabicPeriod"/>
            </a:pPr>
            <a:r>
              <a:rPr lang="en-GB" sz="2400" dirty="0">
                <a:solidFill>
                  <a:schemeClr val="bg1"/>
                </a:solidFill>
                <a:latin typeface="Arial" panose="020B0604020202020204" pitchFamily="34" charset="0"/>
                <a:cs typeface="Arial" panose="020B0604020202020204" pitchFamily="34" charset="0"/>
              </a:rPr>
              <a:t>Research methodologies and methods used in linking genetics to educational achievement </a:t>
            </a:r>
            <a:r>
              <a:rPr lang="en-GB" sz="2400" dirty="0" err="1">
                <a:solidFill>
                  <a:schemeClr val="bg1"/>
                </a:solidFill>
                <a:latin typeface="Arial" panose="020B0604020202020204" pitchFamily="34" charset="0"/>
                <a:cs typeface="Arial" panose="020B0604020202020204" pitchFamily="34" charset="0"/>
              </a:rPr>
              <a:t>eg.</a:t>
            </a:r>
            <a:r>
              <a:rPr lang="en-GB" sz="2400" dirty="0">
                <a:solidFill>
                  <a:schemeClr val="bg1"/>
                </a:solidFill>
                <a:latin typeface="Arial" panose="020B0604020202020204" pitchFamily="34" charset="0"/>
                <a:cs typeface="Arial" panose="020B0604020202020204" pitchFamily="34" charset="0"/>
              </a:rPr>
              <a:t> Twin studies have been discredited. </a:t>
            </a:r>
          </a:p>
          <a:p>
            <a:pPr marL="457200" indent="-457200">
              <a:buAutoNum type="arabicPeriod"/>
            </a:pPr>
            <a:r>
              <a:rPr lang="en-GB" sz="2400" dirty="0">
                <a:solidFill>
                  <a:schemeClr val="bg1"/>
                </a:solidFill>
                <a:latin typeface="Arial" panose="020B0604020202020204" pitchFamily="34" charset="0"/>
                <a:cs typeface="Arial" panose="020B0604020202020204" pitchFamily="34" charset="0"/>
              </a:rPr>
              <a:t>Continued influence of eugenics in everyday thinking and practices. </a:t>
            </a:r>
          </a:p>
          <a:p>
            <a:pPr marL="457200" indent="-457200">
              <a:buAutoNum type="arabicPeriod"/>
            </a:pPr>
            <a:r>
              <a:rPr lang="en-GB" sz="2400" dirty="0">
                <a:solidFill>
                  <a:schemeClr val="bg1"/>
                </a:solidFill>
                <a:latin typeface="Arial" panose="020B0604020202020204" pitchFamily="34" charset="0"/>
                <a:cs typeface="Arial" panose="020B0604020202020204" pitchFamily="34" charset="0"/>
              </a:rPr>
              <a:t>Resilience of elite power structures to justify status through the discourse, evidence and legitimacy of ‘winners and losers’.</a:t>
            </a:r>
          </a:p>
          <a:p>
            <a:pPr marL="457200" indent="-457200">
              <a:buAutoNum type="arabicPeriod"/>
            </a:pPr>
            <a:r>
              <a:rPr lang="en-GB" sz="2400" dirty="0">
                <a:solidFill>
                  <a:schemeClr val="bg1"/>
                </a:solidFill>
                <a:latin typeface="Arial" panose="020B0604020202020204" pitchFamily="34" charset="0"/>
                <a:cs typeface="Arial" panose="020B0604020202020204" pitchFamily="34" charset="0"/>
              </a:rPr>
              <a:t>Common sense appeals to genetics as normal and acceptable, where countering this is vital but can be challenging. </a:t>
            </a:r>
          </a:p>
          <a:p>
            <a:pPr marL="457200" indent="-457200">
              <a:buAutoNum type="arabicPeriod"/>
            </a:pPr>
            <a:r>
              <a:rPr lang="en-GB" sz="2400" dirty="0">
                <a:solidFill>
                  <a:schemeClr val="bg1"/>
                </a:solidFill>
                <a:latin typeface="Arial" panose="020B0604020202020204" pitchFamily="34" charset="0"/>
                <a:cs typeface="Arial" panose="020B0604020202020204" pitchFamily="34" charset="0"/>
              </a:rPr>
              <a:t>Importance of wider socio-economic context in which children can access (or not) the resources to enable them to achieve. </a:t>
            </a:r>
          </a:p>
          <a:p>
            <a:pPr marL="457200" indent="-457200">
              <a:buAutoNum type="arabicPeriod"/>
            </a:pPr>
            <a:endParaRPr lang="en-GB" sz="2400" dirty="0">
              <a:solidFill>
                <a:schemeClr val="bg1"/>
              </a:solidFill>
              <a:latin typeface="Arial" panose="020B0604020202020204" pitchFamily="34" charset="0"/>
              <a:cs typeface="Arial" panose="020B0604020202020204" pitchFamily="34" charset="0"/>
            </a:endParaRPr>
          </a:p>
        </p:txBody>
      </p:sp>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1036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F9BD-7D68-4E4B-BEB3-5FC52482C12E}"/>
              </a:ext>
            </a:extLst>
          </p:cNvPr>
          <p:cNvSpPr>
            <a:spLocks noGrp="1"/>
          </p:cNvSpPr>
          <p:nvPr>
            <p:ph type="title"/>
          </p:nvPr>
        </p:nvSpPr>
        <p:spPr>
          <a:xfrm>
            <a:off x="482600" y="365125"/>
            <a:ext cx="11328400" cy="1325563"/>
          </a:xfrm>
        </p:spPr>
        <p:txBody>
          <a:bodyPr>
            <a:normAutofit/>
          </a:bodyPr>
          <a:lstStyle/>
          <a:p>
            <a:r>
              <a:rPr lang="en-GB" sz="4200" dirty="0">
                <a:solidFill>
                  <a:schemeClr val="bg1"/>
                </a:solidFill>
                <a:latin typeface="Arial" panose="020B0604020202020204" pitchFamily="34" charset="0"/>
                <a:cs typeface="Arial" panose="020B0604020202020204" pitchFamily="34" charset="0"/>
              </a:rPr>
              <a:t>Leaders, Leading and Leadership: Critical thinking </a:t>
            </a:r>
            <a:r>
              <a:rPr lang="en-GB" sz="4200">
                <a:solidFill>
                  <a:schemeClr val="bg1"/>
                </a:solidFill>
                <a:latin typeface="Arial" panose="020B0604020202020204" pitchFamily="34" charset="0"/>
                <a:cs typeface="Arial" panose="020B0604020202020204" pitchFamily="34" charset="0"/>
              </a:rPr>
              <a:t>and doing</a:t>
            </a:r>
            <a:endParaRPr lang="en-GB" sz="4200" dirty="0">
              <a:solidFill>
                <a:schemeClr val="bg1"/>
              </a:solidFill>
              <a:latin typeface="Arial" panose="020B0604020202020204" pitchFamily="34" charset="0"/>
              <a:cs typeface="Arial" panose="020B0604020202020204" pitchFamily="34" charset="0"/>
            </a:endParaRPr>
          </a:p>
        </p:txBody>
      </p:sp>
      <p:graphicFrame>
        <p:nvGraphicFramePr>
          <p:cNvPr id="5" name="Content Placeholder 4">
            <a:extLst>
              <a:ext uri="{FF2B5EF4-FFF2-40B4-BE49-F238E27FC236}">
                <a16:creationId xmlns:a16="http://schemas.microsoft.com/office/drawing/2014/main" id="{896D6CF5-9DFA-7F4D-968D-6D68E36E8634}"/>
              </a:ext>
            </a:extLst>
          </p:cNvPr>
          <p:cNvGraphicFramePr>
            <a:graphicFrameLocks noGrp="1"/>
          </p:cNvGraphicFramePr>
          <p:nvPr>
            <p:ph idx="1"/>
            <p:extLst>
              <p:ext uri="{D42A27DB-BD31-4B8C-83A1-F6EECF244321}">
                <p14:modId xmlns:p14="http://schemas.microsoft.com/office/powerpoint/2010/main" val="3871210217"/>
              </p:ext>
            </p:extLst>
          </p:nvPr>
        </p:nvGraphicFramePr>
        <p:xfrm>
          <a:off x="283819" y="2085220"/>
          <a:ext cx="5613399" cy="4524302"/>
        </p:xfrm>
        <a:graphic>
          <a:graphicData uri="http://schemas.openxmlformats.org/drawingml/2006/table">
            <a:tbl>
              <a:tblPr firstRow="1" firstCol="1" bandRow="1">
                <a:tableStyleId>{5C22544A-7EE6-4342-B048-85BDC9FD1C3A}</a:tableStyleId>
              </a:tblPr>
              <a:tblGrid>
                <a:gridCol w="251250">
                  <a:extLst>
                    <a:ext uri="{9D8B030D-6E8A-4147-A177-3AD203B41FA5}">
                      <a16:colId xmlns:a16="http://schemas.microsoft.com/office/drawing/2014/main" val="2075261742"/>
                    </a:ext>
                  </a:extLst>
                </a:gridCol>
                <a:gridCol w="2182419">
                  <a:extLst>
                    <a:ext uri="{9D8B030D-6E8A-4147-A177-3AD203B41FA5}">
                      <a16:colId xmlns:a16="http://schemas.microsoft.com/office/drawing/2014/main" val="2251180457"/>
                    </a:ext>
                  </a:extLst>
                </a:gridCol>
                <a:gridCol w="3179730">
                  <a:extLst>
                    <a:ext uri="{9D8B030D-6E8A-4147-A177-3AD203B41FA5}">
                      <a16:colId xmlns:a16="http://schemas.microsoft.com/office/drawing/2014/main" val="2077927657"/>
                    </a:ext>
                  </a:extLst>
                </a:gridCol>
              </a:tblGrid>
              <a:tr h="401822">
                <a:tc>
                  <a:txBody>
                    <a:bodyPr/>
                    <a:lstStyle/>
                    <a:p>
                      <a:pPr>
                        <a:lnSpc>
                          <a:spcPct val="107000"/>
                        </a:lnSpc>
                        <a:spcAft>
                          <a:spcPts val="800"/>
                        </a:spcAft>
                      </a:pPr>
                      <a:r>
                        <a:rPr lang="en-GB" sz="1000">
                          <a:effectLst/>
                        </a:rPr>
                        <a:t> </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gn="ctr">
                        <a:lnSpc>
                          <a:spcPct val="107000"/>
                        </a:lnSpc>
                        <a:spcAft>
                          <a:spcPts val="800"/>
                        </a:spcAft>
                      </a:pPr>
                      <a:r>
                        <a:rPr lang="en-GB" sz="1000">
                          <a:effectLst/>
                        </a:rPr>
                        <a:t>Apple’s (2013) nine tasks for critical educationalists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gn="ctr">
                        <a:lnSpc>
                          <a:spcPct val="107000"/>
                        </a:lnSpc>
                        <a:spcAft>
                          <a:spcPts val="800"/>
                        </a:spcAft>
                      </a:pPr>
                      <a:r>
                        <a:rPr lang="en-GB" sz="1000" dirty="0">
                          <a:effectLst/>
                        </a:rPr>
                        <a:t>How educational leaders in HE admissions might use these to act on genetics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extLst>
                  <a:ext uri="{0D108BD9-81ED-4DB2-BD59-A6C34878D82A}">
                    <a16:rowId xmlns:a16="http://schemas.microsoft.com/office/drawing/2014/main" val="2569208929"/>
                  </a:ext>
                </a:extLst>
              </a:tr>
              <a:tr h="401822">
                <a:tc>
                  <a:txBody>
                    <a:bodyPr/>
                    <a:lstStyle/>
                    <a:p>
                      <a:pPr algn="just">
                        <a:lnSpc>
                          <a:spcPct val="200000"/>
                        </a:lnSpc>
                        <a:spcAft>
                          <a:spcPts val="800"/>
                        </a:spcAft>
                      </a:pPr>
                      <a:r>
                        <a:rPr lang="en-GB" sz="1000">
                          <a:effectLst/>
                        </a:rPr>
                        <a:t>1</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a:effectLst/>
                        </a:rPr>
                        <a:t>Bear witness to negativity.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dirty="0">
                          <a:effectLst/>
                        </a:rPr>
                        <a:t>Make explicit how education policies that draw on genetics negatively affect certain groups.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extLst>
                  <a:ext uri="{0D108BD9-81ED-4DB2-BD59-A6C34878D82A}">
                    <a16:rowId xmlns:a16="http://schemas.microsoft.com/office/drawing/2014/main" val="3290411084"/>
                  </a:ext>
                </a:extLst>
              </a:tr>
              <a:tr h="570516">
                <a:tc>
                  <a:txBody>
                    <a:bodyPr/>
                    <a:lstStyle/>
                    <a:p>
                      <a:pPr algn="just">
                        <a:lnSpc>
                          <a:spcPct val="200000"/>
                        </a:lnSpc>
                        <a:spcAft>
                          <a:spcPts val="800"/>
                        </a:spcAft>
                      </a:pPr>
                      <a:r>
                        <a:rPr lang="en-GB" sz="1000">
                          <a:effectLst/>
                        </a:rPr>
                        <a:t>2</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a:effectLst/>
                        </a:rPr>
                        <a:t>Point to contradictions and to spaces of possible action.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dirty="0">
                          <a:effectLst/>
                        </a:rPr>
                        <a:t>Discuss how DNA-based individual achievement predictions derive from statistical probabilities for whole populations. Design your system differently.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extLst>
                  <a:ext uri="{0D108BD9-81ED-4DB2-BD59-A6C34878D82A}">
                    <a16:rowId xmlns:a16="http://schemas.microsoft.com/office/drawing/2014/main" val="1882862917"/>
                  </a:ext>
                </a:extLst>
              </a:tr>
              <a:tr h="401822">
                <a:tc>
                  <a:txBody>
                    <a:bodyPr/>
                    <a:lstStyle/>
                    <a:p>
                      <a:pPr algn="just">
                        <a:lnSpc>
                          <a:spcPct val="200000"/>
                        </a:lnSpc>
                        <a:spcAft>
                          <a:spcPts val="800"/>
                        </a:spcAft>
                      </a:pPr>
                      <a:r>
                        <a:rPr lang="en-GB" sz="1000">
                          <a:effectLst/>
                        </a:rPr>
                        <a:t>3</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dirty="0">
                          <a:effectLst/>
                        </a:rPr>
                        <a:t>Act as critical secretaries to those engaged in activism.</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dirty="0">
                          <a:effectLst/>
                        </a:rPr>
                        <a:t>You might be the activist in this scenario: contact and get help from critical researchers in your institution.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extLst>
                  <a:ext uri="{0D108BD9-81ED-4DB2-BD59-A6C34878D82A}">
                    <a16:rowId xmlns:a16="http://schemas.microsoft.com/office/drawing/2014/main" val="1410790773"/>
                  </a:ext>
                </a:extLst>
              </a:tr>
              <a:tr h="570516">
                <a:tc>
                  <a:txBody>
                    <a:bodyPr/>
                    <a:lstStyle/>
                    <a:p>
                      <a:pPr algn="just">
                        <a:lnSpc>
                          <a:spcPct val="200000"/>
                        </a:lnSpc>
                        <a:spcAft>
                          <a:spcPts val="800"/>
                        </a:spcAft>
                      </a:pPr>
                      <a:r>
                        <a:rPr lang="en-GB" sz="1000">
                          <a:effectLst/>
                        </a:rPr>
                        <a:t>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a:effectLst/>
                        </a:rPr>
                        <a:t>Contribute to understandings of what counts as important knowledge.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dirty="0">
                          <a:effectLst/>
                        </a:rPr>
                        <a:t>Think about your role as policy-maker: your interpretation of policy matters as the version to be locally enacted.</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extLst>
                  <a:ext uri="{0D108BD9-81ED-4DB2-BD59-A6C34878D82A}">
                    <a16:rowId xmlns:a16="http://schemas.microsoft.com/office/drawing/2014/main" val="2119847507"/>
                  </a:ext>
                </a:extLst>
              </a:tr>
              <a:tr h="401822">
                <a:tc>
                  <a:txBody>
                    <a:bodyPr/>
                    <a:lstStyle/>
                    <a:p>
                      <a:pPr algn="just">
                        <a:lnSpc>
                          <a:spcPct val="200000"/>
                        </a:lnSpc>
                        <a:spcAft>
                          <a:spcPts val="800"/>
                        </a:spcAft>
                      </a:pPr>
                      <a:r>
                        <a:rPr lang="en-GB" sz="1000">
                          <a:effectLst/>
                        </a:rPr>
                        <a:t>5</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a:effectLst/>
                        </a:rPr>
                        <a:t>Keep radical/progressive traditions alive.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a:effectLst/>
                        </a:rPr>
                        <a:t>Ask who has asked these questions before and in what ways they engaged in activism. Pass them 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extLst>
                  <a:ext uri="{0D108BD9-81ED-4DB2-BD59-A6C34878D82A}">
                    <a16:rowId xmlns:a16="http://schemas.microsoft.com/office/drawing/2014/main" val="2173282487"/>
                  </a:ext>
                </a:extLst>
              </a:tr>
              <a:tr h="570516">
                <a:tc>
                  <a:txBody>
                    <a:bodyPr/>
                    <a:lstStyle/>
                    <a:p>
                      <a:pPr algn="just">
                        <a:lnSpc>
                          <a:spcPct val="200000"/>
                        </a:lnSpc>
                        <a:spcAft>
                          <a:spcPts val="800"/>
                        </a:spcAft>
                      </a:pPr>
                      <a:r>
                        <a:rPr lang="en-GB" sz="1000">
                          <a:effectLst/>
                        </a:rPr>
                        <a:t>6</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dirty="0">
                          <a:effectLst/>
                        </a:rPr>
                        <a:t>Speak about them in different registers for different audiences.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a:effectLst/>
                        </a:rPr>
                        <a:t>Have these conversations in diverse ways with professional colleagues, students, parents, state officials and the media.</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extLst>
                  <a:ext uri="{0D108BD9-81ED-4DB2-BD59-A6C34878D82A}">
                    <a16:rowId xmlns:a16="http://schemas.microsoft.com/office/drawing/2014/main" val="3276150707"/>
                  </a:ext>
                </a:extLst>
              </a:tr>
              <a:tr h="401822">
                <a:tc>
                  <a:txBody>
                    <a:bodyPr/>
                    <a:lstStyle/>
                    <a:p>
                      <a:pPr algn="just">
                        <a:lnSpc>
                          <a:spcPct val="200000"/>
                        </a:lnSpc>
                        <a:spcAft>
                          <a:spcPts val="800"/>
                        </a:spcAft>
                      </a:pPr>
                      <a:r>
                        <a:rPr lang="en-GB" sz="1000">
                          <a:effectLst/>
                        </a:rPr>
                        <a:t>7</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a:effectLst/>
                        </a:rPr>
                        <a:t>Act with progressive movements.</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a:effectLst/>
                        </a:rPr>
                        <a:t>Find out who else is enacting policy as you are and build an intellectual and moral case together.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extLst>
                  <a:ext uri="{0D108BD9-81ED-4DB2-BD59-A6C34878D82A}">
                    <a16:rowId xmlns:a16="http://schemas.microsoft.com/office/drawing/2014/main" val="3990619474"/>
                  </a:ext>
                </a:extLst>
              </a:tr>
              <a:tr h="401822">
                <a:tc>
                  <a:txBody>
                    <a:bodyPr/>
                    <a:lstStyle/>
                    <a:p>
                      <a:pPr algn="just">
                        <a:lnSpc>
                          <a:spcPct val="200000"/>
                        </a:lnSpc>
                        <a:spcAft>
                          <a:spcPts val="800"/>
                        </a:spcAft>
                      </a:pPr>
                      <a:r>
                        <a:rPr lang="en-GB" sz="1000">
                          <a:effectLst/>
                        </a:rPr>
                        <a:t>8</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a:effectLst/>
                        </a:rPr>
                        <a:t>Be a mentor and role model.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a:effectLst/>
                        </a:rPr>
                        <a:t>Model inclusive understandings of human educability in your policy formulation.</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extLst>
                  <a:ext uri="{0D108BD9-81ED-4DB2-BD59-A6C34878D82A}">
                    <a16:rowId xmlns:a16="http://schemas.microsoft.com/office/drawing/2014/main" val="2515165714"/>
                  </a:ext>
                </a:extLst>
              </a:tr>
              <a:tr h="401822">
                <a:tc>
                  <a:txBody>
                    <a:bodyPr/>
                    <a:lstStyle/>
                    <a:p>
                      <a:pPr algn="just">
                        <a:lnSpc>
                          <a:spcPct val="200000"/>
                        </a:lnSpc>
                        <a:spcAft>
                          <a:spcPts val="800"/>
                        </a:spcAft>
                      </a:pPr>
                      <a:r>
                        <a:rPr lang="en-GB" sz="1000">
                          <a:effectLst/>
                        </a:rPr>
                        <a:t>9</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a:effectLst/>
                        </a:rPr>
                        <a:t>Use one’s privilege to open spaces for those without.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tc>
                  <a:txBody>
                    <a:bodyPr/>
                    <a:lstStyle/>
                    <a:p>
                      <a:pPr>
                        <a:lnSpc>
                          <a:spcPct val="107000"/>
                        </a:lnSpc>
                        <a:spcAft>
                          <a:spcPts val="800"/>
                        </a:spcAft>
                      </a:pPr>
                      <a:r>
                        <a:rPr lang="en-GB" sz="1000" dirty="0">
                          <a:effectLst/>
                        </a:rPr>
                        <a:t>Use the authority of the role to admit those with ‘unfit genomes’ and celebrate their success.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864" marR="65864" marT="34762" marB="34762"/>
                </a:tc>
                <a:extLst>
                  <a:ext uri="{0D108BD9-81ED-4DB2-BD59-A6C34878D82A}">
                    <a16:rowId xmlns:a16="http://schemas.microsoft.com/office/drawing/2014/main" val="2959416407"/>
                  </a:ext>
                </a:extLst>
              </a:tr>
            </a:tbl>
          </a:graphicData>
        </a:graphic>
      </p:graphicFrame>
      <p:cxnSp>
        <p:nvCxnSpPr>
          <p:cNvPr id="4" name="Straight Connector 3">
            <a:extLst>
              <a:ext uri="{FF2B5EF4-FFF2-40B4-BE49-F238E27FC236}">
                <a16:creationId xmlns:a16="http://schemas.microsoft.com/office/drawing/2014/main" id="{4FFAFF0F-B8E7-48CF-9A38-FA71260A82B8}"/>
              </a:ext>
            </a:extLst>
          </p:cNvPr>
          <p:cNvCxnSpPr/>
          <p:nvPr/>
        </p:nvCxnSpPr>
        <p:spPr>
          <a:xfrm>
            <a:off x="0" y="1690688"/>
            <a:ext cx="7239000" cy="0"/>
          </a:xfrm>
          <a:prstGeom prst="line">
            <a:avLst/>
          </a:prstGeom>
          <a:ln w="111125">
            <a:solidFill>
              <a:srgbClr val="17036D"/>
            </a:solidFill>
          </a:ln>
        </p:spPr>
        <p:style>
          <a:lnRef idx="1">
            <a:schemeClr val="accent1"/>
          </a:lnRef>
          <a:fillRef idx="0">
            <a:schemeClr val="accent1"/>
          </a:fillRef>
          <a:effectRef idx="0">
            <a:schemeClr val="accent1"/>
          </a:effectRef>
          <a:fontRef idx="minor">
            <a:schemeClr val="tx1"/>
          </a:fontRef>
        </p:style>
      </p:cxnSp>
      <p:sp>
        <p:nvSpPr>
          <p:cNvPr id="6" name="Rectangle 1">
            <a:extLst>
              <a:ext uri="{FF2B5EF4-FFF2-40B4-BE49-F238E27FC236}">
                <a16:creationId xmlns:a16="http://schemas.microsoft.com/office/drawing/2014/main" id="{9C9706F7-9AC4-AB4F-AC39-27E9DF17682B}"/>
              </a:ext>
            </a:extLst>
          </p:cNvPr>
          <p:cNvSpPr>
            <a:spLocks noChangeArrowheads="1"/>
          </p:cNvSpPr>
          <p:nvPr/>
        </p:nvSpPr>
        <p:spPr bwMode="auto">
          <a:xfrm>
            <a:off x="-198782" y="24847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TextBox 2">
            <a:extLst>
              <a:ext uri="{FF2B5EF4-FFF2-40B4-BE49-F238E27FC236}">
                <a16:creationId xmlns:a16="http://schemas.microsoft.com/office/drawing/2014/main" id="{553BE810-0221-4346-BFBD-FC196E01359D}"/>
              </a:ext>
            </a:extLst>
          </p:cNvPr>
          <p:cNvSpPr txBox="1"/>
          <p:nvPr/>
        </p:nvSpPr>
        <p:spPr>
          <a:xfrm>
            <a:off x="6096000" y="2023839"/>
            <a:ext cx="5969713" cy="4801314"/>
          </a:xfrm>
          <a:prstGeom prst="rect">
            <a:avLst/>
          </a:prstGeom>
          <a:noFill/>
        </p:spPr>
        <p:txBody>
          <a:bodyPr wrap="square" rtlCol="0">
            <a:spAutoFit/>
          </a:bodyPr>
          <a:lstStyle/>
          <a:p>
            <a:r>
              <a:rPr lang="en-GB" dirty="0">
                <a:solidFill>
                  <a:schemeClr val="bg1"/>
                </a:solidFill>
              </a:rPr>
              <a:t>Activity 23.3: Use Apple’s nine tasks for critical educationalists to plan actions in response to genetics-based education structural reform. Do this for the following ‘educational leaders’:</a:t>
            </a:r>
          </a:p>
          <a:p>
            <a:r>
              <a:rPr lang="en-GB" b="1" dirty="0">
                <a:solidFill>
                  <a:schemeClr val="bg1"/>
                </a:solidFill>
              </a:rPr>
              <a:t>Principal or headteacher</a:t>
            </a:r>
            <a:r>
              <a:rPr lang="en-GB" dirty="0">
                <a:solidFill>
                  <a:schemeClr val="bg1"/>
                </a:solidFill>
              </a:rPr>
              <a:t> of a public school committed to non-selective admissions, but who is in competition with neighbouring schools targeting specific groups of students;</a:t>
            </a:r>
          </a:p>
          <a:p>
            <a:r>
              <a:rPr lang="en-GB" b="1" dirty="0">
                <a:solidFill>
                  <a:schemeClr val="bg1"/>
                </a:solidFill>
              </a:rPr>
              <a:t>A teacher </a:t>
            </a:r>
            <a:r>
              <a:rPr lang="en-GB" dirty="0">
                <a:solidFill>
                  <a:schemeClr val="bg1"/>
                </a:solidFill>
              </a:rPr>
              <a:t>who is an acknowledged subject expert, with no formal ‘leadership’ role but considerable influence. She feels under management pressure to adapt her teaching according to an implicit genetic ceiling for her poorer and/or non-white students and to focus her energies on those deemed genetically gifted;</a:t>
            </a:r>
          </a:p>
          <a:p>
            <a:r>
              <a:rPr lang="en-GB" b="1" dirty="0">
                <a:solidFill>
                  <a:schemeClr val="bg1"/>
                </a:solidFill>
              </a:rPr>
              <a:t>Regional Education Officer</a:t>
            </a:r>
            <a:r>
              <a:rPr lang="en-GB" dirty="0">
                <a:solidFill>
                  <a:schemeClr val="bg1"/>
                </a:solidFill>
              </a:rPr>
              <a:t>, who is responsible for delivering ‘efficiency savings’ handed down from the central ministry, and who is working in a policy environment where ‘rationalization’ dominates. </a:t>
            </a:r>
          </a:p>
        </p:txBody>
      </p:sp>
    </p:spTree>
    <p:extLst>
      <p:ext uri="{BB962C8B-B14F-4D97-AF65-F5344CB8AC3E}">
        <p14:creationId xmlns:p14="http://schemas.microsoft.com/office/powerpoint/2010/main" val="296049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1174</Words>
  <Application>Microsoft Office PowerPoint</Application>
  <PresentationFormat>Widescreen</PresentationFormat>
  <Paragraphs>83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Understanding Educational Leadership</vt:lpstr>
      <vt:lpstr>Key questions that this presentation addresses</vt:lpstr>
      <vt:lpstr>What is marketisation in education?</vt:lpstr>
      <vt:lpstr>How does genetics fit in?</vt:lpstr>
      <vt:lpstr>What is the claimed relationship between genes and educational achievement?</vt:lpstr>
      <vt:lpstr>Case study: School and University Admissions</vt:lpstr>
      <vt:lpstr>Case study: School and University Admissions</vt:lpstr>
      <vt:lpstr>What does this mean for educational leaders, leading and leadership?</vt:lpstr>
      <vt:lpstr>Leaders, Leading and Leadership: Critical thinking and doing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Educational Leadership</dc:title>
  <dc:creator>Steven Courtney</dc:creator>
  <cp:lastModifiedBy>Steven Courtney</cp:lastModifiedBy>
  <cp:revision>46</cp:revision>
  <dcterms:created xsi:type="dcterms:W3CDTF">2020-12-11T14:51:31Z</dcterms:created>
  <dcterms:modified xsi:type="dcterms:W3CDTF">2021-02-09T17:49:43Z</dcterms:modified>
</cp:coreProperties>
</file>