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58" r:id="rId6"/>
    <p:sldId id="259" r:id="rId7"/>
    <p:sldId id="261" r:id="rId8"/>
    <p:sldId id="262" r:id="rId9"/>
    <p:sldId id="264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3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02" autoAdjust="0"/>
    <p:restoredTop sz="94662"/>
  </p:normalViewPr>
  <p:slideViewPr>
    <p:cSldViewPr snapToGrid="0">
      <p:cViewPr varScale="1">
        <p:scale>
          <a:sx n="86" d="100"/>
          <a:sy n="86" d="100"/>
        </p:scale>
        <p:origin x="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F03F-4CB8-4AFE-AE83-449ADD27E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2E0DF-8B95-463C-8B64-EF898D12D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14F0-77C3-4165-B6B9-9A60377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EF619-1F12-41A4-9684-CD793918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271F3-74EB-4DF8-8CA9-A12D132C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76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165E6-B9F2-4451-B5C3-BD64D2623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97302-B2B4-47E2-9AC3-54A38207B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719D5-C55F-43B6-B21D-00FC474E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9311A-DFEE-451B-A7F9-464BE0E8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0B9E4-18DB-49FB-97F1-3CDB667E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28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9ECCD-10C3-4FB7-9329-09DAA77C4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8DAC7-D395-48AA-8926-C5B4D2786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F0462-C82D-4892-BF3C-B7FCF960E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AE72F-E346-46DA-AC87-1C591367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70B0-BB3F-42BA-9144-DDB19260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79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F0D7D-3724-4A5F-879D-E6790492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F27C1-77D0-4E17-AAD6-09D2E37A7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811C0-9841-442E-B9E9-D028ADAA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7C877-C9A9-45D2-B534-06721BD2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3E30-7F06-45A8-8720-D5F0C788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80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2057-F8ED-4229-B35A-CFE276E0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CB7AE-E0C4-488F-B66D-7FEAAFC0F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E5927-B97B-4CE0-99B6-5B4A6EAB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561D6-2A24-4F43-82B9-9AC55453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4B507-5061-49DB-AB6D-B2818193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76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7275-E354-49E1-A4CA-C7A975AF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81A8E-C9DC-427B-8400-74EB22B76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9EA22-6CEF-484E-AEB0-2CAB03DD7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EEA58-F974-4F02-AD11-B16088B0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289C8-2136-4FFD-B79C-F39DA3EA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B3736-1409-4556-BF3A-32B9E41D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88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06BF-F618-4481-B884-C9B58BC8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DDF36-8A0A-4F29-8A47-63D3E9320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8818C-9FCF-4972-9FD1-801AEF786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A39BAA-5C47-44B7-B2A2-D4393E68C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42741-2559-48E3-8905-D6C7E8F72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A9248-0914-431B-8795-2FB3595D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76564C-32BC-4ABC-8C9A-CAAF4750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E2106-061D-4721-8390-9FE23947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97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2F1E-BF13-4A27-8488-88DFC26B1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2CB3D-BF34-442B-80A9-EC10AEA9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4F5A2-2097-4D2E-95FB-5549FBB2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7B771-B252-4322-B80C-C95C7766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88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670CE-CFB4-4AD2-9A35-2CD71BC23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C25C4-3450-4918-9925-8C443889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BF7CD-A66B-4FD5-96AA-47EA604C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71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90800-B083-4B9B-81AA-65640935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FD098-27B3-4961-A82F-97E658957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8F79B-DD25-4CF6-B2AB-441E6BD76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BB990-B605-4BF5-9A1D-7A220097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EA982-CE46-4422-846A-DF5ED737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250AB-65D3-4EC7-B67D-88E82589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07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F4FE2-6E9F-4E29-B9C8-3DEB07E1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7A5CBD-FCF1-4EF7-9D20-E44AA671C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9FB5A-1872-4BC5-A935-2EAFD3062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CC9B0-B1F8-477F-A81C-7B13186F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DDACD-9CB9-4A4F-BE0C-0D3950A9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1C8A7-F554-4A95-9559-D210B432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18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EAAB6B-F4A9-4B53-906B-085BA900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F8206-F007-41B5-A6FA-3F45CC135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02C0C-90CB-4DA8-9BFC-DFEEBAE2F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FE8C-FF47-4D67-A7A1-D81133526356}" type="datetimeFigureOut">
              <a:rPr lang="en-GB" smtClean="0"/>
              <a:t>04/02/2021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371F3-0F56-4AF8-A135-1945DB3B1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03A1-A6DE-4F30-B313-4AA017A6B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639D3-E063-42FB-85A2-26AF300ABD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04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571C-03F2-450D-83BF-70944B364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5003"/>
            <a:ext cx="9144000" cy="21335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Educational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6FF5B-AF09-4645-A405-90D76DB03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24158"/>
          </a:xfrm>
        </p:spPr>
        <p:txBody>
          <a:bodyPr>
            <a:normAutofit fontScale="47500" lnSpcReduction="20000"/>
          </a:bodyPr>
          <a:lstStyle/>
          <a:p>
            <a:r>
              <a:rPr lang="en-GB" sz="7700" dirty="0">
                <a:solidFill>
                  <a:schemeClr val="bg1"/>
                </a:solidFill>
              </a:rPr>
              <a:t>Chapter 1</a:t>
            </a:r>
          </a:p>
          <a:p>
            <a:r>
              <a:rPr lang="en-GB" sz="7700" dirty="0">
                <a:solidFill>
                  <a:schemeClr val="bg1"/>
                </a:solidFill>
              </a:rPr>
              <a:t>Critical perspectives in and approaches to educational leadership in the United States</a:t>
            </a:r>
          </a:p>
          <a:p>
            <a:endParaRPr lang="en-GB" sz="7700" dirty="0">
              <a:solidFill>
                <a:schemeClr val="bg1"/>
              </a:solidFill>
            </a:endParaRPr>
          </a:p>
          <a:p>
            <a:r>
              <a:rPr lang="en-GB" sz="7700" dirty="0">
                <a:solidFill>
                  <a:schemeClr val="bg1"/>
                </a:solidFill>
              </a:rPr>
              <a:t>Tina Trujillo and Sonya Douglass Horsford</a:t>
            </a:r>
          </a:p>
          <a:p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B8BD07-C28A-4BEB-8486-143A5998DD91}"/>
              </a:ext>
            </a:extLst>
          </p:cNvPr>
          <p:cNvCxnSpPr/>
          <p:nvPr/>
        </p:nvCxnSpPr>
        <p:spPr>
          <a:xfrm>
            <a:off x="3429000" y="3225800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A491334-43B6-4632-81AA-42F64C321DF2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10668000" y="1701802"/>
            <a:ext cx="0" cy="5156198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16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 1.1 Teach for America’s models of educational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002698"/>
            <a:ext cx="11328400" cy="4626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the case study about Teach for America from page 25 and answer these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what ways do TFA’s leadership models reflect the principles and practices of Scientific Management? Of neoliberalism?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 you see leaders in your own workplace who resemble TFA’s leadership model? Where do you see counter examples? How do these models differ from one another?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TFA’s leadership models suggest about leaders’ roles in a democracy?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351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Foregrounding the multiple purposes of schools in critical educational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3"/>
            <a:ext cx="10515600" cy="3733793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schools have served multiple purposes</a:t>
            </a:r>
          </a:p>
          <a:p>
            <a:pPr lvl="1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Values-based, ideological assumptions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Prevailing models of educational leadership</a:t>
            </a:r>
          </a:p>
          <a:p>
            <a:pPr lvl="1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Managerial, neoliberal, economic purposes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common models of educational leadership</a:t>
            </a:r>
          </a:p>
          <a:p>
            <a:pPr lvl="1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Democratic, social justice, civic purposes</a:t>
            </a:r>
          </a:p>
          <a:p>
            <a:pPr lvl="1"/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45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questions that this presentation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historical and political roots of current educational leadership models in the United States?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have managerial principles and practices that focus on efficiency and effectiveness persisted as major drivers of American educational leadership for more than a century?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critical research approaches to educational leadership in the United States complement and challenge the dominant approaches to the field?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34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questions that this presentation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critical research approaches contribute to understandings about school leaders’ roles in reproducing or challenging oppressive power structures and ideologies?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critical perspectives reveal about the purpose of schooling that are implied by different educational leadership models?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30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200" y="2272798"/>
            <a:ext cx="10007600" cy="4114789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Management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Managerialism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Positivist Research Approach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Research Approach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Neoliberalism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Justice Leadership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Democratic Leadership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93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Enduring legacies of effectiveness and efficiency in American educational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conversations about the impact of schools and education leaders shifted in 1960s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Coleman’s (1966) report raised questions about student  outcomes and role of schools and leaders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studies resulted in lists of school features associated with higher student performance 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 studies continue as mainstream approach to researching educational leadership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04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Accountability, neoliberalism and the modern cult of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3"/>
            <a:ext cx="10515600" cy="3733793"/>
          </a:xfrm>
        </p:spPr>
        <p:txBody>
          <a:bodyPr>
            <a:normAutofit lnSpcReduction="10000"/>
          </a:bodyPr>
          <a:lstStyle/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Contemporary models of educational leadership in the                         United States based on managerial approaches</a:t>
            </a:r>
          </a:p>
          <a:p>
            <a:r>
              <a:rPr lang="en-GB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Nation at Risk 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(1983)</a:t>
            </a:r>
          </a:p>
          <a:p>
            <a:pPr lvl="1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failings of schools and global competitiveness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reforms focused on results-based accountability </a:t>
            </a:r>
          </a:p>
          <a:p>
            <a:pPr lvl="1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leaders take cues from business and industry</a:t>
            </a:r>
          </a:p>
          <a:p>
            <a:pPr lvl="1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goals and data measure success </a:t>
            </a:r>
          </a:p>
          <a:p>
            <a:pPr lvl="1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Maximize individual student productivity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21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emergence of critical thought in American educational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studies to employ critical, constructivist approaches</a:t>
            </a:r>
            <a:endParaRPr lang="en-GB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 now includes a range of theoretical frameworks that engage with concepts of power and political dimensions</a:t>
            </a:r>
          </a:p>
          <a:p>
            <a:pPr lvl="1"/>
            <a:r>
              <a:rPr lang="en-GB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Culturally relevant pedagogy</a:t>
            </a:r>
          </a:p>
          <a:p>
            <a:pPr lvl="1"/>
            <a:r>
              <a:rPr lang="en-GB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justice leadership</a:t>
            </a:r>
          </a:p>
          <a:p>
            <a:pPr lvl="1"/>
            <a:r>
              <a:rPr lang="en-GB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Democratic educational leadership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examines how educational leaders’ practices promote or disrupt certain values and beliefs in schools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64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methodological constraints in American educational leadership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99" y="2002691"/>
            <a:ext cx="11328399" cy="4626701"/>
          </a:xfrm>
        </p:spPr>
        <p:txBody>
          <a:bodyPr>
            <a:no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is often intended to inform practice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for study often selected based on anecdotal evidence or convenience, not systematic sampling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 designs include long-term data generation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 to rely on data from elite populations </a:t>
            </a:r>
          </a:p>
          <a:p>
            <a:pPr lvl="1"/>
            <a:r>
              <a:rPr lang="en-GB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Voices of students, minoritized families, and non-dominant community members only recently used</a:t>
            </a:r>
            <a:endParaRPr lang="en-GB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036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leadership programmes in the United States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3"/>
            <a:ext cx="10515600" cy="3733793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predominance of ‘what works’ rhetoric and training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Rooted in managerialist, neoliberal perspectives of a good leader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 backed by corporate community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on practical, experiential learning</a:t>
            </a:r>
          </a:p>
          <a:p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numbers of programs focus on justice-oriented agendas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Socio-economic, political</a:t>
            </a:r>
            <a:r>
              <a:rPr lang="en-GB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racial,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cultural roots of inequality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civil rights violations and protections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Strategies for advocating for educational equity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51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4228</TotalTime>
  <Words>606</Words>
  <Application>Microsoft Macintosh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Understanding Educational Leadership</vt:lpstr>
      <vt:lpstr>Key questions that this presentation addresses</vt:lpstr>
      <vt:lpstr>Key questions that this presentation addresses</vt:lpstr>
      <vt:lpstr>Key Terms</vt:lpstr>
      <vt:lpstr>Enduring legacies of effectiveness and efficiency in American educational leadership</vt:lpstr>
      <vt:lpstr>Accountability, neoliberalism and the modern cult of efficiency</vt:lpstr>
      <vt:lpstr>The emergence of critical thought in American educational leadership</vt:lpstr>
      <vt:lpstr>Persistent methodological constraints in American educational leadership studies</vt:lpstr>
      <vt:lpstr>Educational leadership programmes in the United States today</vt:lpstr>
      <vt:lpstr>Case Study 1.1 Teach for America’s models of educational leadership</vt:lpstr>
      <vt:lpstr>Foregrounding the multiple purposes of schools in critical educational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Educational Leadership</dc:title>
  <dc:creator>Steven Courtney</dc:creator>
  <cp:lastModifiedBy>Tina Trujillo</cp:lastModifiedBy>
  <cp:revision>56</cp:revision>
  <dcterms:created xsi:type="dcterms:W3CDTF">2020-12-11T14:51:31Z</dcterms:created>
  <dcterms:modified xsi:type="dcterms:W3CDTF">2021-02-06T18:58:14Z</dcterms:modified>
</cp:coreProperties>
</file>