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3" r:id="rId7"/>
    <p:sldId id="261" r:id="rId8"/>
    <p:sldId id="262" r:id="rId9"/>
    <p:sldId id="266" r:id="rId10"/>
    <p:sldId id="260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36D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0F03F-4CB8-4AFE-AE83-449ADD27E3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92E0DF-8B95-463C-8B64-EF898D12D0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F14F0-77C3-4165-B6B9-9A60377FC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FE8C-FF47-4D67-A7A1-D81133526356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EF619-1F12-41A4-9684-CD793918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271F3-74EB-4DF8-8CA9-A12D132C7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39D3-E063-42FB-85A2-26AF300AB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76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165E6-B9F2-4451-B5C3-BD64D2623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397302-B2B4-47E2-9AC3-54A38207B3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719D5-C55F-43B6-B21D-00FC474E7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FE8C-FF47-4D67-A7A1-D81133526356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9311A-DFEE-451B-A7F9-464BE0E8D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0B9E4-18DB-49FB-97F1-3CDB667E5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39D3-E063-42FB-85A2-26AF300AB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28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89ECCD-10C3-4FB7-9329-09DAA77C4D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E8DAC7-D395-48AA-8926-C5B4D2786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F0462-C82D-4892-BF3C-B7FCF960E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FE8C-FF47-4D67-A7A1-D81133526356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AE72F-E346-46DA-AC87-1C5913674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CB70B0-BB3F-42BA-9144-DDB19260A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39D3-E063-42FB-85A2-26AF300AB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797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F0D7D-3724-4A5F-879D-E67904924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F27C1-77D0-4E17-AAD6-09D2E37A7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811C0-9841-442E-B9E9-D028ADAA8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FE8C-FF47-4D67-A7A1-D81133526356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7C877-C9A9-45D2-B534-06721BD21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93E30-7F06-45A8-8720-D5F0C788A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39D3-E063-42FB-85A2-26AF300AB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803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B2057-F8ED-4229-B35A-CFE276E0D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7CB7AE-E0C4-488F-B66D-7FEAAFC0F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E5927-B97B-4CE0-99B6-5B4A6EAB7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FE8C-FF47-4D67-A7A1-D81133526356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E561D6-2A24-4F43-82B9-9AC554530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4B507-5061-49DB-AB6D-B2818193B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39D3-E063-42FB-85A2-26AF300AB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76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47275-E354-49E1-A4CA-C7A975AF9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81A8E-C9DC-427B-8400-74EB22B765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79EA22-6CEF-484E-AEB0-2CAB03DD7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EEA58-F974-4F02-AD11-B16088B01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FE8C-FF47-4D67-A7A1-D81133526356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4289C8-2136-4FFD-B79C-F39DA3EA2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B3736-1409-4556-BF3A-32B9E41DF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39D3-E063-42FB-85A2-26AF300AB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88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B06BF-F618-4481-B884-C9B58BC86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DDF36-8A0A-4F29-8A47-63D3E9320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A8818C-9FCF-4972-9FD1-801AEF786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A39BAA-5C47-44B7-B2A2-D4393E68C4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742741-2559-48E3-8905-D6C7E8F72B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EA9248-0914-431B-8795-2FB3595DD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FE8C-FF47-4D67-A7A1-D81133526356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76564C-32BC-4ABC-8C9A-CAAF47501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EE2106-061D-4721-8390-9FE239471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39D3-E063-42FB-85A2-26AF300AB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97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02F1E-BF13-4A27-8488-88DFC26B1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92CB3D-BF34-442B-80A9-EC10AEA99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FE8C-FF47-4D67-A7A1-D81133526356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34F5A2-2097-4D2E-95FB-5549FBB2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67B771-B252-4322-B80C-C95C77663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39D3-E063-42FB-85A2-26AF300AB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88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2670CE-CFB4-4AD2-9A35-2CD71BC23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FE8C-FF47-4D67-A7A1-D81133526356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EC25C4-3450-4918-9925-8C4438895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BF7CD-A66B-4FD5-96AA-47EA604C5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39D3-E063-42FB-85A2-26AF300AB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71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90800-B083-4B9B-81AA-656409354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FD098-27B3-4961-A82F-97E658957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78F79B-DD25-4CF6-B2AB-441E6BD76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5BB990-B605-4BF5-9A1D-7A220097F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FE8C-FF47-4D67-A7A1-D81133526356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4EA982-CE46-4422-846A-DF5ED737E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250AB-65D3-4EC7-B67D-88E82589C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39D3-E063-42FB-85A2-26AF300AB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077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F4FE2-6E9F-4E29-B9C8-3DEB07E11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7A5CBD-FCF1-4EF7-9D20-E44AA671CA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49FB5A-1872-4BC5-A935-2EAFD3062F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CC9B0-B1F8-477F-A81C-7B13186F8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AFE8C-FF47-4D67-A7A1-D81133526356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DDACD-9CB9-4A4F-BE0C-0D3950A92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A1C8A7-F554-4A95-9559-D210B432F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639D3-E063-42FB-85A2-26AF300AB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18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EAAB6B-F4A9-4B53-906B-085BA9002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2F8206-F007-41B5-A6FA-3F45CC135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02C0C-90CB-4DA8-9BFC-DFEEBAE2F2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AFE8C-FF47-4D67-A7A1-D81133526356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371F3-0F56-4AF8-A135-1945DB3B1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403A1-A6DE-4F30-B313-4AA017A6B8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639D3-E063-42FB-85A2-26AF300ABD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04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4571C-03F2-450D-83BF-70944B364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35003"/>
            <a:ext cx="9144000" cy="213359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Educational Leadership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36FF5B-AF09-4645-A405-90D76DB03F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24158"/>
          </a:xfrm>
        </p:spPr>
        <p:txBody>
          <a:bodyPr>
            <a:normAutofit fontScale="40000" lnSpcReduction="20000"/>
          </a:bodyPr>
          <a:lstStyle/>
          <a:p>
            <a:r>
              <a:rPr lang="en-GB" sz="9000" dirty="0">
                <a:solidFill>
                  <a:schemeClr val="bg1"/>
                </a:solidFill>
              </a:rPr>
              <a:t>Chapter 7</a:t>
            </a:r>
          </a:p>
          <a:p>
            <a:r>
              <a:rPr lang="en-GB" sz="9000" dirty="0">
                <a:solidFill>
                  <a:schemeClr val="bg1"/>
                </a:solidFill>
              </a:rPr>
              <a:t>Critical perspectives and approaches of educational leadership in two Nordic </a:t>
            </a:r>
            <a:r>
              <a:rPr lang="en-GB" sz="9000" dirty="0" smtClean="0">
                <a:solidFill>
                  <a:schemeClr val="bg1"/>
                </a:solidFill>
              </a:rPr>
              <a:t>countries</a:t>
            </a:r>
          </a:p>
          <a:p>
            <a:endParaRPr lang="en-GB" sz="9000" dirty="0">
              <a:solidFill>
                <a:schemeClr val="bg1"/>
              </a:solidFill>
            </a:endParaRPr>
          </a:p>
          <a:p>
            <a:r>
              <a:rPr lang="en-GB" sz="9000" dirty="0" smtClean="0">
                <a:solidFill>
                  <a:schemeClr val="bg1"/>
                </a:solidFill>
              </a:rPr>
              <a:t>Jorunn Møller and Linda Rönnberg</a:t>
            </a:r>
            <a:endParaRPr lang="en-GB" sz="9000" dirty="0">
              <a:solidFill>
                <a:schemeClr val="bg1"/>
              </a:solidFill>
            </a:endParaRPr>
          </a:p>
          <a:p>
            <a:endParaRPr lang="en-GB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3B8BD07-C28A-4BEB-8486-143A5998DD91}"/>
              </a:ext>
            </a:extLst>
          </p:cNvPr>
          <p:cNvCxnSpPr/>
          <p:nvPr/>
        </p:nvCxnSpPr>
        <p:spPr>
          <a:xfrm>
            <a:off x="3429000" y="3225800"/>
            <a:ext cx="7239000" cy="0"/>
          </a:xfrm>
          <a:prstGeom prst="line">
            <a:avLst/>
          </a:prstGeom>
          <a:ln w="111125">
            <a:solidFill>
              <a:srgbClr val="1703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A491334-43B6-4632-81AA-42F64C321DF2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10668000" y="1701802"/>
            <a:ext cx="0" cy="5156198"/>
          </a:xfrm>
          <a:prstGeom prst="line">
            <a:avLst/>
          </a:prstGeom>
          <a:ln w="111125">
            <a:solidFill>
              <a:srgbClr val="1703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816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1F9BD-7D68-4E4B-BEB3-5FC52482C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65125"/>
            <a:ext cx="11328400" cy="1325563"/>
          </a:xfrm>
        </p:spPr>
        <p:txBody>
          <a:bodyPr>
            <a:normAutofit/>
          </a:bodyPr>
          <a:lstStyle/>
          <a:p>
            <a:r>
              <a:rPr lang="en-GB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as ‘public good’ and ‘private good’</a:t>
            </a:r>
            <a:endParaRPr lang="en-GB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D84-8447-48CE-8FCE-EA3FA73C8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473" y="2173520"/>
            <a:ext cx="10645504" cy="4262114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as ‘public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good’ emphasizes 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‘a common school for all’ with the aim of securing equality in terms of equal opportunities. It is a perspective of education as a social right of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citizenship.</a:t>
            </a:r>
          </a:p>
          <a:p>
            <a:endParaRPr lang="nb-NO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as ‘private </a:t>
            </a:r>
            <a:r>
              <a:rPr 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good’ implies </a:t>
            </a:r>
            <a:r>
              <a:rPr lang="en-US" sz="3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possessive individualism where it is possible to differentiate schooling in relation to the specific needs or wants from students and/or families. It means developing a school system based on parents’ and their children’s priorities and judgements about their </a:t>
            </a:r>
            <a:r>
              <a:rPr lang="en-US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future. </a:t>
            </a:r>
          </a:p>
          <a:p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Englund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T. (1994). Education as a citizenship right – a concept in transition: Sweden related to other Western democracies and political philosophy. </a:t>
            </a:r>
            <a:r>
              <a:rPr lang="en-US" sz="2300" i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Journa</a:t>
            </a:r>
            <a:r>
              <a:rPr lang="en-US" sz="2300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Curriculum Studies,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(4), 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383–399</a:t>
            </a: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nb-NO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FAFF0F-B8E7-48CF-9A38-FA71260A82B8}"/>
              </a:ext>
            </a:extLst>
          </p:cNvPr>
          <p:cNvCxnSpPr/>
          <p:nvPr/>
        </p:nvCxnSpPr>
        <p:spPr>
          <a:xfrm>
            <a:off x="0" y="1690688"/>
            <a:ext cx="7239000" cy="0"/>
          </a:xfrm>
          <a:prstGeom prst="line">
            <a:avLst/>
          </a:prstGeom>
          <a:ln w="111125">
            <a:solidFill>
              <a:srgbClr val="1703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93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1F9BD-7D68-4E4B-BEB3-5FC52482C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65125"/>
            <a:ext cx="11328400" cy="1325563"/>
          </a:xfrm>
        </p:spPr>
        <p:txBody>
          <a:bodyPr>
            <a:normAutofit/>
          </a:bodyPr>
          <a:lstStyle/>
          <a:p>
            <a:r>
              <a:rPr lang="en-GB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Norway and Sweden: public good challenged by education as a private good?</a:t>
            </a:r>
            <a:endParaRPr lang="en-GB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D84-8447-48CE-8FCE-EA3FA73C8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784" y="2148581"/>
            <a:ext cx="11321474" cy="44517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as a public good has been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highly visible in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policy rhetoric, but the overall policy direction has clearly promoted the idea of education as a private good in both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countries -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 if Sweden </a:t>
            </a:r>
            <a:r>
              <a:rPr lang="sv-S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lang="sv-S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gone</a:t>
            </a:r>
            <a:r>
              <a:rPr lang="sv-S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sv-S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</a:t>
            </a:r>
            <a:r>
              <a:rPr lang="sv-SE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direction than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Norway.</a:t>
            </a:r>
          </a:p>
          <a:p>
            <a:endParaRPr lang="sv-S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current policy documents from both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countries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is argued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that: </a:t>
            </a:r>
            <a:endParaRPr lang="sv-S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FontTx/>
              <a:buChar char="-"/>
            </a:pP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should simultaneously be driven by values of social justice and inclusive 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sv-SE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 as market values, such as choice and 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efficiency, 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</a:p>
          <a:p>
            <a:pPr lvl="0">
              <a:buFontTx/>
              <a:buChar char="-"/>
            </a:pP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sv-SE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marketization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reforms can mobilize teachers and school principals to ‘do better’ than 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before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enhance their agency and responsiveness, etc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71500" lvl="0" indent="-571500">
              <a:buAutoNum type="romanLcParenR"/>
            </a:pPr>
            <a:endParaRPr lang="sv-SE" sz="2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>
              <a:buAutoNum type="romanLcParenR"/>
            </a:pPr>
            <a:endParaRPr lang="sv-SE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an uneasy tension between education as a public and private good embedded in such </a:t>
            </a:r>
            <a:r>
              <a:rPr lang="en-US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arguments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v-SE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FAFF0F-B8E7-48CF-9A38-FA71260A82B8}"/>
              </a:ext>
            </a:extLst>
          </p:cNvPr>
          <p:cNvCxnSpPr/>
          <p:nvPr/>
        </p:nvCxnSpPr>
        <p:spPr>
          <a:xfrm>
            <a:off x="0" y="1856942"/>
            <a:ext cx="7239000" cy="0"/>
          </a:xfrm>
          <a:prstGeom prst="line">
            <a:avLst/>
          </a:prstGeom>
          <a:ln w="111125">
            <a:solidFill>
              <a:srgbClr val="1703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614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77240" y="223629"/>
            <a:ext cx="10515600" cy="1325563"/>
          </a:xfrm>
        </p:spPr>
        <p:txBody>
          <a:bodyPr/>
          <a:lstStyle/>
          <a:p>
            <a:r>
              <a:rPr lang="nb-N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action and </a:t>
            </a:r>
            <a:r>
              <a:rPr lang="nb-NO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reflection</a:t>
            </a:r>
            <a:r>
              <a:rPr lang="nb-NO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Promoting education as public good</a:t>
            </a:r>
            <a:endParaRPr lang="nb-NO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7017" y="1953095"/>
            <a:ext cx="10665823" cy="4789714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a tension between education as a ‘public good’ and ‘private good’ in your national and/or organizational context? Why/why not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nb-NO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comes to formal and informal expectations on educational leadership and educational leaders, are there particular features linked to education as a public or private good that are embedded in these expectations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been commissioned to develop national or local policy that will aim at strengthening the public dimension in education and promoting education as a public good. What policy would you design and what measures and strategies for implementation would you suggest for its success? Why</a:t>
            </a:r>
            <a:r>
              <a:rPr lang="en-US" sz="2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nb-NO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FAFF0F-B8E7-48CF-9A38-FA71260A82B8}"/>
              </a:ext>
            </a:extLst>
          </p:cNvPr>
          <p:cNvCxnSpPr/>
          <p:nvPr/>
        </p:nvCxnSpPr>
        <p:spPr>
          <a:xfrm>
            <a:off x="0" y="1682196"/>
            <a:ext cx="7239000" cy="0"/>
          </a:xfrm>
          <a:prstGeom prst="line">
            <a:avLst/>
          </a:prstGeom>
          <a:ln w="111125">
            <a:solidFill>
              <a:srgbClr val="1703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05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1F9BD-7D68-4E4B-BEB3-5FC52482C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65125"/>
            <a:ext cx="11328400" cy="1325563"/>
          </a:xfrm>
        </p:spPr>
        <p:txBody>
          <a:bodyPr>
            <a:normAutofit/>
          </a:bodyPr>
          <a:lstStyle/>
          <a:p>
            <a:r>
              <a:rPr lang="en-GB" sz="4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questions that this presentation addresses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D84-8447-48CE-8FCE-EA3FA73C8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324" y="2025130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 in the political economy have influenced and challenged the idea of public education in Sweden and Norway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endParaRPr lang="nb-NO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characterizes patterns of and responses to marketization and privatization and the language of public education and educational leadership in the two national settings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endParaRPr lang="nb-NO" sz="1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school principals cope with marketization and privatization, 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knowledge are they expected to turn to? </a:t>
            </a:r>
            <a:endParaRPr lang="nb-NO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FAFF0F-B8E7-48CF-9A38-FA71260A82B8}"/>
              </a:ext>
            </a:extLst>
          </p:cNvPr>
          <p:cNvCxnSpPr/>
          <p:nvPr/>
        </p:nvCxnSpPr>
        <p:spPr>
          <a:xfrm>
            <a:off x="0" y="1690688"/>
            <a:ext cx="7239000" cy="0"/>
          </a:xfrm>
          <a:prstGeom prst="line">
            <a:avLst/>
          </a:prstGeom>
          <a:ln w="111125">
            <a:solidFill>
              <a:srgbClr val="1703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34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1F9BD-7D68-4E4B-BEB3-5FC52482C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65125"/>
            <a:ext cx="11328400" cy="1325563"/>
          </a:xfrm>
        </p:spPr>
        <p:txBody>
          <a:bodyPr>
            <a:normAutofit/>
          </a:bodyPr>
          <a:lstStyle/>
          <a:p>
            <a:r>
              <a:rPr lang="en-GB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Conceptualising Educational Leadership</a:t>
            </a:r>
            <a:endParaRPr lang="en-GB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D84-8447-48CE-8FCE-EA3FA73C8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49" y="200850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emergent relational accomplishment politically positioned within the administrative field in education. </a:t>
            </a:r>
            <a:endParaRPr lang="en-US" sz="3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based on a mandate, but the mandate is a living social process of power and trust that the leaders both are given and must take. </a:t>
            </a:r>
            <a:endParaRPr lang="en-US" sz="3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implies a reciprocal interplay as leadership both shapes and is shaped by the conditions where it takes place, in both time and 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space. </a:t>
            </a:r>
          </a:p>
          <a:p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Crow, </a:t>
            </a:r>
            <a:r>
              <a:rPr lang="en-US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G., Day, C. &amp; </a:t>
            </a:r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Møller, </a:t>
            </a:r>
            <a:r>
              <a:rPr lang="en-US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J. (2017). </a:t>
            </a:r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Framing research on school principals’ identities. </a:t>
            </a:r>
            <a:r>
              <a:rPr lang="en-US" sz="19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Journal of Leadership in Education, 20</a:t>
            </a:r>
            <a:r>
              <a:rPr lang="en-US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(3), 265–277</a:t>
            </a:r>
            <a:r>
              <a:rPr lang="en-US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en-GB" sz="1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FAFF0F-B8E7-48CF-9A38-FA71260A82B8}"/>
              </a:ext>
            </a:extLst>
          </p:cNvPr>
          <p:cNvCxnSpPr/>
          <p:nvPr/>
        </p:nvCxnSpPr>
        <p:spPr>
          <a:xfrm>
            <a:off x="0" y="1690688"/>
            <a:ext cx="7239000" cy="0"/>
          </a:xfrm>
          <a:prstGeom prst="line">
            <a:avLst/>
          </a:prstGeom>
          <a:ln w="111125">
            <a:solidFill>
              <a:srgbClr val="1703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04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1F9BD-7D68-4E4B-BEB3-5FC52482C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65125"/>
            <a:ext cx="11328400" cy="1325563"/>
          </a:xfrm>
        </p:spPr>
        <p:txBody>
          <a:bodyPr>
            <a:normAutofit/>
          </a:bodyPr>
          <a:lstStyle/>
          <a:p>
            <a:r>
              <a:rPr lang="en-GB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Reflecting on conceptions of leadership</a:t>
            </a:r>
            <a:endParaRPr lang="en-GB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D84-8447-48CE-8FCE-EA3FA73C8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217" y="1907176"/>
            <a:ext cx="11488783" cy="461554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 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social justice calls for a collective endeavor in the local community and the wider society, but how do you cope with such a challenge? </a:t>
            </a:r>
            <a:endParaRPr lang="nb-NO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you include stakeholders at the local level in the work for a more democratic and just society? </a:t>
            </a:r>
            <a:endParaRPr lang="nb-NO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Whose voices are allowed to be heard? </a:t>
            </a:r>
            <a:endParaRPr lang="nb-NO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it possible to facilitate arenas for the many voices? </a:t>
            </a:r>
            <a:endParaRPr lang="en-US" sz="4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</a:t>
            </a: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lenses on leadership present an opportunity for reflecting upon leadership practice. 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ask you to </a:t>
            </a:r>
            <a:r>
              <a:rPr lang="en-GB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 </a:t>
            </a:r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what is considered as a successful school and successful leadership in your context.</a:t>
            </a:r>
            <a:endParaRPr lang="nb-NO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 in what and for whom?</a:t>
            </a:r>
            <a:endParaRPr lang="nb-NO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 under what conditions?</a:t>
            </a:r>
            <a:endParaRPr lang="nb-NO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 is included / excluded?</a:t>
            </a:r>
          </a:p>
          <a:p>
            <a:pPr lvl="0"/>
            <a:endParaRPr lang="nb-NO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 dirty="0" smtClean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FAFF0F-B8E7-48CF-9A38-FA71260A82B8}"/>
              </a:ext>
            </a:extLst>
          </p:cNvPr>
          <p:cNvCxnSpPr/>
          <p:nvPr/>
        </p:nvCxnSpPr>
        <p:spPr>
          <a:xfrm>
            <a:off x="0" y="1499496"/>
            <a:ext cx="7239000" cy="0"/>
          </a:xfrm>
          <a:prstGeom prst="line">
            <a:avLst/>
          </a:prstGeom>
          <a:ln w="111125">
            <a:solidFill>
              <a:srgbClr val="1703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493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1F9BD-7D68-4E4B-BEB3-5FC52482C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1163"/>
            <a:ext cx="11328400" cy="1325563"/>
          </a:xfrm>
        </p:spPr>
        <p:txBody>
          <a:bodyPr>
            <a:normAutofit/>
          </a:bodyPr>
          <a:lstStyle/>
          <a:p>
            <a:r>
              <a:rPr lang="en-GB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Social-democratic </a:t>
            </a:r>
            <a:r>
              <a:rPr lang="en-GB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welfarism</a:t>
            </a:r>
            <a:endParaRPr lang="en-GB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D84-8447-48CE-8FCE-EA3FA73C8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2203"/>
            <a:ext cx="10515600" cy="37337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commitment to reducing social and political inequality through a generous universal welfare system along with redistributive measures based on need and sustained investment in public education. It encompasses a view that education is integral to democratic </a:t>
            </a:r>
            <a:r>
              <a:rPr lang="en-US" sz="3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development. </a:t>
            </a:r>
            <a:endParaRPr lang="en-US" sz="3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altLang="nb-NO" sz="19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Møller</a:t>
            </a:r>
            <a:r>
              <a:rPr lang="en-GB" altLang="nb-NO" sz="19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J. (2009). Approaches to school leadership in Scandinavia. </a:t>
            </a:r>
            <a:r>
              <a:rPr lang="en-GB" altLang="nb-NO" sz="1900" i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Journal of Educational Administration and History. </a:t>
            </a:r>
            <a:r>
              <a:rPr lang="en-GB" altLang="nb-NO" sz="1900" i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41 </a:t>
            </a:r>
            <a:r>
              <a:rPr lang="en-GB" altLang="nb-NO" sz="19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(2), 165-177.</a:t>
            </a:r>
            <a:r>
              <a:rPr lang="en-US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nb-NO" sz="1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FAFF0F-B8E7-48CF-9A38-FA71260A82B8}"/>
              </a:ext>
            </a:extLst>
          </p:cNvPr>
          <p:cNvCxnSpPr/>
          <p:nvPr/>
        </p:nvCxnSpPr>
        <p:spPr>
          <a:xfrm>
            <a:off x="0" y="1690688"/>
            <a:ext cx="7239000" cy="0"/>
          </a:xfrm>
          <a:prstGeom prst="line">
            <a:avLst/>
          </a:prstGeom>
          <a:ln w="111125">
            <a:solidFill>
              <a:srgbClr val="1703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21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1F9BD-7D68-4E4B-BEB3-5FC52482C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40" y="209120"/>
            <a:ext cx="11328400" cy="1325563"/>
          </a:xfrm>
        </p:spPr>
        <p:txBody>
          <a:bodyPr>
            <a:normAutofit/>
          </a:bodyPr>
          <a:lstStyle/>
          <a:p>
            <a:r>
              <a:rPr lang="en-GB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social democratic </a:t>
            </a:r>
            <a:r>
              <a:rPr lang="en-GB" sz="42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welfarist</a:t>
            </a:r>
            <a:r>
              <a:rPr lang="en-GB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legacy</a:t>
            </a:r>
            <a:endParaRPr lang="en-GB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D84-8447-48CE-8FCE-EA3FA73C8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640" y="1750149"/>
            <a:ext cx="11328400" cy="462669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Sweden and Norway are geographically, historically, linguistically and culturally very close. Both countries have a strong ideological tradition of emphasising the role of educational institutions in the making of civic society, </a:t>
            </a:r>
            <a:r>
              <a:rPr lang="en-GB" sz="3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</a:t>
            </a:r>
            <a:r>
              <a:rPr lang="en-GB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</a:t>
            </a:r>
            <a:r>
              <a:rPr lang="en-US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been built on ideas of comprehensiveness and egalitarian values</a:t>
            </a:r>
            <a:r>
              <a:rPr lang="en-GB" sz="3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GB" sz="1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period from 1945 until about 1970 is often referred to as the golden era of social-democratic </a:t>
            </a:r>
            <a:r>
              <a:rPr lang="en-GB" sz="3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welfarism</a:t>
            </a:r>
            <a:r>
              <a:rPr lang="en-GB" sz="3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3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cornerstones were citizens’ equal rights, state responsibility for welfare of all citizens, narrowing income gaps and promoting social justice</a:t>
            </a:r>
            <a:r>
              <a:rPr lang="en-GB" sz="3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3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Telhaug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A. O., </a:t>
            </a:r>
            <a:r>
              <a:rPr lang="en-US" sz="23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Mediås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O. A. &amp;  Aasen, P. (2006). </a:t>
            </a:r>
            <a:r>
              <a:rPr lang="en-GB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Nordic Model in Education: Education as part of the political system in the last 50 years. </a:t>
            </a:r>
            <a:r>
              <a:rPr lang="en-GB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Scandinavian Journal of Educational Research, </a:t>
            </a:r>
            <a:r>
              <a:rPr lang="en-GB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(3), 245–283</a:t>
            </a:r>
            <a:r>
              <a:rPr lang="en-GB" sz="23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nb-NO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19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FAFF0F-B8E7-48CF-9A38-FA71260A82B8}"/>
              </a:ext>
            </a:extLst>
          </p:cNvPr>
          <p:cNvCxnSpPr/>
          <p:nvPr/>
        </p:nvCxnSpPr>
        <p:spPr>
          <a:xfrm>
            <a:off x="0" y="1534683"/>
            <a:ext cx="7239000" cy="0"/>
          </a:xfrm>
          <a:prstGeom prst="line">
            <a:avLst/>
          </a:prstGeom>
          <a:ln w="111125">
            <a:solidFill>
              <a:srgbClr val="1703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35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1F9BD-7D68-4E4B-BEB3-5FC52482C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65125"/>
            <a:ext cx="11328400" cy="1325563"/>
          </a:xfrm>
        </p:spPr>
        <p:txBody>
          <a:bodyPr>
            <a:normAutofit/>
          </a:bodyPr>
          <a:lstStyle/>
          <a:p>
            <a:r>
              <a:rPr lang="en-GB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Neo-liberalism</a:t>
            </a:r>
            <a:endParaRPr lang="en-GB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D84-8447-48CE-8FCE-EA3FA73C8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>
                <a:solidFill>
                  <a:schemeClr val="bg1"/>
                </a:solidFill>
              </a:rPr>
              <a:t>A </a:t>
            </a:r>
            <a:r>
              <a:rPr lang="en-US" sz="3000" dirty="0">
                <a:solidFill>
                  <a:schemeClr val="bg1"/>
                </a:solidFill>
              </a:rPr>
              <a:t>theory of political economic practices that proposes that human well-being can best be advanced by liberating individual entrepreneurial freedoms and skills within an institutional framework characterized by strong private property rights, free markets and free </a:t>
            </a:r>
            <a:r>
              <a:rPr lang="en-US" sz="3000" dirty="0" smtClean="0">
                <a:solidFill>
                  <a:schemeClr val="bg1"/>
                </a:solidFill>
              </a:rPr>
              <a:t>trade. </a:t>
            </a:r>
          </a:p>
          <a:p>
            <a:endParaRPr lang="en-US" sz="3000" dirty="0" smtClean="0">
              <a:solidFill>
                <a:schemeClr val="bg1"/>
              </a:solidFill>
            </a:endParaRPr>
          </a:p>
          <a:p>
            <a:endParaRPr lang="en-US" sz="30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Wiborg</a:t>
            </a: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S. (2013). Neo-liberalism </a:t>
            </a: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universal state education: The cases of Denmark, Norway and Sweden 1980–2011. </a:t>
            </a:r>
            <a:r>
              <a:rPr lang="en-US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Comparative Education, 49 </a:t>
            </a: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(4), 407–423</a:t>
            </a:r>
            <a:r>
              <a:rPr 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nb-NO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FAFF0F-B8E7-48CF-9A38-FA71260A82B8}"/>
              </a:ext>
            </a:extLst>
          </p:cNvPr>
          <p:cNvCxnSpPr/>
          <p:nvPr/>
        </p:nvCxnSpPr>
        <p:spPr>
          <a:xfrm>
            <a:off x="0" y="1690688"/>
            <a:ext cx="7239000" cy="0"/>
          </a:xfrm>
          <a:prstGeom prst="line">
            <a:avLst/>
          </a:prstGeom>
          <a:ln w="111125">
            <a:solidFill>
              <a:srgbClr val="1703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64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1F9BD-7D68-4E4B-BEB3-5FC52482C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740" y="260623"/>
            <a:ext cx="11328400" cy="1325563"/>
          </a:xfrm>
        </p:spPr>
        <p:txBody>
          <a:bodyPr>
            <a:normAutofit/>
          </a:bodyPr>
          <a:lstStyle/>
          <a:p>
            <a:r>
              <a:rPr lang="en-GB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Marketization and Privatization</a:t>
            </a:r>
            <a:endParaRPr lang="en-GB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D84-8447-48CE-8FCE-EA3FA73C8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971" y="1690688"/>
            <a:ext cx="11543938" cy="4901701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Marketization implies processes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which market-oriented values, principles and from the private sector are introduced and transferred to the education sphere, often under the umbrella of New Public Management (NPM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Privatization entails the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transfer of responsibilities from the state and/or public domain to private actors and/or organizations regarding the provision of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education. </a:t>
            </a:r>
          </a:p>
          <a:p>
            <a:endParaRPr lang="en-US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nb-NO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Rönnberg, L., Lindgren, J. &amp; </a:t>
            </a:r>
            <a:r>
              <a:rPr lang="nb-NO" sz="1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Lundahl</a:t>
            </a:r>
            <a:r>
              <a:rPr lang="nb-NO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L. (2019). </a:t>
            </a: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governance in times of marketization: The quiet Swedish revolution. </a:t>
            </a:r>
            <a:r>
              <a:rPr lang="de-D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Langer, R. &amp;  </a:t>
            </a:r>
            <a:r>
              <a:rPr lang="de-DE" sz="1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Brüsemeister</a:t>
            </a:r>
            <a:r>
              <a:rPr lang="de-D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T. (</a:t>
            </a:r>
            <a:r>
              <a:rPr lang="de-DE" sz="1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eds</a:t>
            </a:r>
            <a:r>
              <a:rPr lang="de-D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  <a:r>
              <a:rPr lang="de-DE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Handbuch Educational </a:t>
            </a:r>
            <a:r>
              <a:rPr lang="de-DE" sz="18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  <a:r>
              <a:rPr lang="de-DE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Theorien</a:t>
            </a:r>
            <a:r>
              <a:rPr lang="de-D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Dortrecht</a:t>
            </a:r>
            <a:r>
              <a:rPr lang="de-DE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Springer, pp. </a:t>
            </a:r>
            <a:r>
              <a:rPr lang="de-DE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711–727</a:t>
            </a:r>
            <a:r>
              <a:rPr lang="de-DE" dirty="0">
                <a:solidFill>
                  <a:schemeClr val="bg1"/>
                </a:solidFill>
              </a:rPr>
              <a:t>.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nb-NO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FAFF0F-B8E7-48CF-9A38-FA71260A82B8}"/>
              </a:ext>
            </a:extLst>
          </p:cNvPr>
          <p:cNvCxnSpPr/>
          <p:nvPr/>
        </p:nvCxnSpPr>
        <p:spPr>
          <a:xfrm>
            <a:off x="0" y="1420723"/>
            <a:ext cx="7239000" cy="0"/>
          </a:xfrm>
          <a:prstGeom prst="line">
            <a:avLst/>
          </a:prstGeom>
          <a:ln w="111125">
            <a:solidFill>
              <a:srgbClr val="1703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03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1F9BD-7D68-4E4B-BEB3-5FC52482C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365125"/>
            <a:ext cx="11328400" cy="1325563"/>
          </a:xfrm>
        </p:spPr>
        <p:txBody>
          <a:bodyPr>
            <a:normAutofit/>
          </a:bodyPr>
          <a:lstStyle/>
          <a:p>
            <a:r>
              <a:rPr lang="en-GB" sz="4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Neo-liberal reforms</a:t>
            </a:r>
            <a:endParaRPr lang="en-GB" sz="4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CD84-8447-48CE-8FCE-EA3FA73C8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83" y="1576251"/>
            <a:ext cx="11462657" cy="4739636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beginning of the 1990s, a neoliberal reform gained ground internationally. In the Scandinavian countries it was argued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the welfare-state project had turned national and local authorities into unresponsive, bureaucratic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organizations. </a:t>
            </a: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promoting NPM-related features such as local autonomy, devolution and horizontal specialization and flattened municipal hierarchies, the aim was to have more individualized and efficient public service delivery. </a:t>
            </a: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next 15 years, Norwegian and Swedish governments responded quite differently to these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transnational NPM approaches to educational </a:t>
            </a:r>
            <a:r>
              <a:rPr lang="en-US" sz="2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reforms, Sweden taking a more far-reaching approach to privatization than Norway.</a:t>
            </a:r>
            <a:endParaRPr lang="en-US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Uljens</a:t>
            </a: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M., Møller, J., Ärlestig, H. &amp; </a:t>
            </a:r>
            <a:r>
              <a:rPr lang="en-US" sz="1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Frederiksen</a:t>
            </a: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L. F. (2013). The </a:t>
            </a:r>
            <a:r>
              <a:rPr lang="en-US" sz="1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professionalisation</a:t>
            </a: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Nordic school leadership. In: Moos, L. (ed.) </a:t>
            </a:r>
            <a:r>
              <a:rPr lang="en-US" sz="1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Transnational Influences on Values and Practices in Nordic Educational Leadership: Is there a Nordic Model?</a:t>
            </a:r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Dordrecht: Springer, pp. 133–158</a:t>
            </a:r>
            <a:r>
              <a:rPr lang="en-US" sz="1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nb-NO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b-NO" sz="1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FFAFF0F-B8E7-48CF-9A38-FA71260A82B8}"/>
              </a:ext>
            </a:extLst>
          </p:cNvPr>
          <p:cNvCxnSpPr/>
          <p:nvPr/>
        </p:nvCxnSpPr>
        <p:spPr>
          <a:xfrm>
            <a:off x="0" y="1420723"/>
            <a:ext cx="7239000" cy="0"/>
          </a:xfrm>
          <a:prstGeom prst="line">
            <a:avLst/>
          </a:prstGeom>
          <a:ln w="111125">
            <a:solidFill>
              <a:srgbClr val="17036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87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1305</Words>
  <Application>Microsoft Office PowerPoint</Application>
  <PresentationFormat>Widescreen</PresentationFormat>
  <Paragraphs>80</Paragraphs>
  <Slides>12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Understanding Educational Leadership</vt:lpstr>
      <vt:lpstr>Key questions that this presentation addresses</vt:lpstr>
      <vt:lpstr>Conceptualising Educational Leadership</vt:lpstr>
      <vt:lpstr>Reflecting on conceptions of leadership</vt:lpstr>
      <vt:lpstr>Social-democratic welfarism</vt:lpstr>
      <vt:lpstr>The social democratic welfarist legacy</vt:lpstr>
      <vt:lpstr>Neo-liberalism</vt:lpstr>
      <vt:lpstr>Marketization and Privatization</vt:lpstr>
      <vt:lpstr>Neo-liberal reforms</vt:lpstr>
      <vt:lpstr>Education as ‘public good’ and ‘private good’</vt:lpstr>
      <vt:lpstr>Norway and Sweden: public good challenged by education as a private good?</vt:lpstr>
      <vt:lpstr>For action and reflection: Promoting education as public good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Educational Leadership</dc:title>
  <dc:creator>Steven Courtney</dc:creator>
  <cp:lastModifiedBy>Jorunn Møller</cp:lastModifiedBy>
  <cp:revision>36</cp:revision>
  <dcterms:created xsi:type="dcterms:W3CDTF">2020-12-11T14:51:31Z</dcterms:created>
  <dcterms:modified xsi:type="dcterms:W3CDTF">2021-01-07T11:07:10Z</dcterms:modified>
</cp:coreProperties>
</file>