
<file path=[Content_Types].xml><?xml version="1.0" encoding="utf-8"?>
<Types xmlns="http://schemas.openxmlformats.org/package/2006/content-types">
  <Default Extension="xml" ContentType="application/xml"/>
  <Default Extension="jpeg" ContentType="image/jpeg"/>
  <Default Extension="tif" ContentType="image/tiff"/>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0" r:id="rId5"/>
    <p:sldId id="261" r:id="rId6"/>
    <p:sldId id="262" r:id="rId7"/>
    <p:sldId id="263" r:id="rId8"/>
    <p:sldId id="275" r:id="rId9"/>
    <p:sldId id="264" r:id="rId10"/>
    <p:sldId id="267" r:id="rId11"/>
    <p:sldId id="268" r:id="rId12"/>
    <p:sldId id="269" r:id="rId13"/>
    <p:sldId id="270" r:id="rId14"/>
    <p:sldId id="271" r:id="rId15"/>
    <p:sldId id="273"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300" r:id="rId36"/>
    <p:sldId id="296" r:id="rId37"/>
    <p:sldId id="295" r:id="rId38"/>
    <p:sldId id="266" r:id="rId39"/>
    <p:sldId id="297" r:id="rId40"/>
    <p:sldId id="299" r:id="rId41"/>
    <p:sldId id="298" r:id="rId42"/>
    <p:sldId id="301" r:id="rId43"/>
    <p:sldId id="302" r:id="rId44"/>
    <p:sldId id="303" r:id="rId45"/>
    <p:sldId id="304" r:id="rId46"/>
    <p:sldId id="30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9" autoAdjust="0"/>
    <p:restoredTop sz="94721"/>
  </p:normalViewPr>
  <p:slideViewPr>
    <p:cSldViewPr>
      <p:cViewPr varScale="1">
        <p:scale>
          <a:sx n="129" d="100"/>
          <a:sy n="129" d="100"/>
        </p:scale>
        <p:origin x="-56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D679B4-3459-4940-A1F9-4ABDD6B7701E}" type="datetimeFigureOut">
              <a:rPr lang="en-GB" smtClean="0"/>
              <a:t>10/01/17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DD3CAF-08BE-47D2-86F3-5AC18269B9FA}" type="slidenum">
              <a:rPr lang="en-GB" smtClean="0"/>
              <a:t>‹#›</a:t>
            </a:fld>
            <a:endParaRPr lang="en-GB"/>
          </a:p>
        </p:txBody>
      </p:sp>
    </p:spTree>
    <p:extLst>
      <p:ext uri="{BB962C8B-B14F-4D97-AF65-F5344CB8AC3E}">
        <p14:creationId xmlns:p14="http://schemas.microsoft.com/office/powerpoint/2010/main" val="4166290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D679B4-3459-4940-A1F9-4ABDD6B7701E}" type="datetimeFigureOut">
              <a:rPr lang="en-GB" smtClean="0"/>
              <a:t>10/01/17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DD3CAF-08BE-47D2-86F3-5AC18269B9FA}" type="slidenum">
              <a:rPr lang="en-GB" smtClean="0"/>
              <a:t>‹#›</a:t>
            </a:fld>
            <a:endParaRPr lang="en-GB"/>
          </a:p>
        </p:txBody>
      </p:sp>
    </p:spTree>
    <p:extLst>
      <p:ext uri="{BB962C8B-B14F-4D97-AF65-F5344CB8AC3E}">
        <p14:creationId xmlns:p14="http://schemas.microsoft.com/office/powerpoint/2010/main" val="134048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D679B4-3459-4940-A1F9-4ABDD6B7701E}" type="datetimeFigureOut">
              <a:rPr lang="en-GB" smtClean="0"/>
              <a:t>10/01/17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DD3CAF-08BE-47D2-86F3-5AC18269B9FA}" type="slidenum">
              <a:rPr lang="en-GB" smtClean="0"/>
              <a:t>‹#›</a:t>
            </a:fld>
            <a:endParaRPr lang="en-GB"/>
          </a:p>
        </p:txBody>
      </p:sp>
    </p:spTree>
    <p:extLst>
      <p:ext uri="{BB962C8B-B14F-4D97-AF65-F5344CB8AC3E}">
        <p14:creationId xmlns:p14="http://schemas.microsoft.com/office/powerpoint/2010/main" val="397338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D679B4-3459-4940-A1F9-4ABDD6B7701E}" type="datetimeFigureOut">
              <a:rPr lang="en-GB" smtClean="0"/>
              <a:t>10/01/17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DD3CAF-08BE-47D2-86F3-5AC18269B9FA}" type="slidenum">
              <a:rPr lang="en-GB" smtClean="0"/>
              <a:t>‹#›</a:t>
            </a:fld>
            <a:endParaRPr lang="en-GB"/>
          </a:p>
        </p:txBody>
      </p:sp>
    </p:spTree>
    <p:extLst>
      <p:ext uri="{BB962C8B-B14F-4D97-AF65-F5344CB8AC3E}">
        <p14:creationId xmlns:p14="http://schemas.microsoft.com/office/powerpoint/2010/main" val="4161641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D679B4-3459-4940-A1F9-4ABDD6B7701E}" type="datetimeFigureOut">
              <a:rPr lang="en-GB" smtClean="0"/>
              <a:t>10/01/17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DD3CAF-08BE-47D2-86F3-5AC18269B9FA}" type="slidenum">
              <a:rPr lang="en-GB" smtClean="0"/>
              <a:t>‹#›</a:t>
            </a:fld>
            <a:endParaRPr lang="en-GB"/>
          </a:p>
        </p:txBody>
      </p:sp>
    </p:spTree>
    <p:extLst>
      <p:ext uri="{BB962C8B-B14F-4D97-AF65-F5344CB8AC3E}">
        <p14:creationId xmlns:p14="http://schemas.microsoft.com/office/powerpoint/2010/main" val="636565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D679B4-3459-4940-A1F9-4ABDD6B7701E}" type="datetimeFigureOut">
              <a:rPr lang="en-GB" smtClean="0"/>
              <a:t>10/01/17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DD3CAF-08BE-47D2-86F3-5AC18269B9FA}" type="slidenum">
              <a:rPr lang="en-GB" smtClean="0"/>
              <a:t>‹#›</a:t>
            </a:fld>
            <a:endParaRPr lang="en-GB"/>
          </a:p>
        </p:txBody>
      </p:sp>
    </p:spTree>
    <p:extLst>
      <p:ext uri="{BB962C8B-B14F-4D97-AF65-F5344CB8AC3E}">
        <p14:creationId xmlns:p14="http://schemas.microsoft.com/office/powerpoint/2010/main" val="1600448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D679B4-3459-4940-A1F9-4ABDD6B7701E}" type="datetimeFigureOut">
              <a:rPr lang="en-GB" smtClean="0"/>
              <a:t>10/01/17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DD3CAF-08BE-47D2-86F3-5AC18269B9FA}" type="slidenum">
              <a:rPr lang="en-GB" smtClean="0"/>
              <a:t>‹#›</a:t>
            </a:fld>
            <a:endParaRPr lang="en-GB"/>
          </a:p>
        </p:txBody>
      </p:sp>
    </p:spTree>
    <p:extLst>
      <p:ext uri="{BB962C8B-B14F-4D97-AF65-F5344CB8AC3E}">
        <p14:creationId xmlns:p14="http://schemas.microsoft.com/office/powerpoint/2010/main" val="149324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D679B4-3459-4940-A1F9-4ABDD6B7701E}" type="datetimeFigureOut">
              <a:rPr lang="en-GB" smtClean="0"/>
              <a:t>10/01/17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DD3CAF-08BE-47D2-86F3-5AC18269B9FA}" type="slidenum">
              <a:rPr lang="en-GB" smtClean="0"/>
              <a:t>‹#›</a:t>
            </a:fld>
            <a:endParaRPr lang="en-GB"/>
          </a:p>
        </p:txBody>
      </p:sp>
    </p:spTree>
    <p:extLst>
      <p:ext uri="{BB962C8B-B14F-4D97-AF65-F5344CB8AC3E}">
        <p14:creationId xmlns:p14="http://schemas.microsoft.com/office/powerpoint/2010/main" val="300660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679B4-3459-4940-A1F9-4ABDD6B7701E}" type="datetimeFigureOut">
              <a:rPr lang="en-GB" smtClean="0"/>
              <a:t>10/01/17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DD3CAF-08BE-47D2-86F3-5AC18269B9FA}" type="slidenum">
              <a:rPr lang="en-GB" smtClean="0"/>
              <a:t>‹#›</a:t>
            </a:fld>
            <a:endParaRPr lang="en-GB"/>
          </a:p>
        </p:txBody>
      </p:sp>
    </p:spTree>
    <p:extLst>
      <p:ext uri="{BB962C8B-B14F-4D97-AF65-F5344CB8AC3E}">
        <p14:creationId xmlns:p14="http://schemas.microsoft.com/office/powerpoint/2010/main" val="267766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D679B4-3459-4940-A1F9-4ABDD6B7701E}" type="datetimeFigureOut">
              <a:rPr lang="en-GB" smtClean="0"/>
              <a:t>10/01/17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DD3CAF-08BE-47D2-86F3-5AC18269B9FA}" type="slidenum">
              <a:rPr lang="en-GB" smtClean="0"/>
              <a:t>‹#›</a:t>
            </a:fld>
            <a:endParaRPr lang="en-GB"/>
          </a:p>
        </p:txBody>
      </p:sp>
    </p:spTree>
    <p:extLst>
      <p:ext uri="{BB962C8B-B14F-4D97-AF65-F5344CB8AC3E}">
        <p14:creationId xmlns:p14="http://schemas.microsoft.com/office/powerpoint/2010/main" val="230076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D679B4-3459-4940-A1F9-4ABDD6B7701E}" type="datetimeFigureOut">
              <a:rPr lang="en-GB" smtClean="0"/>
              <a:t>10/01/17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DD3CAF-08BE-47D2-86F3-5AC18269B9FA}" type="slidenum">
              <a:rPr lang="en-GB" smtClean="0"/>
              <a:t>‹#›</a:t>
            </a:fld>
            <a:endParaRPr lang="en-GB"/>
          </a:p>
        </p:txBody>
      </p:sp>
    </p:spTree>
    <p:extLst>
      <p:ext uri="{BB962C8B-B14F-4D97-AF65-F5344CB8AC3E}">
        <p14:creationId xmlns:p14="http://schemas.microsoft.com/office/powerpoint/2010/main" val="38892788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679B4-3459-4940-A1F9-4ABDD6B7701E}" type="datetimeFigureOut">
              <a:rPr lang="en-GB" smtClean="0"/>
              <a:t>10/01/17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D3CAF-08BE-47D2-86F3-5AC18269B9FA}" type="slidenum">
              <a:rPr lang="en-GB" smtClean="0"/>
              <a:t>‹#›</a:t>
            </a:fld>
            <a:endParaRPr lang="en-GB"/>
          </a:p>
        </p:txBody>
      </p:sp>
    </p:spTree>
    <p:extLst>
      <p:ext uri="{BB962C8B-B14F-4D97-AF65-F5344CB8AC3E}">
        <p14:creationId xmlns:p14="http://schemas.microsoft.com/office/powerpoint/2010/main" val="3908320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Gz-_DyMj2iQ" TargetMode="External"/><Relationship Id="rId3" Type="http://schemas.openxmlformats.org/officeDocument/2006/relationships/image" Target="../media/image1.t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B3HRvFsZHoo" TargetMode="External"/><Relationship Id="rId3" Type="http://schemas.openxmlformats.org/officeDocument/2006/relationships/image" Target="../media/image1.t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dvzeou_u2hM" TargetMode="External"/><Relationship Id="rId3" Type="http://schemas.openxmlformats.org/officeDocument/2006/relationships/image" Target="../media/image1.t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YUooOYbgSUg" TargetMode="External"/><Relationship Id="rId3" Type="http://schemas.openxmlformats.org/officeDocument/2006/relationships/image" Target="../media/image1.t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LK_9tWsndEk&amp;list=PLRQrw2NjzkqN1dBrfvHitBY7u94KsVeDU&amp;index=6" TargetMode="External"/><Relationship Id="rId3" Type="http://schemas.openxmlformats.org/officeDocument/2006/relationships/image" Target="../media/image1.t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wh0OS4MrN3E" TargetMode="External"/><Relationship Id="rId3" Type="http://schemas.openxmlformats.org/officeDocument/2006/relationships/image" Target="../media/image1.t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TD_yQNk7X3w" TargetMode="External"/><Relationship Id="rId3" Type="http://schemas.openxmlformats.org/officeDocument/2006/relationships/image" Target="../media/image1.t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dropbox.com/referrer_cleansing_redirect?url=https://www.youtube.com/watch?v=1znB1ox0_EI&amp;hmac=d456tAKGvXHBlIRa4MU/0U3ZnvjR5UB6bwowbGCPJVI=" TargetMode="External"/><Relationship Id="rId3" Type="http://schemas.openxmlformats.org/officeDocument/2006/relationships/image" Target="../media/image1.t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NWv1VdDeoRY" TargetMode="External"/><Relationship Id="rId4" Type="http://schemas.openxmlformats.org/officeDocument/2006/relationships/image" Target="../media/image1.tif"/><Relationship Id="rId1" Type="http://schemas.openxmlformats.org/officeDocument/2006/relationships/slideLayout" Target="../slideLayouts/slideLayout2.xml"/><Relationship Id="rId2" Type="http://schemas.openxmlformats.org/officeDocument/2006/relationships/hyperlink" Target="https://www.youtube.com/watch?v=MzDuiqaGqAY"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12188242"/>
              </p:ext>
            </p:extLst>
          </p:nvPr>
        </p:nvGraphicFramePr>
        <p:xfrm>
          <a:off x="395536" y="764704"/>
          <a:ext cx="8424936" cy="5547360"/>
        </p:xfrm>
        <a:graphic>
          <a:graphicData uri="http://schemas.openxmlformats.org/drawingml/2006/table">
            <a:tbl>
              <a:tblPr firstRow="1" bandRow="1">
                <a:tableStyleId>{5940675A-B579-460E-94D1-54222C63F5DA}</a:tableStyleId>
              </a:tblPr>
              <a:tblGrid>
                <a:gridCol w="1769944"/>
                <a:gridCol w="6654992"/>
              </a:tblGrid>
              <a:tr h="327970">
                <a:tc>
                  <a:txBody>
                    <a:bodyPr/>
                    <a:lstStyle/>
                    <a:p>
                      <a:pPr algn="ctr"/>
                      <a:r>
                        <a:rPr lang="en-GB" sz="1600" b="1" dirty="0" smtClean="0"/>
                        <a:t>Time</a:t>
                      </a:r>
                      <a:endParaRPr lang="en-GB" sz="1600" b="1" dirty="0"/>
                    </a:p>
                  </a:txBody>
                  <a:tcPr/>
                </a:tc>
                <a:tc>
                  <a:txBody>
                    <a:bodyPr/>
                    <a:lstStyle/>
                    <a:p>
                      <a:pPr algn="ctr"/>
                      <a:r>
                        <a:rPr lang="en-GB" sz="1600" b="1" dirty="0" smtClean="0"/>
                        <a:t>Activity</a:t>
                      </a:r>
                      <a:endParaRPr lang="en-GB" sz="1600" b="1" dirty="0"/>
                    </a:p>
                  </a:txBody>
                  <a:tcPr/>
                </a:tc>
              </a:tr>
              <a:tr h="563626">
                <a:tc>
                  <a:txBody>
                    <a:bodyPr/>
                    <a:lstStyle/>
                    <a:p>
                      <a:r>
                        <a:rPr lang="en-GB" sz="1600" dirty="0" smtClean="0"/>
                        <a:t>8.45</a:t>
                      </a:r>
                      <a:r>
                        <a:rPr lang="en-GB" sz="1600" baseline="0" dirty="0" smtClean="0"/>
                        <a:t> – 9.00</a:t>
                      </a:r>
                      <a:endParaRPr lang="en-GB" sz="1600" dirty="0"/>
                    </a:p>
                  </a:txBody>
                  <a:tcPr/>
                </a:tc>
                <a:tc>
                  <a:txBody>
                    <a:bodyPr/>
                    <a:lstStyle/>
                    <a:p>
                      <a:r>
                        <a:rPr lang="en-GB" sz="1600" b="1" dirty="0" smtClean="0"/>
                        <a:t>Introduction</a:t>
                      </a:r>
                    </a:p>
                    <a:p>
                      <a:r>
                        <a:rPr lang="en-GB" sz="1600" baseline="0" dirty="0" smtClean="0"/>
                        <a:t>Introduce INSET aims and link to the school development plan</a:t>
                      </a:r>
                      <a:endParaRPr lang="en-GB" sz="1600" dirty="0"/>
                    </a:p>
                  </a:txBody>
                  <a:tcPr/>
                </a:tc>
              </a:tr>
              <a:tr h="563626">
                <a:tc>
                  <a:txBody>
                    <a:bodyPr/>
                    <a:lstStyle/>
                    <a:p>
                      <a:r>
                        <a:rPr lang="en-GB" sz="1600" dirty="0" smtClean="0"/>
                        <a:t>9.00 – 9.45</a:t>
                      </a:r>
                      <a:endParaRPr lang="en-GB" sz="1600" dirty="0"/>
                    </a:p>
                  </a:txBody>
                  <a:tcPr/>
                </a:tc>
                <a:tc>
                  <a:txBody>
                    <a:bodyPr/>
                    <a:lstStyle/>
                    <a:p>
                      <a:r>
                        <a:rPr lang="en-GB" sz="1600" b="1" dirty="0" smtClean="0"/>
                        <a:t>Session 1 </a:t>
                      </a:r>
                    </a:p>
                    <a:p>
                      <a:r>
                        <a:rPr lang="en-GB" sz="1600" dirty="0" smtClean="0"/>
                        <a:t>Staff audit</a:t>
                      </a:r>
                      <a:r>
                        <a:rPr lang="en-GB" sz="1600" baseline="0" dirty="0" smtClean="0"/>
                        <a:t> of stretch and challenge practice with follow-up discussion</a:t>
                      </a:r>
                      <a:endParaRPr lang="en-GB" sz="1600" dirty="0"/>
                    </a:p>
                  </a:txBody>
                  <a:tcPr/>
                </a:tc>
              </a:tr>
              <a:tr h="563626">
                <a:tc>
                  <a:txBody>
                    <a:bodyPr/>
                    <a:lstStyle/>
                    <a:p>
                      <a:r>
                        <a:rPr lang="en-GB" sz="1600" dirty="0" smtClean="0"/>
                        <a:t>9.45 – 10.15</a:t>
                      </a:r>
                      <a:endParaRPr lang="en-GB" sz="1600" dirty="0"/>
                    </a:p>
                  </a:txBody>
                  <a:tcPr/>
                </a:tc>
                <a:tc>
                  <a:txBody>
                    <a:bodyPr/>
                    <a:lstStyle/>
                    <a:p>
                      <a:r>
                        <a:rPr lang="en-GB" sz="1600" b="1" dirty="0" smtClean="0"/>
                        <a:t>Session 2 </a:t>
                      </a:r>
                    </a:p>
                    <a:p>
                      <a:r>
                        <a:rPr lang="en-GB" sz="1600" dirty="0" smtClean="0"/>
                        <a:t>Explain approaches to stretch</a:t>
                      </a:r>
                      <a:r>
                        <a:rPr lang="en-GB" sz="1600" baseline="0" dirty="0" smtClean="0"/>
                        <a:t> and challenge</a:t>
                      </a:r>
                      <a:endParaRPr lang="en-GB" sz="1600" dirty="0"/>
                    </a:p>
                  </a:txBody>
                  <a:tcPr/>
                </a:tc>
              </a:tr>
              <a:tr h="1038258">
                <a:tc>
                  <a:txBody>
                    <a:bodyPr/>
                    <a:lstStyle/>
                    <a:p>
                      <a:r>
                        <a:rPr lang="en-GB" sz="1600" dirty="0" smtClean="0"/>
                        <a:t>10.15 – 11.15</a:t>
                      </a:r>
                      <a:endParaRPr lang="en-GB" sz="1600" dirty="0"/>
                    </a:p>
                  </a:txBody>
                  <a:tcPr/>
                </a:tc>
                <a:tc>
                  <a:txBody>
                    <a:bodyPr/>
                    <a:lstStyle/>
                    <a:p>
                      <a:r>
                        <a:rPr lang="en-GB" sz="1600" b="1" dirty="0" smtClean="0"/>
                        <a:t>Session 3</a:t>
                      </a:r>
                    </a:p>
                    <a:p>
                      <a:r>
                        <a:rPr lang="en-GB" sz="1600" dirty="0" smtClean="0"/>
                        <a:t>Option</a:t>
                      </a:r>
                      <a:r>
                        <a:rPr lang="en-GB" sz="1600" baseline="0" dirty="0" smtClean="0"/>
                        <a:t> A: Setting high expectations and challenging all learners</a:t>
                      </a:r>
                    </a:p>
                    <a:p>
                      <a:r>
                        <a:rPr lang="en-GB" sz="1600" baseline="0" dirty="0" smtClean="0"/>
                        <a:t>Option B: Supporting students to become autonomous learners</a:t>
                      </a:r>
                    </a:p>
                    <a:p>
                      <a:r>
                        <a:rPr lang="en-GB" sz="1600" baseline="0" dirty="0" smtClean="0"/>
                        <a:t>Option C: Creating an ethic of excellence in your students</a:t>
                      </a:r>
                      <a:endParaRPr lang="en-GB" sz="1600" dirty="0"/>
                    </a:p>
                  </a:txBody>
                  <a:tcPr/>
                </a:tc>
              </a:tr>
              <a:tr h="326310">
                <a:tc>
                  <a:txBody>
                    <a:bodyPr/>
                    <a:lstStyle/>
                    <a:p>
                      <a:r>
                        <a:rPr lang="en-GB" sz="1600" dirty="0" smtClean="0"/>
                        <a:t>11.15 – 11.30</a:t>
                      </a:r>
                      <a:endParaRPr lang="en-GB" sz="1600" dirty="0"/>
                    </a:p>
                  </a:txBody>
                  <a:tcPr>
                    <a:solidFill>
                      <a:schemeClr val="bg1">
                        <a:lumMod val="85000"/>
                      </a:schemeClr>
                    </a:solidFill>
                  </a:tcPr>
                </a:tc>
                <a:tc>
                  <a:txBody>
                    <a:bodyPr/>
                    <a:lstStyle/>
                    <a:p>
                      <a:r>
                        <a:rPr lang="en-GB" sz="1600" b="1" dirty="0" smtClean="0"/>
                        <a:t>Break</a:t>
                      </a:r>
                      <a:endParaRPr lang="en-GB" sz="1600" b="1" dirty="0"/>
                    </a:p>
                  </a:txBody>
                  <a:tcPr>
                    <a:solidFill>
                      <a:schemeClr val="bg1">
                        <a:lumMod val="85000"/>
                      </a:schemeClr>
                    </a:solidFill>
                  </a:tcPr>
                </a:tc>
              </a:tr>
              <a:tr h="563626">
                <a:tc>
                  <a:txBody>
                    <a:bodyPr/>
                    <a:lstStyle/>
                    <a:p>
                      <a:r>
                        <a:rPr lang="en-GB" sz="1600" dirty="0" smtClean="0"/>
                        <a:t>11.30 – 12.30</a:t>
                      </a:r>
                      <a:endParaRPr lang="en-GB" sz="1600" dirty="0"/>
                    </a:p>
                  </a:txBody>
                  <a:tcPr/>
                </a:tc>
                <a:tc>
                  <a:txBody>
                    <a:bodyPr/>
                    <a:lstStyle/>
                    <a:p>
                      <a:r>
                        <a:rPr lang="en-GB" sz="1600" b="1" dirty="0" smtClean="0"/>
                        <a:t>Session 4</a:t>
                      </a:r>
                    </a:p>
                    <a:p>
                      <a:r>
                        <a:rPr lang="en-GB" sz="1600" dirty="0" smtClean="0"/>
                        <a:t>Coaching conversations</a:t>
                      </a:r>
                      <a:r>
                        <a:rPr lang="en-GB" sz="1600" baseline="0" dirty="0" smtClean="0"/>
                        <a:t> based on ideas from session 1</a:t>
                      </a:r>
                      <a:endParaRPr lang="en-GB" sz="1600" dirty="0"/>
                    </a:p>
                  </a:txBody>
                  <a:tcPr/>
                </a:tc>
              </a:tr>
              <a:tr h="326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12.30 – 1.30</a:t>
                      </a:r>
                      <a:endParaRPr lang="en-GB" sz="1600"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Lunch</a:t>
                      </a:r>
                    </a:p>
                  </a:txBody>
                  <a:tcPr>
                    <a:solidFill>
                      <a:schemeClr val="bg1">
                        <a:lumMod val="85000"/>
                      </a:schemeClr>
                    </a:solidFill>
                  </a:tcPr>
                </a:tc>
              </a:tr>
              <a:tr h="563626">
                <a:tc>
                  <a:txBody>
                    <a:bodyPr/>
                    <a:lstStyle/>
                    <a:p>
                      <a:r>
                        <a:rPr lang="en-GB" sz="1600" dirty="0" smtClean="0"/>
                        <a:t>1.30 – 3.15</a:t>
                      </a:r>
                      <a:endParaRPr lang="en-GB" sz="1600" dirty="0"/>
                    </a:p>
                  </a:txBody>
                  <a:tcPr>
                    <a:noFill/>
                  </a:tcPr>
                </a:tc>
                <a:tc>
                  <a:txBody>
                    <a:bodyPr/>
                    <a:lstStyle/>
                    <a:p>
                      <a:r>
                        <a:rPr lang="en-GB" sz="1600" b="1" dirty="0" smtClean="0"/>
                        <a:t>Session 5</a:t>
                      </a:r>
                    </a:p>
                    <a:p>
                      <a:r>
                        <a:rPr lang="en-GB" sz="1600" dirty="0" smtClean="0"/>
                        <a:t>Department time modifying</a:t>
                      </a:r>
                      <a:r>
                        <a:rPr lang="en-GB" sz="1600" baseline="0" dirty="0" smtClean="0"/>
                        <a:t> scheme of work</a:t>
                      </a:r>
                      <a:endParaRPr lang="en-GB" sz="1600" dirty="0" smtClean="0"/>
                    </a:p>
                  </a:txBody>
                  <a:tcPr>
                    <a:noFill/>
                  </a:tcPr>
                </a:tc>
              </a:tr>
              <a:tr h="563626">
                <a:tc>
                  <a:txBody>
                    <a:bodyPr/>
                    <a:lstStyle/>
                    <a:p>
                      <a:r>
                        <a:rPr lang="en-GB" sz="1600" dirty="0" smtClean="0"/>
                        <a:t>3.15 – 3.30</a:t>
                      </a:r>
                      <a:endParaRPr lang="en-GB" sz="1600" dirty="0"/>
                    </a:p>
                  </a:txBody>
                  <a:tcPr/>
                </a:tc>
                <a:tc>
                  <a:txBody>
                    <a:bodyPr/>
                    <a:lstStyle/>
                    <a:p>
                      <a:r>
                        <a:rPr lang="en-GB" sz="1600" b="1" dirty="0" smtClean="0"/>
                        <a:t>Session 6</a:t>
                      </a:r>
                    </a:p>
                    <a:p>
                      <a:r>
                        <a:rPr lang="en-GB" sz="1600" dirty="0" smtClean="0"/>
                        <a:t>Reflection and evaluation </a:t>
                      </a:r>
                    </a:p>
                  </a:txBody>
                  <a:tcPr/>
                </a:tc>
              </a:tr>
            </a:tbl>
          </a:graphicData>
        </a:graphic>
      </p:graphicFrame>
      <p:sp>
        <p:nvSpPr>
          <p:cNvPr id="6" name="Title 4"/>
          <p:cNvSpPr txBox="1">
            <a:spLocks/>
          </p:cNvSpPr>
          <p:nvPr/>
        </p:nvSpPr>
        <p:spPr>
          <a:xfrm>
            <a:off x="683568" y="188640"/>
            <a:ext cx="7869560" cy="432048"/>
          </a:xfrm>
          <a:prstGeom prst="rect">
            <a:avLst/>
          </a:prstGeom>
          <a:ln w="25400">
            <a:solidFill>
              <a:schemeClr val="tx1"/>
            </a:solidFill>
          </a:ln>
        </p:spPr>
        <p:txBody>
          <a:bodyP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Plan for the day</a:t>
            </a:r>
            <a:endParaRPr lang="en-GB" b="1" dirty="0"/>
          </a:p>
        </p:txBody>
      </p:sp>
      <p:pic>
        <p:nvPicPr>
          <p:cNvPr id="4" name="Picture 3"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6381328"/>
            <a:ext cx="1080120" cy="408407"/>
          </a:xfrm>
          <a:prstGeom prst="rect">
            <a:avLst/>
          </a:prstGeom>
        </p:spPr>
      </p:pic>
    </p:spTree>
    <p:extLst>
      <p:ext uri="{BB962C8B-B14F-4D97-AF65-F5344CB8AC3E}">
        <p14:creationId xmlns:p14="http://schemas.microsoft.com/office/powerpoint/2010/main" val="1430869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916832"/>
            <a:ext cx="8229600" cy="1152128"/>
          </a:xfrm>
        </p:spPr>
        <p:txBody>
          <a:bodyPr>
            <a:normAutofit/>
          </a:bodyPr>
          <a:lstStyle/>
          <a:p>
            <a:pPr marL="0" indent="0">
              <a:buNone/>
            </a:pPr>
            <a:r>
              <a:rPr lang="en-GB" sz="2800" b="1" dirty="0" smtClean="0"/>
              <a:t>What are the possible issues with framing your outcomes in this way?</a:t>
            </a:r>
            <a:endParaRPr lang="en-GB" sz="2800" dirty="0" smtClean="0"/>
          </a:p>
          <a:p>
            <a:pPr marL="0" indent="0">
              <a:buNone/>
            </a:pPr>
            <a:endParaRPr lang="en-GB" dirty="0"/>
          </a:p>
        </p:txBody>
      </p:sp>
      <p:sp>
        <p:nvSpPr>
          <p:cNvPr id="2" name="TextBox 1"/>
          <p:cNvSpPr txBox="1"/>
          <p:nvPr/>
        </p:nvSpPr>
        <p:spPr>
          <a:xfrm>
            <a:off x="467544" y="2924944"/>
            <a:ext cx="8208912" cy="3170099"/>
          </a:xfrm>
          <a:prstGeom prst="rect">
            <a:avLst/>
          </a:prstGeom>
          <a:noFill/>
          <a:ln w="25400">
            <a:solidFill>
              <a:schemeClr val="tx1"/>
            </a:solidFill>
          </a:ln>
        </p:spPr>
        <p:txBody>
          <a:bodyPr wrap="square" rtlCol="0">
            <a:spAutoFit/>
          </a:bodyPr>
          <a:lstStyle/>
          <a:p>
            <a:r>
              <a:rPr lang="en-GB" sz="2000" b="1" dirty="0" smtClean="0"/>
              <a:t>Learning objective</a:t>
            </a:r>
            <a:endParaRPr lang="en-GB" sz="2000" dirty="0"/>
          </a:p>
          <a:p>
            <a:r>
              <a:rPr lang="en-GB" sz="2000" dirty="0" smtClean="0"/>
              <a:t>To understand what is meant by the term ‘stretch and challenge’.</a:t>
            </a:r>
          </a:p>
          <a:p>
            <a:endParaRPr lang="en-GB" sz="2000" dirty="0"/>
          </a:p>
          <a:p>
            <a:r>
              <a:rPr lang="en-GB" sz="2000" b="1" dirty="0" smtClean="0"/>
              <a:t>Learning outcomes</a:t>
            </a:r>
            <a:endParaRPr lang="en-GB" sz="2000" dirty="0" smtClean="0"/>
          </a:p>
          <a:p>
            <a:r>
              <a:rPr lang="en-GB" sz="2000" b="1" dirty="0" smtClean="0"/>
              <a:t>All</a:t>
            </a:r>
            <a:r>
              <a:rPr lang="en-GB" sz="2000" dirty="0" smtClean="0"/>
              <a:t> participants will identify different ways of planning effective stretch and challenge.</a:t>
            </a:r>
          </a:p>
          <a:p>
            <a:r>
              <a:rPr lang="en-GB" sz="2000" b="1" dirty="0" smtClean="0"/>
              <a:t>Most</a:t>
            </a:r>
            <a:r>
              <a:rPr lang="en-GB" sz="2000" dirty="0" smtClean="0"/>
              <a:t> participants will compare the different approaches and consider the pros and cons of each approach.</a:t>
            </a:r>
          </a:p>
          <a:p>
            <a:r>
              <a:rPr lang="en-GB" sz="2000" b="1" dirty="0" smtClean="0"/>
              <a:t>Some</a:t>
            </a:r>
            <a:r>
              <a:rPr lang="en-GB" sz="2000" dirty="0" smtClean="0"/>
              <a:t> participants will judge which approaches are most effective taking into consideration the specific students they teach.</a:t>
            </a:r>
          </a:p>
        </p:txBody>
      </p:sp>
      <p:sp>
        <p:nvSpPr>
          <p:cNvPr id="7" name="Rectangle 6"/>
          <p:cNvSpPr/>
          <p:nvPr/>
        </p:nvSpPr>
        <p:spPr>
          <a:xfrm>
            <a:off x="5292079" y="-9061"/>
            <a:ext cx="386016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sp>
        <p:nvSpPr>
          <p:cNvPr id="8" name="Title 4"/>
          <p:cNvSpPr txBox="1">
            <a:spLocks/>
          </p:cNvSpPr>
          <p:nvPr/>
        </p:nvSpPr>
        <p:spPr>
          <a:xfrm>
            <a:off x="457200" y="692696"/>
            <a:ext cx="8229600" cy="724942"/>
          </a:xfrm>
          <a:prstGeom prst="rect">
            <a:avLst/>
          </a:prstGeom>
          <a:ln w="25400">
            <a:solidFill>
              <a:schemeClr val="tx1"/>
            </a:solidFill>
          </a:ln>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t>Session </a:t>
            </a:r>
            <a:r>
              <a:rPr lang="en-GB" b="1" dirty="0" smtClean="0"/>
              <a:t>3 Option A</a:t>
            </a:r>
            <a:endParaRPr lang="en-GB" b="1" dirty="0"/>
          </a:p>
        </p:txBody>
      </p:sp>
      <p:pic>
        <p:nvPicPr>
          <p:cNvPr id="9" name="Picture 8"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165304"/>
            <a:ext cx="1417464" cy="535961"/>
          </a:xfrm>
          <a:prstGeom prst="rect">
            <a:avLst/>
          </a:prstGeom>
        </p:spPr>
      </p:pic>
    </p:spTree>
    <p:extLst>
      <p:ext uri="{BB962C8B-B14F-4D97-AF65-F5344CB8AC3E}">
        <p14:creationId xmlns:p14="http://schemas.microsoft.com/office/powerpoint/2010/main" val="4190636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916832"/>
            <a:ext cx="8229600" cy="1152128"/>
          </a:xfrm>
        </p:spPr>
        <p:txBody>
          <a:bodyPr>
            <a:normAutofit/>
          </a:bodyPr>
          <a:lstStyle/>
          <a:p>
            <a:pPr marL="0" indent="0">
              <a:buNone/>
            </a:pPr>
            <a:r>
              <a:rPr lang="en-GB" sz="2800" dirty="0" smtClean="0"/>
              <a:t>What is your reaction to John Hattie speaking about challenging all students?</a:t>
            </a:r>
          </a:p>
          <a:p>
            <a:pPr marL="0" indent="0">
              <a:buNone/>
            </a:pPr>
            <a:endParaRPr lang="en-GB" dirty="0"/>
          </a:p>
        </p:txBody>
      </p:sp>
      <p:sp>
        <p:nvSpPr>
          <p:cNvPr id="2" name="TextBox 1"/>
          <p:cNvSpPr txBox="1"/>
          <p:nvPr/>
        </p:nvSpPr>
        <p:spPr>
          <a:xfrm>
            <a:off x="467544" y="3068960"/>
            <a:ext cx="8208912" cy="461665"/>
          </a:xfrm>
          <a:prstGeom prst="rect">
            <a:avLst/>
          </a:prstGeom>
          <a:noFill/>
          <a:ln w="25400">
            <a:solidFill>
              <a:schemeClr val="tx1"/>
            </a:solidFill>
          </a:ln>
        </p:spPr>
        <p:txBody>
          <a:bodyPr wrap="square" rtlCol="0">
            <a:spAutoFit/>
          </a:bodyPr>
          <a:lstStyle/>
          <a:p>
            <a:pPr algn="ctr"/>
            <a:r>
              <a:rPr lang="en-GB" sz="2400" dirty="0" smtClean="0">
                <a:hlinkClick r:id="rId2"/>
              </a:rPr>
              <a:t>www.youtube.com/watch?v=Gz-_DyMj2iQ</a:t>
            </a:r>
            <a:r>
              <a:rPr lang="en-GB" sz="2400" dirty="0" smtClean="0"/>
              <a:t> </a:t>
            </a:r>
          </a:p>
        </p:txBody>
      </p:sp>
      <p:sp>
        <p:nvSpPr>
          <p:cNvPr id="7" name="Content Placeholder 5"/>
          <p:cNvSpPr txBox="1">
            <a:spLocks/>
          </p:cNvSpPr>
          <p:nvPr/>
        </p:nvSpPr>
        <p:spPr>
          <a:xfrm>
            <a:off x="467544" y="4077072"/>
            <a:ext cx="8280920" cy="23042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800" dirty="0" smtClean="0"/>
              <a:t>Discuss with the person sitting next to you how you decide what would be a series of challenging outcomes for the full range of students you teach?</a:t>
            </a:r>
          </a:p>
          <a:p>
            <a:pPr marL="0" indent="0">
              <a:buFont typeface="Arial" panose="020B0604020202020204" pitchFamily="34" charset="0"/>
              <a:buNone/>
            </a:pPr>
            <a:endParaRPr lang="en-GB" dirty="0"/>
          </a:p>
        </p:txBody>
      </p:sp>
      <p:sp>
        <p:nvSpPr>
          <p:cNvPr id="8" name="Rectangle 7"/>
          <p:cNvSpPr/>
          <p:nvPr/>
        </p:nvSpPr>
        <p:spPr>
          <a:xfrm>
            <a:off x="5292079" y="-9061"/>
            <a:ext cx="386016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sp>
        <p:nvSpPr>
          <p:cNvPr id="9" name="Title 4"/>
          <p:cNvSpPr txBox="1">
            <a:spLocks/>
          </p:cNvSpPr>
          <p:nvPr/>
        </p:nvSpPr>
        <p:spPr>
          <a:xfrm>
            <a:off x="457200" y="692696"/>
            <a:ext cx="8229600" cy="724942"/>
          </a:xfrm>
          <a:prstGeom prst="rect">
            <a:avLst/>
          </a:prstGeom>
          <a:ln w="25400">
            <a:solidFill>
              <a:schemeClr val="tx1"/>
            </a:solidFill>
          </a:ln>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t>Session </a:t>
            </a:r>
            <a:r>
              <a:rPr lang="en-GB" b="1" dirty="0" smtClean="0"/>
              <a:t>3 Option A</a:t>
            </a:r>
            <a:endParaRPr lang="en-GB" b="1" dirty="0"/>
          </a:p>
        </p:txBody>
      </p:sp>
      <p:pic>
        <p:nvPicPr>
          <p:cNvPr id="10" name="Picture 9" descr="CPDLogo1.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3834474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467544" y="2132856"/>
            <a:ext cx="8229600"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800" dirty="0" smtClean="0"/>
              <a:t>What is your reaction to Dylan </a:t>
            </a:r>
            <a:r>
              <a:rPr lang="en-GB" sz="2800" dirty="0" err="1" smtClean="0"/>
              <a:t>Wiliam</a:t>
            </a:r>
            <a:r>
              <a:rPr lang="en-GB" sz="2800" dirty="0" smtClean="0"/>
              <a:t> speaking about the role of formative assessment in challenging students?</a:t>
            </a:r>
            <a:endParaRPr lang="en-GB" dirty="0"/>
          </a:p>
        </p:txBody>
      </p:sp>
      <p:sp>
        <p:nvSpPr>
          <p:cNvPr id="8" name="TextBox 7"/>
          <p:cNvSpPr txBox="1"/>
          <p:nvPr/>
        </p:nvSpPr>
        <p:spPr>
          <a:xfrm>
            <a:off x="539552" y="3789040"/>
            <a:ext cx="8208912" cy="400110"/>
          </a:xfrm>
          <a:prstGeom prst="rect">
            <a:avLst/>
          </a:prstGeom>
          <a:noFill/>
          <a:ln w="25400">
            <a:solidFill>
              <a:schemeClr val="tx1"/>
            </a:solidFill>
          </a:ln>
        </p:spPr>
        <p:txBody>
          <a:bodyPr wrap="square" rtlCol="0">
            <a:spAutoFit/>
          </a:bodyPr>
          <a:lstStyle/>
          <a:p>
            <a:pPr algn="ctr"/>
            <a:r>
              <a:rPr lang="en-GB" sz="2000" dirty="0" smtClean="0">
                <a:hlinkClick r:id="rId2"/>
              </a:rPr>
              <a:t>www.youtube.com/watch?v=B3HRvFsZHoo</a:t>
            </a:r>
            <a:r>
              <a:rPr lang="en-GB" sz="2000" dirty="0" smtClean="0"/>
              <a:t> (until 1.45 mins)</a:t>
            </a:r>
            <a:endParaRPr lang="en-GB" sz="2000" dirty="0"/>
          </a:p>
        </p:txBody>
      </p:sp>
      <p:sp>
        <p:nvSpPr>
          <p:cNvPr id="9" name="Rectangle 8"/>
          <p:cNvSpPr/>
          <p:nvPr/>
        </p:nvSpPr>
        <p:spPr>
          <a:xfrm>
            <a:off x="5292079" y="-9061"/>
            <a:ext cx="386016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sp>
        <p:nvSpPr>
          <p:cNvPr id="10" name="Title 4"/>
          <p:cNvSpPr txBox="1">
            <a:spLocks/>
          </p:cNvSpPr>
          <p:nvPr/>
        </p:nvSpPr>
        <p:spPr>
          <a:xfrm>
            <a:off x="457200" y="692696"/>
            <a:ext cx="8229600" cy="724942"/>
          </a:xfrm>
          <a:prstGeom prst="rect">
            <a:avLst/>
          </a:prstGeom>
          <a:ln w="25400">
            <a:solidFill>
              <a:schemeClr val="tx1"/>
            </a:solidFill>
          </a:ln>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Session 3 Option A</a:t>
            </a:r>
            <a:endParaRPr lang="en-GB" b="1" dirty="0"/>
          </a:p>
        </p:txBody>
      </p:sp>
      <p:pic>
        <p:nvPicPr>
          <p:cNvPr id="6" name="Picture 5" descr="CPDLogo1.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132440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844824"/>
            <a:ext cx="8229600" cy="1224136"/>
          </a:xfrm>
        </p:spPr>
        <p:txBody>
          <a:bodyPr>
            <a:normAutofit/>
          </a:bodyPr>
          <a:lstStyle/>
          <a:p>
            <a:pPr marL="0" indent="0">
              <a:buNone/>
            </a:pPr>
            <a:r>
              <a:rPr lang="en-GB" sz="2200" dirty="0" smtClean="0"/>
              <a:t>Why is forming success criteria important in stretching students to achieve well</a:t>
            </a:r>
            <a:r>
              <a:rPr lang="en-GB" sz="2200" dirty="0"/>
              <a:t>? Listen to John Hattie discussing the importance of success criteria in accelerating learning.</a:t>
            </a:r>
            <a:endParaRPr lang="en-GB" sz="2200" dirty="0">
              <a:hlinkClick r:id="rId2"/>
            </a:endParaRPr>
          </a:p>
          <a:p>
            <a:pPr marL="0" indent="0">
              <a:buNone/>
            </a:pPr>
            <a:endParaRPr lang="en-GB" sz="2800" dirty="0" smtClean="0"/>
          </a:p>
          <a:p>
            <a:pPr marL="0" indent="0">
              <a:buNone/>
            </a:pPr>
            <a:endParaRPr lang="en-GB" dirty="0"/>
          </a:p>
        </p:txBody>
      </p:sp>
      <p:sp>
        <p:nvSpPr>
          <p:cNvPr id="2" name="TextBox 1"/>
          <p:cNvSpPr txBox="1"/>
          <p:nvPr/>
        </p:nvSpPr>
        <p:spPr>
          <a:xfrm>
            <a:off x="539552" y="3469650"/>
            <a:ext cx="8136904" cy="461665"/>
          </a:xfrm>
          <a:prstGeom prst="rect">
            <a:avLst/>
          </a:prstGeom>
          <a:noFill/>
          <a:ln w="25400">
            <a:solidFill>
              <a:schemeClr val="tx1"/>
            </a:solidFill>
          </a:ln>
        </p:spPr>
        <p:txBody>
          <a:bodyPr wrap="square" rtlCol="0" anchor="ctr">
            <a:spAutoFit/>
          </a:bodyPr>
          <a:lstStyle/>
          <a:p>
            <a:pPr algn="ctr"/>
            <a:r>
              <a:rPr lang="en-GB" sz="2400" dirty="0" smtClean="0">
                <a:hlinkClick r:id="rId2"/>
              </a:rPr>
              <a:t>www.youtube.com</a:t>
            </a:r>
            <a:r>
              <a:rPr lang="en-GB" sz="2400" dirty="0" smtClean="0">
                <a:hlinkClick r:id="rId2"/>
              </a:rPr>
              <a:t>/watch?v=dvzeou_u2hM</a:t>
            </a:r>
            <a:r>
              <a:rPr lang="en-GB" sz="2400" dirty="0" smtClean="0"/>
              <a:t> </a:t>
            </a:r>
          </a:p>
        </p:txBody>
      </p:sp>
      <p:sp>
        <p:nvSpPr>
          <p:cNvPr id="7" name="Content Placeholder 5"/>
          <p:cNvSpPr txBox="1">
            <a:spLocks/>
          </p:cNvSpPr>
          <p:nvPr/>
        </p:nvSpPr>
        <p:spPr>
          <a:xfrm>
            <a:off x="467544" y="4581128"/>
            <a:ext cx="8229600" cy="1656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200" dirty="0" smtClean="0"/>
              <a:t>Discuss with the person sitting next to you the ways in which you visibly construct success criteria.</a:t>
            </a:r>
          </a:p>
          <a:p>
            <a:pPr marL="0" indent="0">
              <a:buFont typeface="Arial" panose="020B0604020202020204" pitchFamily="34" charset="0"/>
              <a:buNone/>
            </a:pPr>
            <a:r>
              <a:rPr lang="en-GB" sz="2200" dirty="0" smtClean="0"/>
              <a:t>How do you show students that the different aspects of the criteria become progressively more challenging?</a:t>
            </a:r>
          </a:p>
          <a:p>
            <a:pPr marL="0" indent="0">
              <a:buFont typeface="Arial" panose="020B0604020202020204" pitchFamily="34" charset="0"/>
              <a:buNone/>
            </a:pPr>
            <a:endParaRPr lang="en-GB" dirty="0"/>
          </a:p>
        </p:txBody>
      </p:sp>
      <p:sp>
        <p:nvSpPr>
          <p:cNvPr id="8" name="Rectangle 7"/>
          <p:cNvSpPr/>
          <p:nvPr/>
        </p:nvSpPr>
        <p:spPr>
          <a:xfrm>
            <a:off x="5292079" y="-9061"/>
            <a:ext cx="386016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sp>
        <p:nvSpPr>
          <p:cNvPr id="9" name="Title 4"/>
          <p:cNvSpPr txBox="1">
            <a:spLocks/>
          </p:cNvSpPr>
          <p:nvPr/>
        </p:nvSpPr>
        <p:spPr>
          <a:xfrm>
            <a:off x="457200" y="692696"/>
            <a:ext cx="8229600" cy="724942"/>
          </a:xfrm>
          <a:prstGeom prst="rect">
            <a:avLst/>
          </a:prstGeom>
          <a:ln w="25400">
            <a:solidFill>
              <a:schemeClr val="tx1"/>
            </a:solidFill>
          </a:ln>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Session 3 Option A</a:t>
            </a:r>
            <a:endParaRPr lang="en-GB" b="1" dirty="0"/>
          </a:p>
        </p:txBody>
      </p:sp>
      <p:pic>
        <p:nvPicPr>
          <p:cNvPr id="10" name="Picture 9" descr="CPDLogo1.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3595285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916832"/>
            <a:ext cx="8363272" cy="4536504"/>
          </a:xfrm>
        </p:spPr>
        <p:txBody>
          <a:bodyPr>
            <a:normAutofit fontScale="77500" lnSpcReduction="20000"/>
          </a:bodyPr>
          <a:lstStyle/>
          <a:p>
            <a:pPr marL="0" indent="0">
              <a:buNone/>
            </a:pPr>
            <a:r>
              <a:rPr lang="en-GB" sz="2800" dirty="0" smtClean="0"/>
              <a:t>Think of a topic you are going to teach next week and a piece of work you would assess and give feedback on. Construct the success criteria for it now.</a:t>
            </a:r>
          </a:p>
          <a:p>
            <a:pPr marL="0" indent="0">
              <a:buNone/>
            </a:pPr>
            <a:endParaRPr lang="en-GB" sz="2800" b="1" dirty="0"/>
          </a:p>
          <a:p>
            <a:pPr marL="0" indent="0">
              <a:buNone/>
            </a:pPr>
            <a:r>
              <a:rPr lang="en-GB" sz="2800" dirty="0" smtClean="0"/>
              <a:t>After, you will have to explain to the person sitting next to you the following:</a:t>
            </a:r>
            <a:endParaRPr lang="en-GB" sz="2800" dirty="0"/>
          </a:p>
          <a:p>
            <a:r>
              <a:rPr lang="en-GB" sz="2800" dirty="0" smtClean="0"/>
              <a:t>What is the assessment?</a:t>
            </a:r>
          </a:p>
          <a:p>
            <a:r>
              <a:rPr lang="en-GB" sz="2800" dirty="0" smtClean="0"/>
              <a:t>What would be the ingredients of an excellent example of this assessment?</a:t>
            </a:r>
          </a:p>
          <a:p>
            <a:r>
              <a:rPr lang="en-GB" sz="2800" dirty="0" smtClean="0"/>
              <a:t>How have you broken this down to help the students unpick how to get there?</a:t>
            </a:r>
          </a:p>
          <a:p>
            <a:r>
              <a:rPr lang="en-GB" sz="2800" dirty="0" smtClean="0"/>
              <a:t>What choices have you made visually to help the students make use of the criteria and understand how to challenge themselves?</a:t>
            </a:r>
          </a:p>
          <a:p>
            <a:pPr marL="0" indent="0">
              <a:buNone/>
            </a:pPr>
            <a:endParaRPr lang="en-GB" dirty="0"/>
          </a:p>
        </p:txBody>
      </p:sp>
      <p:sp>
        <p:nvSpPr>
          <p:cNvPr id="7" name="Rectangle 6"/>
          <p:cNvSpPr/>
          <p:nvPr/>
        </p:nvSpPr>
        <p:spPr>
          <a:xfrm>
            <a:off x="5292079" y="-9061"/>
            <a:ext cx="386016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sp>
        <p:nvSpPr>
          <p:cNvPr id="8" name="Title 4"/>
          <p:cNvSpPr txBox="1">
            <a:spLocks/>
          </p:cNvSpPr>
          <p:nvPr/>
        </p:nvSpPr>
        <p:spPr>
          <a:xfrm>
            <a:off x="457200" y="692696"/>
            <a:ext cx="8229600" cy="724942"/>
          </a:xfrm>
          <a:prstGeom prst="rect">
            <a:avLst/>
          </a:prstGeom>
          <a:ln w="25400">
            <a:solidFill>
              <a:schemeClr val="tx1"/>
            </a:solidFill>
          </a:ln>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t>Session </a:t>
            </a:r>
            <a:r>
              <a:rPr lang="en-GB" b="1" dirty="0" smtClean="0"/>
              <a:t>3 Option A: Practice task</a:t>
            </a:r>
            <a:endParaRPr lang="en-GB" b="1" dirty="0"/>
          </a:p>
        </p:txBody>
      </p:sp>
      <p:pic>
        <p:nvPicPr>
          <p:cNvPr id="5" name="Picture 4"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3482125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28800"/>
            <a:ext cx="8363272" cy="5040560"/>
          </a:xfrm>
        </p:spPr>
        <p:txBody>
          <a:bodyPr>
            <a:noAutofit/>
          </a:bodyPr>
          <a:lstStyle/>
          <a:p>
            <a:pPr marL="0" indent="0">
              <a:buNone/>
            </a:pPr>
            <a:r>
              <a:rPr lang="en-GB" sz="1800" dirty="0" smtClean="0"/>
              <a:t>Think of a topic you are going to teach next week and the key learning objective. Consider the range of learners in your class. What levels of challenge can you build into a task to help all students meet their learning objective?</a:t>
            </a:r>
          </a:p>
          <a:p>
            <a:pPr marL="0" indent="0">
              <a:buNone/>
            </a:pPr>
            <a:endParaRPr lang="en-GB" sz="1800" b="1" dirty="0"/>
          </a:p>
          <a:p>
            <a:pPr marL="0" indent="0">
              <a:buNone/>
            </a:pPr>
            <a:r>
              <a:rPr lang="en-GB" sz="1800" dirty="0" smtClean="0"/>
              <a:t>After, you will have to explain to the person sitting next to you the following:</a:t>
            </a:r>
            <a:endParaRPr lang="en-GB" sz="1800" dirty="0"/>
          </a:p>
          <a:p>
            <a:r>
              <a:rPr lang="en-GB" sz="1800" dirty="0" smtClean="0"/>
              <a:t>What are the fundamentals of the task that you would expect all students to do?</a:t>
            </a:r>
          </a:p>
          <a:p>
            <a:r>
              <a:rPr lang="en-GB" sz="1800" dirty="0" smtClean="0"/>
              <a:t>How can you tweak the task to offer further support for those students who may struggle?</a:t>
            </a:r>
          </a:p>
          <a:p>
            <a:r>
              <a:rPr lang="en-GB" sz="1800" dirty="0" smtClean="0"/>
              <a:t>How can you tweak the task to offer further stretch for those students who are finding it too easy?</a:t>
            </a:r>
          </a:p>
          <a:p>
            <a:pPr marL="0" indent="0">
              <a:buNone/>
            </a:pPr>
            <a:endParaRPr lang="en-GB" sz="1800" dirty="0" smtClean="0"/>
          </a:p>
          <a:p>
            <a:pPr marL="0" indent="0">
              <a:buNone/>
            </a:pPr>
            <a:r>
              <a:rPr lang="en-GB" sz="1800" dirty="0"/>
              <a:t>R</a:t>
            </a:r>
            <a:r>
              <a:rPr lang="en-GB" sz="1800" dirty="0" smtClean="0"/>
              <a:t>emember that offering more of the same is not stretching students cognitively. Likewise, making students do something easy isn’t supporting them; it’s lowering your expectations.</a:t>
            </a:r>
          </a:p>
        </p:txBody>
      </p:sp>
      <p:sp>
        <p:nvSpPr>
          <p:cNvPr id="4" name="Rectangle 3"/>
          <p:cNvSpPr/>
          <p:nvPr/>
        </p:nvSpPr>
        <p:spPr>
          <a:xfrm>
            <a:off x="3779912" y="-9061"/>
            <a:ext cx="5372337"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sz="3200"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sp>
        <p:nvSpPr>
          <p:cNvPr id="7" name="Title 4"/>
          <p:cNvSpPr txBox="1">
            <a:spLocks/>
          </p:cNvSpPr>
          <p:nvPr/>
        </p:nvSpPr>
        <p:spPr>
          <a:xfrm>
            <a:off x="457200" y="692696"/>
            <a:ext cx="8229600" cy="724942"/>
          </a:xfrm>
          <a:prstGeom prst="rect">
            <a:avLst/>
          </a:prstGeom>
          <a:ln w="25400">
            <a:solidFill>
              <a:schemeClr val="tx1"/>
            </a:solidFill>
          </a:ln>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t>Session </a:t>
            </a:r>
            <a:r>
              <a:rPr lang="en-GB" b="1" dirty="0" smtClean="0"/>
              <a:t>3 Option A: Practice </a:t>
            </a:r>
            <a:r>
              <a:rPr lang="en-GB" b="1" dirty="0"/>
              <a:t>task</a:t>
            </a:r>
          </a:p>
        </p:txBody>
      </p:sp>
      <p:pic>
        <p:nvPicPr>
          <p:cNvPr id="5" name="Picture 4"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737944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a:t>Session </a:t>
            </a:r>
            <a:r>
              <a:rPr lang="en-GB" b="1" dirty="0" smtClean="0"/>
              <a:t>3 Option A: Reflection</a:t>
            </a:r>
            <a:endParaRPr lang="en-GB" b="1" dirty="0"/>
          </a:p>
        </p:txBody>
      </p:sp>
      <p:sp>
        <p:nvSpPr>
          <p:cNvPr id="6" name="Content Placeholder 5"/>
          <p:cNvSpPr>
            <a:spLocks noGrp="1"/>
          </p:cNvSpPr>
          <p:nvPr>
            <p:ph idx="1"/>
          </p:nvPr>
        </p:nvSpPr>
        <p:spPr>
          <a:xfrm>
            <a:off x="457200" y="1600200"/>
            <a:ext cx="8229600" cy="5069160"/>
          </a:xfrm>
        </p:spPr>
        <p:txBody>
          <a:bodyPr>
            <a:normAutofit fontScale="77500" lnSpcReduction="20000"/>
          </a:bodyPr>
          <a:lstStyle/>
          <a:p>
            <a:pPr marL="0" indent="0">
              <a:buNone/>
            </a:pPr>
            <a:r>
              <a:rPr lang="en-GB" b="1" dirty="0"/>
              <a:t>Aims: </a:t>
            </a:r>
            <a:endParaRPr lang="en-GB" dirty="0"/>
          </a:p>
          <a:p>
            <a:r>
              <a:rPr lang="en-GB" dirty="0"/>
              <a:t>To explore the importance of framing and sharing lesson objectives and outcomes with students.</a:t>
            </a:r>
          </a:p>
          <a:p>
            <a:r>
              <a:rPr lang="en-GB" dirty="0"/>
              <a:t>To explore the importance of framing and sharing success criteria with students.</a:t>
            </a:r>
          </a:p>
          <a:p>
            <a:r>
              <a:rPr lang="en-GB" dirty="0"/>
              <a:t>To explore the importance of task design to ensure all students can meet their learning objective.</a:t>
            </a:r>
          </a:p>
          <a:p>
            <a:pPr marL="0" indent="0">
              <a:buNone/>
            </a:pPr>
            <a:endParaRPr lang="en-GB" dirty="0"/>
          </a:p>
          <a:p>
            <a:pPr marL="0" indent="0">
              <a:buNone/>
            </a:pPr>
            <a:r>
              <a:rPr lang="en-GB" b="1" dirty="0" smtClean="0"/>
              <a:t>Individual reflection</a:t>
            </a:r>
          </a:p>
          <a:p>
            <a:r>
              <a:rPr lang="en-GB" dirty="0" smtClean="0"/>
              <a:t>In the next session, you will be in a coaching partnership to explore how these strategies could work with particular classes you teach. Take a minute to think about which strategies you want to work on and with whom.</a:t>
            </a:r>
          </a:p>
          <a:p>
            <a:pPr marL="0" indent="0">
              <a:buNone/>
            </a:pPr>
            <a:endParaRPr lang="en-GB" dirty="0" smtClean="0"/>
          </a:p>
          <a:p>
            <a:pPr marL="0" indent="0">
              <a:buNone/>
            </a:pPr>
            <a:endParaRPr lang="en-GB" dirty="0"/>
          </a:p>
        </p:txBody>
      </p:sp>
      <p:pic>
        <p:nvPicPr>
          <p:cNvPr id="4" name="Picture 3"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548643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Session 3 Option B: Aims</a:t>
            </a:r>
            <a:endParaRPr lang="en-GB" b="1" dirty="0"/>
          </a:p>
        </p:txBody>
      </p:sp>
      <p:sp>
        <p:nvSpPr>
          <p:cNvPr id="6" name="Content Placeholder 5"/>
          <p:cNvSpPr>
            <a:spLocks noGrp="1"/>
          </p:cNvSpPr>
          <p:nvPr>
            <p:ph idx="1"/>
          </p:nvPr>
        </p:nvSpPr>
        <p:spPr>
          <a:xfrm>
            <a:off x="457200" y="1600200"/>
            <a:ext cx="8229600" cy="4709120"/>
          </a:xfrm>
        </p:spPr>
        <p:txBody>
          <a:bodyPr>
            <a:normAutofit fontScale="85000" lnSpcReduction="10000"/>
          </a:bodyPr>
          <a:lstStyle/>
          <a:p>
            <a:pPr marL="0" indent="0">
              <a:buNone/>
            </a:pPr>
            <a:r>
              <a:rPr lang="en-GB" b="1" dirty="0" smtClean="0"/>
              <a:t>Securing stretch and challenge practice</a:t>
            </a:r>
          </a:p>
          <a:p>
            <a:pPr marL="0" indent="0">
              <a:buNone/>
            </a:pPr>
            <a:r>
              <a:rPr lang="en-GB" dirty="0" smtClean="0"/>
              <a:t>Supporting students to become autonomous learners.</a:t>
            </a:r>
          </a:p>
          <a:p>
            <a:pPr marL="0" indent="0">
              <a:buNone/>
            </a:pPr>
            <a:endParaRPr lang="en-GB" dirty="0"/>
          </a:p>
          <a:p>
            <a:pPr marL="0" indent="0">
              <a:buNone/>
            </a:pPr>
            <a:r>
              <a:rPr lang="en-GB" b="1" dirty="0" smtClean="0"/>
              <a:t>Aims: </a:t>
            </a:r>
            <a:endParaRPr lang="en-GB" dirty="0"/>
          </a:p>
          <a:p>
            <a:r>
              <a:rPr lang="en-GB" dirty="0" smtClean="0"/>
              <a:t>To explore the importance of collaborative working in developing independence from the teacher.</a:t>
            </a:r>
          </a:p>
          <a:p>
            <a:r>
              <a:rPr lang="en-GB" dirty="0" smtClean="0"/>
              <a:t>To explore the importance of developing resilience when students are struggling.</a:t>
            </a:r>
          </a:p>
          <a:p>
            <a:r>
              <a:rPr lang="en-GB" dirty="0" smtClean="0"/>
              <a:t>To explore the importance of scaffolds and when to use them to support students.</a:t>
            </a:r>
          </a:p>
          <a:p>
            <a:pPr marL="0" indent="0">
              <a:buNone/>
            </a:pPr>
            <a:endParaRPr lang="en-GB" dirty="0" smtClean="0"/>
          </a:p>
          <a:p>
            <a:pPr marL="0" indent="0">
              <a:buNone/>
            </a:pPr>
            <a:endParaRPr lang="en-GB" dirty="0"/>
          </a:p>
        </p:txBody>
      </p:sp>
      <p:sp>
        <p:nvSpPr>
          <p:cNvPr id="4" name="Rectangle 3"/>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7" name="Picture 6"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3792336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916832"/>
            <a:ext cx="8229600" cy="4752528"/>
          </a:xfrm>
        </p:spPr>
        <p:txBody>
          <a:bodyPr>
            <a:normAutofit/>
          </a:bodyPr>
          <a:lstStyle/>
          <a:p>
            <a:pPr marL="0" indent="0">
              <a:buNone/>
            </a:pPr>
            <a:r>
              <a:rPr lang="en-GB" b="1" dirty="0" smtClean="0"/>
              <a:t>Questions for discussion:</a:t>
            </a:r>
          </a:p>
          <a:p>
            <a:r>
              <a:rPr lang="en-GB" dirty="0" smtClean="0"/>
              <a:t>Why should we want students to work independently? </a:t>
            </a:r>
          </a:p>
          <a:p>
            <a:r>
              <a:rPr lang="en-GB" dirty="0" smtClean="0"/>
              <a:t>Why should we want students to work collaboratively?</a:t>
            </a:r>
          </a:p>
          <a:p>
            <a:r>
              <a:rPr lang="en-GB" dirty="0" smtClean="0"/>
              <a:t>What role does the teacher have in supporting students to become autonomous?</a:t>
            </a:r>
          </a:p>
          <a:p>
            <a:pPr marL="0" indent="0">
              <a:buNone/>
            </a:pPr>
            <a:endParaRPr lang="en-GB" dirty="0"/>
          </a:p>
        </p:txBody>
      </p:sp>
      <p:sp>
        <p:nvSpPr>
          <p:cNvPr id="7"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Session 3 Option B: Questions</a:t>
            </a:r>
            <a:endParaRPr lang="en-GB" b="1" dirty="0"/>
          </a:p>
        </p:txBody>
      </p:sp>
      <p:sp>
        <p:nvSpPr>
          <p:cNvPr id="8" name="Rectangle 7"/>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5" name="Picture 4"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78741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916832"/>
            <a:ext cx="8229600" cy="720080"/>
          </a:xfrm>
        </p:spPr>
        <p:txBody>
          <a:bodyPr>
            <a:normAutofit fontScale="85000" lnSpcReduction="20000"/>
          </a:bodyPr>
          <a:lstStyle/>
          <a:p>
            <a:pPr marL="0" indent="0">
              <a:buNone/>
            </a:pPr>
            <a:r>
              <a:rPr lang="en-GB" sz="2800" dirty="0" smtClean="0"/>
              <a:t>What are the possible issues with this task information sheet for students?</a:t>
            </a:r>
          </a:p>
          <a:p>
            <a:pPr marL="0" indent="0">
              <a:buNone/>
            </a:pPr>
            <a:endParaRPr lang="en-GB" dirty="0"/>
          </a:p>
        </p:txBody>
      </p:sp>
      <p:sp>
        <p:nvSpPr>
          <p:cNvPr id="2" name="TextBox 1"/>
          <p:cNvSpPr txBox="1"/>
          <p:nvPr/>
        </p:nvSpPr>
        <p:spPr>
          <a:xfrm>
            <a:off x="467544" y="2924944"/>
            <a:ext cx="8208912" cy="2677656"/>
          </a:xfrm>
          <a:prstGeom prst="rect">
            <a:avLst/>
          </a:prstGeom>
          <a:noFill/>
          <a:ln w="25400">
            <a:solidFill>
              <a:schemeClr val="tx1"/>
            </a:solidFill>
          </a:ln>
        </p:spPr>
        <p:txBody>
          <a:bodyPr wrap="square" rtlCol="0">
            <a:spAutoFit/>
          </a:bodyPr>
          <a:lstStyle/>
          <a:p>
            <a:r>
              <a:rPr lang="en-GB" sz="2400" b="1" dirty="0" smtClean="0"/>
              <a:t>Task information</a:t>
            </a:r>
            <a:endParaRPr lang="en-GB" sz="2400" b="1" dirty="0"/>
          </a:p>
          <a:p>
            <a:r>
              <a:rPr lang="en-GB" sz="2400" dirty="0" smtClean="0"/>
              <a:t>You are going to research topic X. </a:t>
            </a:r>
          </a:p>
          <a:p>
            <a:r>
              <a:rPr lang="en-GB" sz="2400" dirty="0" smtClean="0"/>
              <a:t>You can work by yourself or in groups. </a:t>
            </a:r>
          </a:p>
          <a:p>
            <a:r>
              <a:rPr lang="en-GB" sz="2400" dirty="0" smtClean="0"/>
              <a:t>You can use any resources including the Internet. </a:t>
            </a:r>
          </a:p>
          <a:p>
            <a:r>
              <a:rPr lang="en-GB" sz="2400" dirty="0" smtClean="0"/>
              <a:t>You will need to state the sources of your information.</a:t>
            </a:r>
          </a:p>
          <a:p>
            <a:r>
              <a:rPr lang="en-GB" sz="2400" dirty="0" smtClean="0"/>
              <a:t>At the end of the lesson, you will present your research to the rest of the class. </a:t>
            </a:r>
          </a:p>
        </p:txBody>
      </p:sp>
      <p:sp>
        <p:nvSpPr>
          <p:cNvPr id="7"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Session 3 Option B</a:t>
            </a:r>
            <a:endParaRPr lang="en-GB" b="1" dirty="0"/>
          </a:p>
        </p:txBody>
      </p:sp>
      <p:sp>
        <p:nvSpPr>
          <p:cNvPr id="8" name="Rectangle 7"/>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9" name="Picture 8"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3985390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INSET aims</a:t>
            </a:r>
            <a:endParaRPr lang="en-GB" b="1" dirty="0"/>
          </a:p>
        </p:txBody>
      </p:sp>
      <p:sp>
        <p:nvSpPr>
          <p:cNvPr id="6" name="Content Placeholder 5"/>
          <p:cNvSpPr>
            <a:spLocks noGrp="1"/>
          </p:cNvSpPr>
          <p:nvPr>
            <p:ph idx="1"/>
          </p:nvPr>
        </p:nvSpPr>
        <p:spPr>
          <a:xfrm>
            <a:off x="457200" y="1600200"/>
            <a:ext cx="8229600" cy="5069160"/>
          </a:xfrm>
        </p:spPr>
        <p:txBody>
          <a:bodyPr/>
          <a:lstStyle/>
          <a:p>
            <a:pPr marL="514350" indent="-514350">
              <a:buFont typeface="+mj-lt"/>
              <a:buAutoNum type="arabicPeriod"/>
            </a:pPr>
            <a:r>
              <a:rPr lang="en-GB" sz="2800" dirty="0" smtClean="0"/>
              <a:t>To understand the different pedagogical approaches to stretch and challenge. </a:t>
            </a:r>
          </a:p>
          <a:p>
            <a:pPr marL="514350" indent="-514350">
              <a:buFont typeface="+mj-lt"/>
              <a:buAutoNum type="arabicPeriod"/>
            </a:pPr>
            <a:r>
              <a:rPr lang="en-GB" sz="2800" dirty="0" smtClean="0"/>
              <a:t>To share effective strategies based on research.</a:t>
            </a:r>
          </a:p>
          <a:p>
            <a:pPr marL="514350" indent="-514350">
              <a:buFont typeface="+mj-lt"/>
              <a:buAutoNum type="arabicPeriod"/>
            </a:pPr>
            <a:r>
              <a:rPr lang="en-GB" sz="2800" dirty="0" smtClean="0"/>
              <a:t>To reflect on how to implement these strategies with our own classes.</a:t>
            </a:r>
          </a:p>
          <a:p>
            <a:pPr marL="514350" indent="-514350">
              <a:buFont typeface="+mj-lt"/>
              <a:buAutoNum type="arabicPeriod"/>
            </a:pPr>
            <a:r>
              <a:rPr lang="en-GB" sz="2800" dirty="0" smtClean="0"/>
              <a:t>To modify current schemes of work in light of approaches and strategies discussed in earlier sessions.</a:t>
            </a:r>
          </a:p>
          <a:p>
            <a:endParaRPr lang="en-GB" dirty="0"/>
          </a:p>
        </p:txBody>
      </p:sp>
      <p:sp>
        <p:nvSpPr>
          <p:cNvPr id="4" name="Rectangle 3"/>
          <p:cNvSpPr/>
          <p:nvPr/>
        </p:nvSpPr>
        <p:spPr>
          <a:xfrm>
            <a:off x="5292079" y="-9061"/>
            <a:ext cx="386016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7" name="Picture 6"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913707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700808"/>
            <a:ext cx="8229600" cy="1584176"/>
          </a:xfrm>
        </p:spPr>
        <p:txBody>
          <a:bodyPr>
            <a:normAutofit fontScale="92500" lnSpcReduction="10000"/>
          </a:bodyPr>
          <a:lstStyle/>
          <a:p>
            <a:pPr marL="0" indent="0">
              <a:buNone/>
            </a:pPr>
            <a:r>
              <a:rPr lang="en-GB" sz="2800" dirty="0" smtClean="0"/>
              <a:t>Tasks such as the one on the previous slide might seem like they are giving students autonomy but students can’t just be autonomous. They need knowledge, skills and lots of practice at working things out for themselves</a:t>
            </a:r>
            <a:r>
              <a:rPr lang="en-GB" sz="2800" b="1" dirty="0" smtClean="0"/>
              <a:t>. </a:t>
            </a:r>
            <a:endParaRPr lang="en-GB" sz="2800" dirty="0" smtClean="0"/>
          </a:p>
          <a:p>
            <a:pPr marL="0" indent="0">
              <a:buNone/>
            </a:pPr>
            <a:endParaRPr lang="en-GB" dirty="0"/>
          </a:p>
        </p:txBody>
      </p:sp>
      <p:sp>
        <p:nvSpPr>
          <p:cNvPr id="2" name="TextBox 1"/>
          <p:cNvSpPr txBox="1"/>
          <p:nvPr/>
        </p:nvSpPr>
        <p:spPr>
          <a:xfrm>
            <a:off x="467544" y="3356992"/>
            <a:ext cx="8208912" cy="461665"/>
          </a:xfrm>
          <a:prstGeom prst="rect">
            <a:avLst/>
          </a:prstGeom>
          <a:noFill/>
          <a:ln w="25400">
            <a:solidFill>
              <a:schemeClr val="tx1"/>
            </a:solidFill>
          </a:ln>
        </p:spPr>
        <p:txBody>
          <a:bodyPr wrap="square" rtlCol="0">
            <a:spAutoFit/>
          </a:bodyPr>
          <a:lstStyle/>
          <a:p>
            <a:pPr algn="ctr"/>
            <a:r>
              <a:rPr lang="en-GB" sz="2400" dirty="0" smtClean="0">
                <a:hlinkClick r:id="rId2"/>
              </a:rPr>
              <a:t>www.youtube.com/watch?v=YUooOYbgSUg</a:t>
            </a:r>
            <a:r>
              <a:rPr lang="en-GB" sz="2400" dirty="0" smtClean="0"/>
              <a:t> </a:t>
            </a:r>
          </a:p>
        </p:txBody>
      </p:sp>
      <p:sp>
        <p:nvSpPr>
          <p:cNvPr id="7" name="Content Placeholder 5"/>
          <p:cNvSpPr txBox="1">
            <a:spLocks/>
          </p:cNvSpPr>
          <p:nvPr/>
        </p:nvSpPr>
        <p:spPr>
          <a:xfrm>
            <a:off x="467544" y="4077072"/>
            <a:ext cx="8280920" cy="230425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800" dirty="0" smtClean="0"/>
              <a:t>Discuss with the person sitting next to you the ideas that John Hattie explores in this clip.</a:t>
            </a:r>
          </a:p>
          <a:p>
            <a:pPr marL="0" indent="0">
              <a:buFont typeface="Arial" panose="020B0604020202020204" pitchFamily="34" charset="0"/>
              <a:buNone/>
            </a:pPr>
            <a:r>
              <a:rPr lang="en-GB" sz="2800" dirty="0" smtClean="0"/>
              <a:t>What examples can you share where students have been working autonomously with good results? What did you do to make their learning episode a success?</a:t>
            </a:r>
          </a:p>
          <a:p>
            <a:pPr marL="0" indent="0">
              <a:buFont typeface="Arial" panose="020B0604020202020204" pitchFamily="34" charset="0"/>
              <a:buNone/>
            </a:pPr>
            <a:endParaRPr lang="en-GB" dirty="0"/>
          </a:p>
        </p:txBody>
      </p:sp>
      <p:sp>
        <p:nvSpPr>
          <p:cNvPr id="8"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Session 3 Option B</a:t>
            </a:r>
            <a:endParaRPr lang="en-GB" b="1" dirty="0"/>
          </a:p>
        </p:txBody>
      </p:sp>
      <p:sp>
        <p:nvSpPr>
          <p:cNvPr id="9" name="Rectangle 8"/>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10" name="Picture 9" descr="CPDLogo1.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6165304"/>
            <a:ext cx="1417464" cy="535961"/>
          </a:xfrm>
          <a:prstGeom prst="rect">
            <a:avLst/>
          </a:prstGeom>
        </p:spPr>
      </p:pic>
    </p:spTree>
    <p:extLst>
      <p:ext uri="{BB962C8B-B14F-4D97-AF65-F5344CB8AC3E}">
        <p14:creationId xmlns:p14="http://schemas.microsoft.com/office/powerpoint/2010/main" val="872666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916832"/>
            <a:ext cx="8229600" cy="1152128"/>
          </a:xfrm>
        </p:spPr>
        <p:txBody>
          <a:bodyPr>
            <a:normAutofit/>
          </a:bodyPr>
          <a:lstStyle/>
          <a:p>
            <a:pPr marL="0" indent="0">
              <a:buNone/>
            </a:pPr>
            <a:r>
              <a:rPr lang="en-GB" sz="2800" dirty="0" smtClean="0"/>
              <a:t>What is your reaction to Dylan </a:t>
            </a:r>
            <a:r>
              <a:rPr lang="en-GB" sz="2800" dirty="0" err="1" smtClean="0"/>
              <a:t>Wiliam</a:t>
            </a:r>
            <a:r>
              <a:rPr lang="en-GB" sz="2800" dirty="0" smtClean="0"/>
              <a:t> speaking about effective collaborative learning?</a:t>
            </a:r>
          </a:p>
          <a:p>
            <a:pPr marL="0" indent="0">
              <a:buNone/>
            </a:pPr>
            <a:endParaRPr lang="en-GB" dirty="0"/>
          </a:p>
        </p:txBody>
      </p:sp>
      <p:sp>
        <p:nvSpPr>
          <p:cNvPr id="2" name="TextBox 1"/>
          <p:cNvSpPr txBox="1"/>
          <p:nvPr/>
        </p:nvSpPr>
        <p:spPr>
          <a:xfrm>
            <a:off x="467544" y="3225170"/>
            <a:ext cx="8208912" cy="707886"/>
          </a:xfrm>
          <a:prstGeom prst="rect">
            <a:avLst/>
          </a:prstGeom>
          <a:noFill/>
          <a:ln w="25400">
            <a:solidFill>
              <a:schemeClr val="tx1"/>
            </a:solidFill>
          </a:ln>
        </p:spPr>
        <p:txBody>
          <a:bodyPr wrap="square" rtlCol="0">
            <a:spAutoFit/>
          </a:bodyPr>
          <a:lstStyle/>
          <a:p>
            <a:pPr algn="ctr"/>
            <a:r>
              <a:rPr lang="en-GB" sz="2000" dirty="0" smtClean="0">
                <a:hlinkClick r:id="rId2"/>
              </a:rPr>
              <a:t>www.youtube.com/watch?v=LK_9tWsndEk&amp;list=PLRQrw2NjzkqN1dBrfvHitBY7u94KsVeDU&amp;index=6</a:t>
            </a:r>
            <a:r>
              <a:rPr lang="en-GB" sz="2000" dirty="0" smtClean="0"/>
              <a:t> </a:t>
            </a:r>
            <a:endParaRPr lang="en-GB" sz="2000" dirty="0"/>
          </a:p>
        </p:txBody>
      </p:sp>
      <p:sp>
        <p:nvSpPr>
          <p:cNvPr id="7" name="Content Placeholder 5"/>
          <p:cNvSpPr txBox="1">
            <a:spLocks/>
          </p:cNvSpPr>
          <p:nvPr/>
        </p:nvSpPr>
        <p:spPr>
          <a:xfrm>
            <a:off x="457200" y="4149080"/>
            <a:ext cx="8229600" cy="18722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800" dirty="0" smtClean="0"/>
              <a:t>Discuss with the person sitting next to you about an example of when your students have worked effectively in groups? How did you pre-empt possible issues?</a:t>
            </a:r>
            <a:endParaRPr lang="en-GB" dirty="0"/>
          </a:p>
        </p:txBody>
      </p:sp>
      <p:sp>
        <p:nvSpPr>
          <p:cNvPr id="8"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Session 3 Option B</a:t>
            </a:r>
            <a:endParaRPr lang="en-GB" b="1" dirty="0"/>
          </a:p>
        </p:txBody>
      </p:sp>
      <p:sp>
        <p:nvSpPr>
          <p:cNvPr id="9" name="Rectangle 8"/>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10" name="Picture 9" descr="CPDLogo1.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1524879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916832"/>
            <a:ext cx="8363272" cy="4941168"/>
          </a:xfrm>
        </p:spPr>
        <p:txBody>
          <a:bodyPr>
            <a:normAutofit/>
          </a:bodyPr>
          <a:lstStyle/>
          <a:p>
            <a:pPr marL="0" indent="0">
              <a:buNone/>
            </a:pPr>
            <a:r>
              <a:rPr lang="en-GB" sz="2000" dirty="0" smtClean="0"/>
              <a:t>Think of a topic you are going to teach next week and the learning outcomes. Modify this learning so that it becomes a collaborative learning episode as opposed to students working individually directed by the teacher.</a:t>
            </a:r>
          </a:p>
          <a:p>
            <a:pPr marL="0" indent="0">
              <a:buNone/>
            </a:pPr>
            <a:endParaRPr lang="en-GB" sz="2000" b="1" dirty="0"/>
          </a:p>
          <a:p>
            <a:pPr marL="0" indent="0">
              <a:buNone/>
            </a:pPr>
            <a:r>
              <a:rPr lang="en-GB" sz="2000" dirty="0" smtClean="0"/>
              <a:t>After, you will have to explain to the person sitting next to you the following:</a:t>
            </a:r>
            <a:endParaRPr lang="en-GB" sz="2000" dirty="0"/>
          </a:p>
          <a:p>
            <a:r>
              <a:rPr lang="en-GB" sz="2000" dirty="0" smtClean="0"/>
              <a:t>What was the original task?</a:t>
            </a:r>
          </a:p>
          <a:p>
            <a:r>
              <a:rPr lang="en-GB" sz="2000" dirty="0" smtClean="0"/>
              <a:t>How are you establishing group goals?</a:t>
            </a:r>
          </a:p>
          <a:p>
            <a:r>
              <a:rPr lang="en-GB" sz="2000" dirty="0" smtClean="0"/>
              <a:t>How are you establishing individual accountability?</a:t>
            </a:r>
          </a:p>
          <a:p>
            <a:r>
              <a:rPr lang="en-GB" sz="2000" dirty="0" smtClean="0"/>
              <a:t>How have you structured and </a:t>
            </a:r>
            <a:r>
              <a:rPr lang="en-GB" sz="2000" dirty="0" err="1" smtClean="0"/>
              <a:t>scaffolded</a:t>
            </a:r>
            <a:r>
              <a:rPr lang="en-GB" sz="2000" dirty="0" smtClean="0"/>
              <a:t> the task so that students have some autonomy and are not looking for you to spoon-feed them?</a:t>
            </a:r>
          </a:p>
        </p:txBody>
      </p:sp>
      <p:sp>
        <p:nvSpPr>
          <p:cNvPr id="7"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Session 3 Option B: Practice task</a:t>
            </a:r>
            <a:endParaRPr lang="en-GB" b="1" dirty="0"/>
          </a:p>
        </p:txBody>
      </p:sp>
      <p:sp>
        <p:nvSpPr>
          <p:cNvPr id="8" name="Rectangle 7"/>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5" name="Picture 4"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1733167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700809"/>
            <a:ext cx="8219256" cy="1829816"/>
          </a:xfrm>
        </p:spPr>
        <p:txBody>
          <a:bodyPr>
            <a:normAutofit fontScale="92500" lnSpcReduction="20000"/>
          </a:bodyPr>
          <a:lstStyle/>
          <a:p>
            <a:pPr marL="0" indent="0">
              <a:buNone/>
            </a:pPr>
            <a:r>
              <a:rPr lang="en-GB" sz="2800" dirty="0" smtClean="0"/>
              <a:t>When students are required to work independently, there is an element of risk involved as the teacher is stepping back. Students will need to be resilient when faced with learning they find difficult. Listen to Carol </a:t>
            </a:r>
            <a:r>
              <a:rPr lang="en-GB" sz="2800" dirty="0" err="1" smtClean="0"/>
              <a:t>Dweck</a:t>
            </a:r>
            <a:r>
              <a:rPr lang="en-GB" sz="2800" dirty="0" smtClean="0"/>
              <a:t> speak about the importance of </a:t>
            </a:r>
            <a:r>
              <a:rPr lang="en-GB" sz="2800" dirty="0" err="1" smtClean="0"/>
              <a:t>mindset</a:t>
            </a:r>
            <a:r>
              <a:rPr lang="en-GB" sz="2800" dirty="0" smtClean="0"/>
              <a:t>.</a:t>
            </a:r>
            <a:endParaRPr lang="en-GB" dirty="0"/>
          </a:p>
        </p:txBody>
      </p:sp>
      <p:sp>
        <p:nvSpPr>
          <p:cNvPr id="2" name="TextBox 1"/>
          <p:cNvSpPr txBox="1"/>
          <p:nvPr/>
        </p:nvSpPr>
        <p:spPr>
          <a:xfrm>
            <a:off x="467544" y="3717032"/>
            <a:ext cx="8208912" cy="461665"/>
          </a:xfrm>
          <a:prstGeom prst="rect">
            <a:avLst/>
          </a:prstGeom>
          <a:noFill/>
          <a:ln w="25400">
            <a:solidFill>
              <a:schemeClr val="tx1"/>
            </a:solidFill>
          </a:ln>
        </p:spPr>
        <p:txBody>
          <a:bodyPr wrap="square" rtlCol="0">
            <a:spAutoFit/>
          </a:bodyPr>
          <a:lstStyle/>
          <a:p>
            <a:pPr algn="ctr"/>
            <a:r>
              <a:rPr lang="en-GB" sz="2400" dirty="0" smtClean="0">
                <a:hlinkClick r:id="rId2"/>
              </a:rPr>
              <a:t>www.youtube.com/watch?v=wh0OS4MrN3E</a:t>
            </a:r>
            <a:r>
              <a:rPr lang="en-GB" sz="2400" dirty="0" smtClean="0"/>
              <a:t> </a:t>
            </a:r>
          </a:p>
        </p:txBody>
      </p:sp>
      <p:sp>
        <p:nvSpPr>
          <p:cNvPr id="7" name="Content Placeholder 5"/>
          <p:cNvSpPr txBox="1">
            <a:spLocks/>
          </p:cNvSpPr>
          <p:nvPr/>
        </p:nvSpPr>
        <p:spPr>
          <a:xfrm>
            <a:off x="454968" y="4293096"/>
            <a:ext cx="8280920" cy="23042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800" dirty="0" smtClean="0"/>
              <a:t>Discuss with the person sitting next to you the ideas that Carol </a:t>
            </a:r>
            <a:r>
              <a:rPr lang="en-GB" sz="2800" dirty="0" err="1" smtClean="0"/>
              <a:t>Dweck</a:t>
            </a:r>
            <a:r>
              <a:rPr lang="en-GB" sz="2800" dirty="0" smtClean="0"/>
              <a:t> explores in this clip.</a:t>
            </a:r>
          </a:p>
          <a:p>
            <a:pPr marL="0" indent="0">
              <a:buFont typeface="Arial" panose="020B0604020202020204" pitchFamily="34" charset="0"/>
              <a:buNone/>
            </a:pPr>
            <a:r>
              <a:rPr lang="en-GB" sz="2800" dirty="0" smtClean="0"/>
              <a:t>What strategies could you use to help students become more resilient when they find learning difficult?</a:t>
            </a:r>
          </a:p>
          <a:p>
            <a:pPr marL="0" indent="0">
              <a:buFont typeface="Arial" panose="020B0604020202020204" pitchFamily="34" charset="0"/>
              <a:buNone/>
            </a:pPr>
            <a:endParaRPr lang="en-GB" dirty="0"/>
          </a:p>
        </p:txBody>
      </p:sp>
      <p:sp>
        <p:nvSpPr>
          <p:cNvPr id="8"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Session 3 Option B</a:t>
            </a:r>
            <a:endParaRPr lang="en-GB" b="1" dirty="0"/>
          </a:p>
        </p:txBody>
      </p:sp>
      <p:sp>
        <p:nvSpPr>
          <p:cNvPr id="9" name="Rectangle 8"/>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10" name="Picture 9" descr="CPDLogo1.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1301407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772816"/>
            <a:ext cx="8363272" cy="5085184"/>
          </a:xfrm>
        </p:spPr>
        <p:txBody>
          <a:bodyPr>
            <a:normAutofit/>
          </a:bodyPr>
          <a:lstStyle/>
          <a:p>
            <a:pPr marL="0" indent="0">
              <a:buNone/>
            </a:pPr>
            <a:r>
              <a:rPr lang="en-GB" sz="1800" dirty="0" smtClean="0"/>
              <a:t>Think of a topic you are going to teach and something that students normally find quite difficult to do. Create a series of scaffolds that students can use to help them work independently and persevere when they begin to struggle.</a:t>
            </a:r>
          </a:p>
          <a:p>
            <a:pPr marL="0" indent="0">
              <a:buNone/>
            </a:pPr>
            <a:endParaRPr lang="en-GB" sz="2100" b="1" dirty="0"/>
          </a:p>
          <a:p>
            <a:pPr marL="0" indent="0">
              <a:buNone/>
            </a:pPr>
            <a:r>
              <a:rPr lang="en-GB" sz="1800" dirty="0" smtClean="0"/>
              <a:t>After, you will have to explain to the person sitting next to you the following:</a:t>
            </a:r>
            <a:endParaRPr lang="en-GB" sz="1800" dirty="0"/>
          </a:p>
          <a:p>
            <a:r>
              <a:rPr lang="en-GB" sz="1800" dirty="0" smtClean="0"/>
              <a:t>What scaffold have you provided for students who are really out of their comfort zone and would normally require a lot of teacher input?</a:t>
            </a:r>
          </a:p>
          <a:p>
            <a:r>
              <a:rPr lang="en-GB" sz="1800" dirty="0" smtClean="0"/>
              <a:t>What scaffold have you provided for students who are anxious about starting but are fine once they’ve got started?</a:t>
            </a:r>
          </a:p>
          <a:p>
            <a:r>
              <a:rPr lang="en-GB" sz="1800" dirty="0" smtClean="0"/>
              <a:t>What scaffold have you provided for students who generally work well by themselves but often don’t get to the more advanced level of thinking?</a:t>
            </a:r>
          </a:p>
          <a:p>
            <a:r>
              <a:rPr lang="en-GB" sz="1800" dirty="0" smtClean="0"/>
              <a:t>What strategies will you use to ensure that some students don’t rely on the scaffold if they are capable of working without one?</a:t>
            </a:r>
          </a:p>
          <a:p>
            <a:pPr marL="0" indent="0">
              <a:buNone/>
            </a:pPr>
            <a:endParaRPr lang="en-GB" dirty="0"/>
          </a:p>
        </p:txBody>
      </p:sp>
      <p:sp>
        <p:nvSpPr>
          <p:cNvPr id="7"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Session 3 Option B: Practice task</a:t>
            </a:r>
            <a:endParaRPr lang="en-GB" b="1" dirty="0"/>
          </a:p>
        </p:txBody>
      </p:sp>
      <p:sp>
        <p:nvSpPr>
          <p:cNvPr id="8" name="Rectangle 7"/>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5" name="Picture 4"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346763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Session 3 Option B: Reflection</a:t>
            </a:r>
            <a:endParaRPr lang="en-GB" b="1" dirty="0"/>
          </a:p>
        </p:txBody>
      </p:sp>
      <p:sp>
        <p:nvSpPr>
          <p:cNvPr id="6" name="Content Placeholder 5"/>
          <p:cNvSpPr>
            <a:spLocks noGrp="1"/>
          </p:cNvSpPr>
          <p:nvPr>
            <p:ph idx="1"/>
          </p:nvPr>
        </p:nvSpPr>
        <p:spPr>
          <a:xfrm>
            <a:off x="457200" y="1600200"/>
            <a:ext cx="8229600" cy="5069160"/>
          </a:xfrm>
        </p:spPr>
        <p:txBody>
          <a:bodyPr>
            <a:normAutofit/>
          </a:bodyPr>
          <a:lstStyle/>
          <a:p>
            <a:pPr marL="0" indent="0">
              <a:buNone/>
            </a:pPr>
            <a:r>
              <a:rPr lang="en-GB" sz="2000" b="1" dirty="0"/>
              <a:t>Aims: </a:t>
            </a:r>
            <a:endParaRPr lang="en-GB" sz="2000" dirty="0"/>
          </a:p>
          <a:p>
            <a:r>
              <a:rPr lang="en-GB" sz="2000" dirty="0"/>
              <a:t>To explore the importance of collaborative working in developing independence from the teacher.</a:t>
            </a:r>
          </a:p>
          <a:p>
            <a:r>
              <a:rPr lang="en-GB" sz="2000" dirty="0"/>
              <a:t>To explore the importance of developing resilience when students are struggling.</a:t>
            </a:r>
          </a:p>
          <a:p>
            <a:r>
              <a:rPr lang="en-GB" sz="2000" dirty="0"/>
              <a:t>To explore the importance of scaffolds and when to use them to support students.</a:t>
            </a:r>
          </a:p>
          <a:p>
            <a:pPr marL="0" indent="0">
              <a:buNone/>
            </a:pPr>
            <a:endParaRPr lang="en-GB" sz="2000" dirty="0"/>
          </a:p>
          <a:p>
            <a:pPr marL="0" indent="0">
              <a:buNone/>
            </a:pPr>
            <a:r>
              <a:rPr lang="en-GB" sz="2000" b="1" dirty="0" smtClean="0"/>
              <a:t>Individual reflection</a:t>
            </a:r>
          </a:p>
          <a:p>
            <a:r>
              <a:rPr lang="en-GB" sz="2000" dirty="0" smtClean="0"/>
              <a:t>In the next session, you will be in a coaching partnership to explore how these strategies could work with particular classes you teach. Take a minute to think about which strategies you want to work on and with whom.</a:t>
            </a:r>
          </a:p>
          <a:p>
            <a:pPr marL="0" indent="0">
              <a:buNone/>
            </a:pPr>
            <a:endParaRPr lang="en-GB" dirty="0" smtClean="0"/>
          </a:p>
          <a:p>
            <a:pPr marL="0" indent="0">
              <a:buNone/>
            </a:pPr>
            <a:endParaRPr lang="en-GB" dirty="0"/>
          </a:p>
        </p:txBody>
      </p:sp>
      <p:sp>
        <p:nvSpPr>
          <p:cNvPr id="8" name="Rectangle 7"/>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7" name="Picture 6"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3249488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Session 3 Option C: Aims</a:t>
            </a:r>
            <a:endParaRPr lang="en-GB" b="1" dirty="0"/>
          </a:p>
        </p:txBody>
      </p:sp>
      <p:sp>
        <p:nvSpPr>
          <p:cNvPr id="6" name="Content Placeholder 5"/>
          <p:cNvSpPr>
            <a:spLocks noGrp="1"/>
          </p:cNvSpPr>
          <p:nvPr>
            <p:ph idx="1"/>
          </p:nvPr>
        </p:nvSpPr>
        <p:spPr>
          <a:xfrm>
            <a:off x="457200" y="1844824"/>
            <a:ext cx="8229600" cy="4824536"/>
          </a:xfrm>
        </p:spPr>
        <p:txBody>
          <a:bodyPr>
            <a:normAutofit/>
          </a:bodyPr>
          <a:lstStyle/>
          <a:p>
            <a:pPr marL="0" indent="0">
              <a:buNone/>
            </a:pPr>
            <a:r>
              <a:rPr lang="en-GB" sz="2200" b="1" dirty="0" smtClean="0"/>
              <a:t>Embedding stretch and challenge practice</a:t>
            </a:r>
          </a:p>
          <a:p>
            <a:pPr marL="0" indent="0">
              <a:buNone/>
            </a:pPr>
            <a:r>
              <a:rPr lang="en-GB" sz="2200" dirty="0" smtClean="0"/>
              <a:t>Creating an ethic of excellence in your students.</a:t>
            </a:r>
          </a:p>
          <a:p>
            <a:pPr marL="0" indent="0">
              <a:buNone/>
            </a:pPr>
            <a:endParaRPr lang="en-GB" dirty="0"/>
          </a:p>
          <a:p>
            <a:pPr marL="0" indent="0">
              <a:buNone/>
            </a:pPr>
            <a:r>
              <a:rPr lang="en-GB" sz="2200" b="1" dirty="0" smtClean="0"/>
              <a:t>Aims: </a:t>
            </a:r>
            <a:endParaRPr lang="en-GB" sz="2200" dirty="0"/>
          </a:p>
          <a:p>
            <a:r>
              <a:rPr lang="en-GB" sz="2200" dirty="0" smtClean="0"/>
              <a:t>To explore the importance of sharing examples of excellence with students.</a:t>
            </a:r>
          </a:p>
          <a:p>
            <a:r>
              <a:rPr lang="en-GB" sz="2200" dirty="0" smtClean="0"/>
              <a:t>To explore the importance of creating a culture of critique with students.</a:t>
            </a:r>
          </a:p>
          <a:p>
            <a:r>
              <a:rPr lang="en-GB" sz="2200" dirty="0" smtClean="0"/>
              <a:t>To explore the importance of students taking responsibility for developing their own learning.</a:t>
            </a:r>
          </a:p>
          <a:p>
            <a:pPr marL="0" indent="0">
              <a:buNone/>
            </a:pPr>
            <a:endParaRPr lang="en-GB" dirty="0" smtClean="0"/>
          </a:p>
          <a:p>
            <a:pPr marL="0" indent="0">
              <a:buNone/>
            </a:pPr>
            <a:endParaRPr lang="en-GB" dirty="0"/>
          </a:p>
        </p:txBody>
      </p:sp>
      <p:sp>
        <p:nvSpPr>
          <p:cNvPr id="7" name="Rectangle 6"/>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8" name="Picture 7"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4158626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916832"/>
            <a:ext cx="8229600" cy="4752528"/>
          </a:xfrm>
        </p:spPr>
        <p:txBody>
          <a:bodyPr>
            <a:normAutofit/>
          </a:bodyPr>
          <a:lstStyle/>
          <a:p>
            <a:pPr marL="0" indent="0">
              <a:buNone/>
            </a:pPr>
            <a:r>
              <a:rPr lang="en-GB" b="1" dirty="0" smtClean="0"/>
              <a:t>Questions for discussion:</a:t>
            </a:r>
          </a:p>
          <a:p>
            <a:r>
              <a:rPr lang="en-GB" dirty="0" smtClean="0"/>
              <a:t>What are the hallmarks of an excellent piece of work in your subject?</a:t>
            </a:r>
          </a:p>
          <a:p>
            <a:r>
              <a:rPr lang="en-GB" dirty="0" smtClean="0"/>
              <a:t>What are the difficulties in getting students to self- and peer-assess?</a:t>
            </a:r>
          </a:p>
          <a:p>
            <a:r>
              <a:rPr lang="en-GB" dirty="0" smtClean="0"/>
              <a:t>How can students be forced to take greater responsibility for their own learning?</a:t>
            </a:r>
            <a:endParaRPr lang="en-GB" dirty="0"/>
          </a:p>
        </p:txBody>
      </p:sp>
      <p:sp>
        <p:nvSpPr>
          <p:cNvPr id="7"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Session 3 Option C: Questions</a:t>
            </a:r>
            <a:endParaRPr lang="en-GB" b="1" dirty="0"/>
          </a:p>
        </p:txBody>
      </p:sp>
      <p:sp>
        <p:nvSpPr>
          <p:cNvPr id="8" name="Rectangle 7"/>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5" name="Picture 4"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2649862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916832"/>
            <a:ext cx="8229600" cy="720080"/>
          </a:xfrm>
        </p:spPr>
        <p:txBody>
          <a:bodyPr>
            <a:normAutofit/>
          </a:bodyPr>
          <a:lstStyle/>
          <a:p>
            <a:pPr marL="0" indent="0">
              <a:buNone/>
            </a:pPr>
            <a:r>
              <a:rPr lang="en-GB" sz="2800" dirty="0" smtClean="0"/>
              <a:t>What are the possible issues with this task guidance?</a:t>
            </a:r>
          </a:p>
          <a:p>
            <a:pPr marL="0" indent="0">
              <a:buNone/>
            </a:pPr>
            <a:endParaRPr lang="en-GB" dirty="0"/>
          </a:p>
        </p:txBody>
      </p:sp>
      <p:sp>
        <p:nvSpPr>
          <p:cNvPr id="2" name="TextBox 1"/>
          <p:cNvSpPr txBox="1"/>
          <p:nvPr/>
        </p:nvSpPr>
        <p:spPr>
          <a:xfrm>
            <a:off x="467544" y="2924944"/>
            <a:ext cx="8208912" cy="3046988"/>
          </a:xfrm>
          <a:prstGeom prst="rect">
            <a:avLst/>
          </a:prstGeom>
          <a:noFill/>
          <a:ln w="25400">
            <a:solidFill>
              <a:schemeClr val="tx1"/>
            </a:solidFill>
          </a:ln>
        </p:spPr>
        <p:txBody>
          <a:bodyPr wrap="square" rtlCol="0">
            <a:spAutoFit/>
          </a:bodyPr>
          <a:lstStyle/>
          <a:p>
            <a:r>
              <a:rPr lang="en-GB" sz="2400" b="1" dirty="0" smtClean="0"/>
              <a:t>Assessment guidance</a:t>
            </a:r>
            <a:endParaRPr lang="en-GB" sz="2400" b="1" dirty="0"/>
          </a:p>
          <a:p>
            <a:r>
              <a:rPr lang="en-GB" sz="2400" dirty="0" smtClean="0"/>
              <a:t>You are going to complete a piece of work about X.</a:t>
            </a:r>
          </a:p>
          <a:p>
            <a:r>
              <a:rPr lang="en-GB" sz="2400" dirty="0" smtClean="0"/>
              <a:t>Look at the mark scheme for this task.</a:t>
            </a:r>
          </a:p>
          <a:p>
            <a:r>
              <a:rPr lang="en-GB" sz="2400" dirty="0" smtClean="0"/>
              <a:t>Think carefully about what you are going to have to include in your work to reach your target grade.</a:t>
            </a:r>
          </a:p>
          <a:p>
            <a:r>
              <a:rPr lang="en-GB" sz="2400" dirty="0" smtClean="0"/>
              <a:t>You will have 45 minutes to complete the work.</a:t>
            </a:r>
          </a:p>
          <a:p>
            <a:r>
              <a:rPr lang="en-GB" sz="2400" dirty="0" smtClean="0"/>
              <a:t>I will be marking this work so give it your best effort.</a:t>
            </a:r>
          </a:p>
          <a:p>
            <a:endParaRPr lang="en-GB" sz="2400" dirty="0" smtClean="0"/>
          </a:p>
        </p:txBody>
      </p:sp>
      <p:sp>
        <p:nvSpPr>
          <p:cNvPr id="7"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Session 3 Option C</a:t>
            </a:r>
            <a:endParaRPr lang="en-GB" b="1" dirty="0"/>
          </a:p>
        </p:txBody>
      </p:sp>
      <p:sp>
        <p:nvSpPr>
          <p:cNvPr id="8" name="Rectangle 7"/>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9" name="Picture 8"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2031259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916832"/>
            <a:ext cx="8229600" cy="1224136"/>
          </a:xfrm>
        </p:spPr>
        <p:txBody>
          <a:bodyPr>
            <a:normAutofit fontScale="92500" lnSpcReduction="10000"/>
          </a:bodyPr>
          <a:lstStyle/>
          <a:p>
            <a:pPr marL="0" indent="0">
              <a:buNone/>
            </a:pPr>
            <a:r>
              <a:rPr lang="en-GB" sz="2800" dirty="0" smtClean="0"/>
              <a:t>What is your reaction to John Hattie speaking about teaching methods that have the most impact on student achievement?</a:t>
            </a:r>
            <a:endParaRPr lang="en-GB" dirty="0"/>
          </a:p>
        </p:txBody>
      </p:sp>
      <p:sp>
        <p:nvSpPr>
          <p:cNvPr id="2" name="TextBox 1"/>
          <p:cNvSpPr txBox="1"/>
          <p:nvPr/>
        </p:nvSpPr>
        <p:spPr>
          <a:xfrm>
            <a:off x="467544" y="3212976"/>
            <a:ext cx="8208912" cy="830997"/>
          </a:xfrm>
          <a:prstGeom prst="rect">
            <a:avLst/>
          </a:prstGeom>
          <a:noFill/>
          <a:ln w="25400">
            <a:solidFill>
              <a:schemeClr val="tx1"/>
            </a:solidFill>
          </a:ln>
        </p:spPr>
        <p:txBody>
          <a:bodyPr wrap="square" rtlCol="0">
            <a:spAutoFit/>
          </a:bodyPr>
          <a:lstStyle/>
          <a:p>
            <a:pPr algn="ctr"/>
            <a:r>
              <a:rPr lang="en-GB" sz="2400" dirty="0" smtClean="0"/>
              <a:t> </a:t>
            </a:r>
            <a:r>
              <a:rPr lang="en-GB" sz="2400" dirty="0" smtClean="0">
                <a:hlinkClick r:id="rId2"/>
              </a:rPr>
              <a:t>www.youtube.com/watch?v=TD_yQNk7X3w</a:t>
            </a:r>
            <a:r>
              <a:rPr lang="en-GB" sz="2400" dirty="0" smtClean="0"/>
              <a:t>  </a:t>
            </a:r>
          </a:p>
          <a:p>
            <a:pPr algn="ctr"/>
            <a:r>
              <a:rPr lang="en-GB" sz="2400" dirty="0" smtClean="0"/>
              <a:t>(5.44 - 12.17) </a:t>
            </a:r>
          </a:p>
        </p:txBody>
      </p:sp>
      <p:sp>
        <p:nvSpPr>
          <p:cNvPr id="7" name="Content Placeholder 5"/>
          <p:cNvSpPr txBox="1">
            <a:spLocks/>
          </p:cNvSpPr>
          <p:nvPr/>
        </p:nvSpPr>
        <p:spPr>
          <a:xfrm>
            <a:off x="467544" y="4077072"/>
            <a:ext cx="8280920" cy="230425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800" dirty="0" smtClean="0"/>
              <a:t>Discuss with the person sitting next to you about how you set up your classroom to allow students to learn and reach for excellence.</a:t>
            </a:r>
          </a:p>
          <a:p>
            <a:pPr marL="0" indent="0">
              <a:buFont typeface="Arial" panose="020B0604020202020204" pitchFamily="34" charset="0"/>
              <a:buNone/>
            </a:pPr>
            <a:r>
              <a:rPr lang="en-GB" sz="2800" dirty="0" smtClean="0"/>
              <a:t>What constraints are there that might hinder teachers from this ideal that Hattie discusses in this clip?</a:t>
            </a:r>
          </a:p>
          <a:p>
            <a:pPr marL="0" indent="0">
              <a:buFont typeface="Arial" panose="020B0604020202020204" pitchFamily="34" charset="0"/>
              <a:buNone/>
            </a:pPr>
            <a:endParaRPr lang="en-GB" dirty="0"/>
          </a:p>
        </p:txBody>
      </p:sp>
      <p:sp>
        <p:nvSpPr>
          <p:cNvPr id="8"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Session 3 Option C</a:t>
            </a:r>
            <a:endParaRPr lang="en-GB" b="1" dirty="0"/>
          </a:p>
        </p:txBody>
      </p:sp>
      <p:sp>
        <p:nvSpPr>
          <p:cNvPr id="9" name="Rectangle 8"/>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10" name="Picture 9" descr="CPDLogo1.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1725755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Session 1: Stretch and challenge audit</a:t>
            </a:r>
            <a:endParaRPr lang="en-GB" b="1" dirty="0"/>
          </a:p>
        </p:txBody>
      </p:sp>
      <p:sp>
        <p:nvSpPr>
          <p:cNvPr id="6" name="Content Placeholder 5"/>
          <p:cNvSpPr>
            <a:spLocks noGrp="1"/>
          </p:cNvSpPr>
          <p:nvPr>
            <p:ph idx="1"/>
          </p:nvPr>
        </p:nvSpPr>
        <p:spPr>
          <a:xfrm>
            <a:off x="457200" y="1600200"/>
            <a:ext cx="8229600" cy="5069160"/>
          </a:xfrm>
        </p:spPr>
        <p:txBody>
          <a:bodyPr/>
          <a:lstStyle/>
          <a:p>
            <a:pPr marL="0" indent="0" algn="ctr">
              <a:buNone/>
            </a:pPr>
            <a:r>
              <a:rPr lang="en-GB" b="1" dirty="0" smtClean="0"/>
              <a:t>How confident are you in planning and delivering effective stretch and challenge for all of your students?</a:t>
            </a:r>
          </a:p>
          <a:p>
            <a:pPr marL="0" indent="0">
              <a:buNone/>
            </a:pPr>
            <a:endParaRPr lang="en-GB" dirty="0"/>
          </a:p>
          <a:p>
            <a:pPr marL="0" indent="0">
              <a:buNone/>
            </a:pPr>
            <a:r>
              <a:rPr lang="en-GB" dirty="0" smtClean="0"/>
              <a:t>Complete your stretch and challenge audit to judge your starting point for today’s INSET and consider how you would like to move forward with your practice.</a:t>
            </a:r>
          </a:p>
          <a:p>
            <a:pPr marL="0" indent="0">
              <a:buNone/>
            </a:pPr>
            <a:endParaRPr lang="en-GB" dirty="0"/>
          </a:p>
          <a:p>
            <a:pPr marL="0" indent="0">
              <a:buNone/>
            </a:pPr>
            <a:endParaRPr lang="en-GB" dirty="0"/>
          </a:p>
        </p:txBody>
      </p:sp>
      <p:sp>
        <p:nvSpPr>
          <p:cNvPr id="4" name="Rectangle 3"/>
          <p:cNvSpPr/>
          <p:nvPr/>
        </p:nvSpPr>
        <p:spPr>
          <a:xfrm>
            <a:off x="5292079" y="-9061"/>
            <a:ext cx="386016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7" name="Picture 6"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178266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916832"/>
            <a:ext cx="8352928" cy="4941168"/>
          </a:xfrm>
        </p:spPr>
        <p:txBody>
          <a:bodyPr>
            <a:normAutofit/>
          </a:bodyPr>
          <a:lstStyle/>
          <a:p>
            <a:pPr marL="0" indent="0">
              <a:buNone/>
            </a:pPr>
            <a:r>
              <a:rPr lang="en-GB" sz="1800" dirty="0" smtClean="0"/>
              <a:t>Think about the expectations you share with your students about what you want them to be like in your lessons. Consider what language you would need to use to make explicit to students that you are only interested in them creating excellent work. Draft out a set of </a:t>
            </a:r>
            <a:br>
              <a:rPr lang="en-GB" sz="1800" dirty="0" smtClean="0"/>
            </a:br>
            <a:r>
              <a:rPr lang="en-GB" sz="1800" dirty="0" smtClean="0"/>
              <a:t>subject-specific expectations to share with a class you teach.</a:t>
            </a:r>
          </a:p>
          <a:p>
            <a:pPr marL="0" indent="0">
              <a:buNone/>
            </a:pPr>
            <a:endParaRPr lang="en-GB" sz="2100" b="1" dirty="0"/>
          </a:p>
          <a:p>
            <a:pPr marL="0" indent="0">
              <a:buNone/>
            </a:pPr>
            <a:r>
              <a:rPr lang="en-GB" sz="1800" dirty="0" smtClean="0"/>
              <a:t>After, you will have to explain to the person sitting next to you the following:</a:t>
            </a:r>
            <a:endParaRPr lang="en-GB" sz="1800" dirty="0"/>
          </a:p>
          <a:p>
            <a:r>
              <a:rPr lang="en-GB" sz="1800" dirty="0" smtClean="0"/>
              <a:t>What would an excellent student in your subject be able to know and do?</a:t>
            </a:r>
          </a:p>
          <a:p>
            <a:r>
              <a:rPr lang="en-GB" sz="1800" dirty="0" smtClean="0"/>
              <a:t>What have you prioritised as important?</a:t>
            </a:r>
          </a:p>
          <a:p>
            <a:r>
              <a:rPr lang="en-GB" sz="1800" dirty="0" smtClean="0"/>
              <a:t>What language have you used to show that excellence can be achieved in your class?</a:t>
            </a:r>
          </a:p>
          <a:p>
            <a:r>
              <a:rPr lang="en-GB" sz="1800" dirty="0" smtClean="0"/>
              <a:t>What would you have to change in your current classroom practice and routines to enable a culture of excellence?</a:t>
            </a:r>
          </a:p>
          <a:p>
            <a:pPr marL="0" indent="0">
              <a:buNone/>
            </a:pPr>
            <a:endParaRPr lang="en-GB" dirty="0"/>
          </a:p>
        </p:txBody>
      </p:sp>
      <p:sp>
        <p:nvSpPr>
          <p:cNvPr id="7"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Session 3 Option C: Practice task</a:t>
            </a:r>
            <a:endParaRPr lang="en-GB" b="1" dirty="0"/>
          </a:p>
        </p:txBody>
      </p:sp>
      <p:sp>
        <p:nvSpPr>
          <p:cNvPr id="8" name="Rectangle 7"/>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5" name="Picture 4"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496675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916832"/>
            <a:ext cx="8229600" cy="1152128"/>
          </a:xfrm>
        </p:spPr>
        <p:txBody>
          <a:bodyPr>
            <a:normAutofit fontScale="92500"/>
          </a:bodyPr>
          <a:lstStyle/>
          <a:p>
            <a:pPr marL="0" indent="0">
              <a:buNone/>
            </a:pPr>
            <a:r>
              <a:rPr lang="en-GB" sz="2800" dirty="0" smtClean="0"/>
              <a:t>What is your reaction to this clip of Ron Berger explaining the process of critique and how it can create excellence? </a:t>
            </a:r>
            <a:endParaRPr lang="en-GB" dirty="0"/>
          </a:p>
        </p:txBody>
      </p:sp>
      <p:sp>
        <p:nvSpPr>
          <p:cNvPr id="2" name="TextBox 1"/>
          <p:cNvSpPr txBox="1"/>
          <p:nvPr/>
        </p:nvSpPr>
        <p:spPr>
          <a:xfrm>
            <a:off x="467544" y="3068960"/>
            <a:ext cx="8208912" cy="461665"/>
          </a:xfrm>
          <a:prstGeom prst="rect">
            <a:avLst/>
          </a:prstGeom>
          <a:noFill/>
          <a:ln w="25400">
            <a:solidFill>
              <a:schemeClr val="tx1"/>
            </a:solidFill>
          </a:ln>
        </p:spPr>
        <p:txBody>
          <a:bodyPr wrap="square" rtlCol="0">
            <a:spAutoFit/>
          </a:bodyPr>
          <a:lstStyle/>
          <a:p>
            <a:pPr algn="ctr"/>
            <a:r>
              <a:rPr lang="en-GB" sz="2400" dirty="0" smtClean="0"/>
              <a:t>[</a:t>
            </a:r>
            <a:r>
              <a:rPr lang="en-GB" sz="2400" dirty="0">
                <a:hlinkClick r:id="rId2"/>
              </a:rPr>
              <a:t>https://www.youtube.com/watch?v=1znB1ox0_EI</a:t>
            </a:r>
            <a:r>
              <a:rPr lang="en-GB" sz="2400" dirty="0" smtClean="0"/>
              <a:t>]</a:t>
            </a:r>
            <a:endParaRPr lang="en-GB" sz="2400" dirty="0"/>
          </a:p>
        </p:txBody>
      </p:sp>
      <p:sp>
        <p:nvSpPr>
          <p:cNvPr id="7" name="Content Placeholder 5"/>
          <p:cNvSpPr txBox="1">
            <a:spLocks/>
          </p:cNvSpPr>
          <p:nvPr/>
        </p:nvSpPr>
        <p:spPr>
          <a:xfrm>
            <a:off x="467544" y="4077072"/>
            <a:ext cx="8280920" cy="23042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800" dirty="0" smtClean="0"/>
              <a:t>Discuss with the person sitting next to you the benefits of creating a culture of critique in a class?</a:t>
            </a:r>
          </a:p>
          <a:p>
            <a:pPr marL="0" indent="0">
              <a:buFont typeface="Arial" panose="020B0604020202020204" pitchFamily="34" charset="0"/>
              <a:buNone/>
            </a:pPr>
            <a:r>
              <a:rPr lang="en-GB" sz="2800" dirty="0" smtClean="0"/>
              <a:t>How might this be more useful than more general peer assessment strategies we are used to using?</a:t>
            </a:r>
          </a:p>
          <a:p>
            <a:pPr marL="0" indent="0">
              <a:buFont typeface="Arial" panose="020B0604020202020204" pitchFamily="34" charset="0"/>
              <a:buNone/>
            </a:pPr>
            <a:endParaRPr lang="en-GB" dirty="0"/>
          </a:p>
        </p:txBody>
      </p:sp>
      <p:sp>
        <p:nvSpPr>
          <p:cNvPr id="8"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Session 3 Option C</a:t>
            </a:r>
            <a:endParaRPr lang="en-GB" b="1" dirty="0"/>
          </a:p>
        </p:txBody>
      </p:sp>
      <p:sp>
        <p:nvSpPr>
          <p:cNvPr id="9" name="Rectangle 8"/>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10" name="Picture 9" descr="CPDLogo1.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1725897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916832"/>
            <a:ext cx="8352928" cy="4941168"/>
          </a:xfrm>
        </p:spPr>
        <p:txBody>
          <a:bodyPr>
            <a:normAutofit fontScale="85000" lnSpcReduction="20000"/>
          </a:bodyPr>
          <a:lstStyle/>
          <a:p>
            <a:pPr marL="0" indent="0">
              <a:buNone/>
            </a:pPr>
            <a:r>
              <a:rPr lang="en-GB" dirty="0" smtClean="0"/>
              <a:t>Think about an assessment  in a scheme of work you teach. Begin with the end and describe all the features that would make the work excellent. Then break down the stages to give specific feedback to help a student get to that point of excellence.</a:t>
            </a:r>
          </a:p>
          <a:p>
            <a:pPr marL="0" indent="0">
              <a:buNone/>
            </a:pPr>
            <a:endParaRPr lang="en-GB" b="1" dirty="0"/>
          </a:p>
          <a:p>
            <a:pPr marL="0" indent="0">
              <a:buNone/>
            </a:pPr>
            <a:r>
              <a:rPr lang="en-GB" dirty="0" smtClean="0"/>
              <a:t>After, you will have to explain to the person sitting next to you the following:</a:t>
            </a:r>
            <a:endParaRPr lang="en-GB" dirty="0"/>
          </a:p>
          <a:p>
            <a:r>
              <a:rPr lang="en-GB" dirty="0" smtClean="0"/>
              <a:t>What are the hallmarks of excellence?</a:t>
            </a:r>
          </a:p>
          <a:p>
            <a:r>
              <a:rPr lang="en-GB" dirty="0" smtClean="0"/>
              <a:t>Which aspects do students struggle with normally?</a:t>
            </a:r>
          </a:p>
          <a:p>
            <a:r>
              <a:rPr lang="en-GB" dirty="0" smtClean="0"/>
              <a:t>How can this feedback help them to overcome these moments of difficulty?</a:t>
            </a:r>
          </a:p>
          <a:p>
            <a:endParaRPr lang="en-GB" dirty="0" smtClean="0"/>
          </a:p>
          <a:p>
            <a:pPr marL="0" indent="0">
              <a:buNone/>
            </a:pPr>
            <a:endParaRPr lang="en-GB" dirty="0"/>
          </a:p>
        </p:txBody>
      </p:sp>
      <p:sp>
        <p:nvSpPr>
          <p:cNvPr id="7"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Session 3 Option C: Practice task</a:t>
            </a:r>
            <a:endParaRPr lang="en-GB" b="1" dirty="0"/>
          </a:p>
        </p:txBody>
      </p:sp>
      <p:sp>
        <p:nvSpPr>
          <p:cNvPr id="8" name="Rectangle 7"/>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5" name="Picture 4"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3292232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916832"/>
            <a:ext cx="8229600" cy="1613792"/>
          </a:xfrm>
        </p:spPr>
        <p:txBody>
          <a:bodyPr>
            <a:normAutofit fontScale="62500" lnSpcReduction="20000"/>
          </a:bodyPr>
          <a:lstStyle/>
          <a:p>
            <a:pPr marL="0" indent="0">
              <a:buNone/>
            </a:pPr>
            <a:r>
              <a:rPr lang="en-GB" sz="3800" dirty="0" smtClean="0"/>
              <a:t>What is your reaction to this clip of Dylan </a:t>
            </a:r>
            <a:r>
              <a:rPr lang="en-GB" sz="3800" dirty="0" err="1" smtClean="0"/>
              <a:t>Wiliam</a:t>
            </a:r>
            <a:r>
              <a:rPr lang="en-GB" sz="3800" dirty="0" smtClean="0"/>
              <a:t> talking about teacher feedback and the impact it can have on students’ achievement? What routines do you use with your students to support them in taking responsibility for improving their learning.</a:t>
            </a:r>
          </a:p>
          <a:p>
            <a:pPr marL="0" indent="0">
              <a:buNone/>
            </a:pPr>
            <a:endParaRPr lang="en-GB" dirty="0"/>
          </a:p>
        </p:txBody>
      </p:sp>
      <p:sp>
        <p:nvSpPr>
          <p:cNvPr id="2" name="TextBox 1"/>
          <p:cNvSpPr txBox="1"/>
          <p:nvPr/>
        </p:nvSpPr>
        <p:spPr>
          <a:xfrm>
            <a:off x="467544" y="3492967"/>
            <a:ext cx="8208912" cy="461665"/>
          </a:xfrm>
          <a:prstGeom prst="rect">
            <a:avLst/>
          </a:prstGeom>
          <a:noFill/>
          <a:ln w="25400">
            <a:solidFill>
              <a:schemeClr val="tx1"/>
            </a:solidFill>
          </a:ln>
        </p:spPr>
        <p:txBody>
          <a:bodyPr wrap="square" rtlCol="0">
            <a:spAutoFit/>
          </a:bodyPr>
          <a:lstStyle/>
          <a:p>
            <a:pPr algn="ctr"/>
            <a:r>
              <a:rPr lang="en-GB" sz="2400" dirty="0" smtClean="0">
                <a:hlinkClick r:id="rId2"/>
              </a:rPr>
              <a:t>www.youtube.com/watch?v=MzDuiqaGqAY</a:t>
            </a:r>
            <a:r>
              <a:rPr lang="en-GB" sz="2400" dirty="0" smtClean="0"/>
              <a:t> </a:t>
            </a:r>
          </a:p>
        </p:txBody>
      </p:sp>
      <p:sp>
        <p:nvSpPr>
          <p:cNvPr id="7" name="Content Placeholder 5"/>
          <p:cNvSpPr txBox="1">
            <a:spLocks/>
          </p:cNvSpPr>
          <p:nvPr/>
        </p:nvSpPr>
        <p:spPr>
          <a:xfrm>
            <a:off x="467544" y="4293096"/>
            <a:ext cx="828092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400" dirty="0" smtClean="0"/>
              <a:t>Now listen to this study carried out by Carol </a:t>
            </a:r>
            <a:r>
              <a:rPr lang="en-GB" sz="2400" dirty="0" err="1" smtClean="0"/>
              <a:t>Dweck</a:t>
            </a:r>
            <a:r>
              <a:rPr lang="en-GB" sz="2400" dirty="0" smtClean="0"/>
              <a:t> about the use of praise. Do any of the findings surprise you?</a:t>
            </a:r>
            <a:endParaRPr lang="en-GB" sz="2800" dirty="0"/>
          </a:p>
        </p:txBody>
      </p:sp>
      <p:sp>
        <p:nvSpPr>
          <p:cNvPr id="8" name="TextBox 7"/>
          <p:cNvSpPr txBox="1"/>
          <p:nvPr/>
        </p:nvSpPr>
        <p:spPr>
          <a:xfrm>
            <a:off x="539552" y="5373216"/>
            <a:ext cx="8208912" cy="461665"/>
          </a:xfrm>
          <a:prstGeom prst="rect">
            <a:avLst/>
          </a:prstGeom>
          <a:noFill/>
          <a:ln w="25400">
            <a:solidFill>
              <a:schemeClr val="tx1"/>
            </a:solidFill>
          </a:ln>
        </p:spPr>
        <p:txBody>
          <a:bodyPr wrap="square" rtlCol="0">
            <a:spAutoFit/>
          </a:bodyPr>
          <a:lstStyle/>
          <a:p>
            <a:pPr algn="ctr"/>
            <a:r>
              <a:rPr lang="en-GB" sz="2400" dirty="0" smtClean="0">
                <a:hlinkClick r:id="rId3"/>
              </a:rPr>
              <a:t>www.youtube.com/watch?v=NWv1VdDeoRY</a:t>
            </a:r>
            <a:endParaRPr lang="en-GB" sz="2400" dirty="0" smtClean="0"/>
          </a:p>
        </p:txBody>
      </p:sp>
      <p:sp>
        <p:nvSpPr>
          <p:cNvPr id="9"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Session 3 Option C</a:t>
            </a:r>
            <a:endParaRPr lang="en-GB" b="1" dirty="0"/>
          </a:p>
        </p:txBody>
      </p:sp>
      <p:sp>
        <p:nvSpPr>
          <p:cNvPr id="10" name="Rectangle 9"/>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11" name="Picture 10" descr="CPDLogo1.t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3607060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Session 3 Option C: Reflection</a:t>
            </a:r>
            <a:endParaRPr lang="en-GB" b="1" dirty="0"/>
          </a:p>
        </p:txBody>
      </p:sp>
      <p:sp>
        <p:nvSpPr>
          <p:cNvPr id="6" name="Content Placeholder 5"/>
          <p:cNvSpPr>
            <a:spLocks noGrp="1"/>
          </p:cNvSpPr>
          <p:nvPr>
            <p:ph idx="1"/>
          </p:nvPr>
        </p:nvSpPr>
        <p:spPr>
          <a:xfrm>
            <a:off x="457200" y="1600200"/>
            <a:ext cx="8229600" cy="5069160"/>
          </a:xfrm>
        </p:spPr>
        <p:txBody>
          <a:bodyPr>
            <a:normAutofit fontScale="77500" lnSpcReduction="20000"/>
          </a:bodyPr>
          <a:lstStyle/>
          <a:p>
            <a:pPr marL="0" indent="0">
              <a:buNone/>
            </a:pPr>
            <a:r>
              <a:rPr lang="en-GB" b="1" dirty="0"/>
              <a:t>Aims: </a:t>
            </a:r>
            <a:endParaRPr lang="en-GB" dirty="0"/>
          </a:p>
          <a:p>
            <a:r>
              <a:rPr lang="en-GB" dirty="0"/>
              <a:t>To explore the importance of sharing examples of excellence with students.</a:t>
            </a:r>
          </a:p>
          <a:p>
            <a:r>
              <a:rPr lang="en-GB" dirty="0"/>
              <a:t>To explore the importance of creating a culture of critique with students.</a:t>
            </a:r>
          </a:p>
          <a:p>
            <a:r>
              <a:rPr lang="en-GB" dirty="0"/>
              <a:t>To explore the importance of students taking responsibility for developing their own learning.</a:t>
            </a:r>
          </a:p>
          <a:p>
            <a:endParaRPr lang="en-GB" dirty="0"/>
          </a:p>
          <a:p>
            <a:pPr marL="0" indent="0">
              <a:buNone/>
            </a:pPr>
            <a:r>
              <a:rPr lang="en-GB" b="1" dirty="0" smtClean="0"/>
              <a:t>Individual reflection</a:t>
            </a:r>
          </a:p>
          <a:p>
            <a:r>
              <a:rPr lang="en-GB" dirty="0" smtClean="0"/>
              <a:t>In the next session, you will be in a coaching partnership to explore how these strategies could work with particular classes you teach. Take a minute to think about which strategies you want to work on and with whom.</a:t>
            </a:r>
          </a:p>
          <a:p>
            <a:pPr marL="0" indent="0">
              <a:buNone/>
            </a:pPr>
            <a:endParaRPr lang="en-GB" dirty="0" smtClean="0"/>
          </a:p>
          <a:p>
            <a:pPr marL="0" indent="0">
              <a:buNone/>
            </a:pPr>
            <a:endParaRPr lang="en-GB" dirty="0"/>
          </a:p>
        </p:txBody>
      </p:sp>
      <p:sp>
        <p:nvSpPr>
          <p:cNvPr id="7" name="Rectangle 6"/>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8" name="Picture 7"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1020302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Session 4: Coaching conversations</a:t>
            </a:r>
            <a:endParaRPr lang="en-GB" b="1" dirty="0"/>
          </a:p>
        </p:txBody>
      </p:sp>
      <p:sp>
        <p:nvSpPr>
          <p:cNvPr id="6" name="Content Placeholder 5"/>
          <p:cNvSpPr>
            <a:spLocks noGrp="1"/>
          </p:cNvSpPr>
          <p:nvPr>
            <p:ph idx="1"/>
          </p:nvPr>
        </p:nvSpPr>
        <p:spPr>
          <a:xfrm>
            <a:off x="457200" y="1600200"/>
            <a:ext cx="8229600" cy="5069160"/>
          </a:xfrm>
        </p:spPr>
        <p:txBody>
          <a:bodyPr>
            <a:normAutofit lnSpcReduction="10000"/>
          </a:bodyPr>
          <a:lstStyle/>
          <a:p>
            <a:pPr marL="0" indent="0">
              <a:buNone/>
            </a:pPr>
            <a:r>
              <a:rPr lang="en-GB" b="1" dirty="0" smtClean="0"/>
              <a:t>Aims: </a:t>
            </a:r>
            <a:endParaRPr lang="en-GB" dirty="0"/>
          </a:p>
          <a:p>
            <a:r>
              <a:rPr lang="en-GB" dirty="0" smtClean="0"/>
              <a:t>To reflect on your current practice for providing challenge for all learners.</a:t>
            </a:r>
          </a:p>
          <a:p>
            <a:r>
              <a:rPr lang="en-GB" dirty="0" smtClean="0"/>
              <a:t>To coach another member of staff to move forward with their stretch and challenge provision to improve student outcomes.</a:t>
            </a:r>
          </a:p>
          <a:p>
            <a:r>
              <a:rPr lang="en-GB" dirty="0" smtClean="0"/>
              <a:t>To receive coaching from another member of staff to move forward with your stretch and challenge provision to improve student outcomes.</a:t>
            </a:r>
          </a:p>
          <a:p>
            <a:pPr marL="0" indent="0">
              <a:buNone/>
            </a:pPr>
            <a:endParaRPr lang="en-GB" dirty="0" smtClean="0"/>
          </a:p>
          <a:p>
            <a:pPr marL="0" indent="0">
              <a:buNone/>
            </a:pPr>
            <a:endParaRPr lang="en-GB" dirty="0"/>
          </a:p>
        </p:txBody>
      </p:sp>
      <p:sp>
        <p:nvSpPr>
          <p:cNvPr id="7" name="Rectangle 6"/>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8" name="Picture 7"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1575743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75714"/>
            <a:ext cx="8229600" cy="841924"/>
          </a:xfrm>
          <a:ln w="25400">
            <a:solidFill>
              <a:schemeClr val="tx1"/>
            </a:solidFill>
          </a:ln>
        </p:spPr>
        <p:txBody>
          <a:bodyPr>
            <a:noAutofit/>
          </a:bodyPr>
          <a:lstStyle/>
          <a:p>
            <a:r>
              <a:rPr lang="en-GB" sz="3600" b="1" dirty="0" smtClean="0"/>
              <a:t>Research into effectiveness of coaching</a:t>
            </a:r>
            <a:endParaRPr lang="en-GB" sz="3600" b="1" dirty="0"/>
          </a:p>
        </p:txBody>
      </p:sp>
      <p:sp>
        <p:nvSpPr>
          <p:cNvPr id="3" name="Content Placeholder 2"/>
          <p:cNvSpPr>
            <a:spLocks noGrp="1"/>
          </p:cNvSpPr>
          <p:nvPr>
            <p:ph idx="1"/>
          </p:nvPr>
        </p:nvSpPr>
        <p:spPr>
          <a:xfrm>
            <a:off x="467544" y="1700808"/>
            <a:ext cx="8229600" cy="4525963"/>
          </a:xfrm>
        </p:spPr>
        <p:txBody>
          <a:bodyPr>
            <a:normAutofit fontScale="77500" lnSpcReduction="20000"/>
          </a:bodyPr>
          <a:lstStyle/>
          <a:p>
            <a:pPr marL="0" indent="0">
              <a:lnSpc>
                <a:spcPct val="120000"/>
              </a:lnSpc>
              <a:buNone/>
            </a:pPr>
            <a:endParaRPr lang="en-GB" i="1" dirty="0"/>
          </a:p>
          <a:p>
            <a:pPr marL="0" indent="0">
              <a:lnSpc>
                <a:spcPct val="120000"/>
              </a:lnSpc>
              <a:buNone/>
            </a:pPr>
            <a:r>
              <a:rPr lang="en-GB" i="1" dirty="0" smtClean="0"/>
              <a:t>‘The reflection promoted by effective mentoring and coaching approaches in turn encourages a collaborative learning culture in organisations. For schools, this is particularly important, as it may alleviate some of the sense of professional isolation. Mentoring and coaching activities may be more influential when they “fit” the wider context of an organisation, and/or when they are part of a wider programme of professional development.’ </a:t>
            </a:r>
          </a:p>
          <a:p>
            <a:pPr marL="0" indent="0">
              <a:lnSpc>
                <a:spcPct val="120000"/>
              </a:lnSpc>
              <a:buNone/>
            </a:pPr>
            <a:r>
              <a:rPr lang="en-GB" sz="2600" i="1" dirty="0" smtClean="0"/>
              <a:t/>
            </a:r>
            <a:br>
              <a:rPr lang="en-GB" sz="2600" i="1" dirty="0" smtClean="0"/>
            </a:br>
            <a:r>
              <a:rPr lang="en-GB" sz="2300" dirty="0" smtClean="0"/>
              <a:t>(Lord et al. (2008), </a:t>
            </a:r>
            <a:r>
              <a:rPr lang="en-GB" sz="2300" i="1" dirty="0" smtClean="0"/>
              <a:t>Mentoring and Coaching for Professionals: A Study of the Research Evidence</a:t>
            </a:r>
            <a:r>
              <a:rPr lang="en-GB" sz="2300" dirty="0"/>
              <a:t>,</a:t>
            </a:r>
            <a:r>
              <a:rPr lang="en-GB" sz="2300" dirty="0" smtClean="0"/>
              <a:t> NFER, p. viii)</a:t>
            </a:r>
            <a:endParaRPr lang="en-GB" sz="2300" i="1" dirty="0" smtClean="0"/>
          </a:p>
        </p:txBody>
      </p:sp>
      <p:sp>
        <p:nvSpPr>
          <p:cNvPr id="6" name="Rectangle 5"/>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7" name="Picture 6"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1802420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75714"/>
            <a:ext cx="8229600" cy="841924"/>
          </a:xfrm>
          <a:ln w="25400">
            <a:solidFill>
              <a:schemeClr val="tx1"/>
            </a:solidFill>
          </a:ln>
        </p:spPr>
        <p:txBody>
          <a:bodyPr>
            <a:noAutofit/>
          </a:bodyPr>
          <a:lstStyle/>
          <a:p>
            <a:r>
              <a:rPr lang="en-GB" sz="3600" b="1" dirty="0" smtClean="0"/>
              <a:t>Tips for effective coaching conversations</a:t>
            </a:r>
            <a:endParaRPr lang="en-GB" sz="3600" b="1" dirty="0"/>
          </a:p>
        </p:txBody>
      </p:sp>
      <p:sp>
        <p:nvSpPr>
          <p:cNvPr id="3" name="Content Placeholder 2"/>
          <p:cNvSpPr>
            <a:spLocks noGrp="1"/>
          </p:cNvSpPr>
          <p:nvPr>
            <p:ph idx="1"/>
          </p:nvPr>
        </p:nvSpPr>
        <p:spPr>
          <a:xfrm>
            <a:off x="457200" y="1916832"/>
            <a:ext cx="8229600" cy="4209331"/>
          </a:xfrm>
        </p:spPr>
        <p:txBody>
          <a:bodyPr>
            <a:normAutofit fontScale="92500" lnSpcReduction="10000"/>
          </a:bodyPr>
          <a:lstStyle/>
          <a:p>
            <a:pPr>
              <a:buFont typeface="Wingdings" panose="05000000000000000000" pitchFamily="2" charset="2"/>
              <a:buChar char="ü"/>
            </a:pPr>
            <a:r>
              <a:rPr lang="en-GB" dirty="0" smtClean="0"/>
              <a:t>Do not give your partner the answers!</a:t>
            </a:r>
          </a:p>
          <a:p>
            <a:pPr>
              <a:buFont typeface="Wingdings" panose="05000000000000000000" pitchFamily="2" charset="2"/>
              <a:buChar char="ü"/>
            </a:pPr>
            <a:r>
              <a:rPr lang="en-GB" dirty="0" smtClean="0"/>
              <a:t>Actively listen to what they are saying and read between the lines.</a:t>
            </a:r>
          </a:p>
          <a:p>
            <a:pPr>
              <a:buFont typeface="Wingdings" panose="05000000000000000000" pitchFamily="2" charset="2"/>
              <a:buChar char="ü"/>
            </a:pPr>
            <a:r>
              <a:rPr lang="en-GB" dirty="0" smtClean="0"/>
              <a:t>Ask open-ended questions that will encourage them to reflect on their practice.</a:t>
            </a:r>
          </a:p>
          <a:p>
            <a:pPr>
              <a:buFont typeface="Wingdings" panose="05000000000000000000" pitchFamily="2" charset="2"/>
              <a:buChar char="ü"/>
            </a:pPr>
            <a:r>
              <a:rPr lang="en-GB" dirty="0" smtClean="0"/>
              <a:t>Encourage them to consider a range of options.</a:t>
            </a:r>
          </a:p>
          <a:p>
            <a:pPr>
              <a:buFont typeface="Wingdings" panose="05000000000000000000" pitchFamily="2" charset="2"/>
              <a:buChar char="ü"/>
            </a:pPr>
            <a:r>
              <a:rPr lang="en-GB" dirty="0" smtClean="0"/>
              <a:t>Get them to commit to trying something and articulate what impact they hope it will have on the students.</a:t>
            </a:r>
          </a:p>
        </p:txBody>
      </p:sp>
      <p:sp>
        <p:nvSpPr>
          <p:cNvPr id="6" name="Rectangle 5"/>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7" name="Picture 6"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1270356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92696"/>
            <a:ext cx="8229600" cy="936104"/>
          </a:xfrm>
          <a:ln w="25400">
            <a:solidFill>
              <a:schemeClr val="tx1"/>
            </a:solidFill>
          </a:ln>
        </p:spPr>
        <p:txBody>
          <a:bodyPr>
            <a:noAutofit/>
          </a:bodyPr>
          <a:lstStyle/>
          <a:p>
            <a:r>
              <a:rPr lang="en-GB" sz="4000" b="1" dirty="0" smtClean="0"/>
              <a:t>Deciding on a focus</a:t>
            </a:r>
            <a:endParaRPr lang="en-GB" sz="4000" b="1" dirty="0"/>
          </a:p>
        </p:txBody>
      </p:sp>
      <p:sp>
        <p:nvSpPr>
          <p:cNvPr id="2" name="Rounded Rectangular Callout 1"/>
          <p:cNvSpPr/>
          <p:nvPr/>
        </p:nvSpPr>
        <p:spPr>
          <a:xfrm>
            <a:off x="1331640" y="2204864"/>
            <a:ext cx="6628726" cy="2880320"/>
          </a:xfrm>
          <a:prstGeom prst="wedgeRoundRectCallout">
            <a:avLst>
              <a:gd name="adj1" fmla="val -44733"/>
              <a:gd name="adj2" fmla="val 65469"/>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tx1"/>
                </a:solidFill>
              </a:rPr>
              <a:t>Think back to the first session. </a:t>
            </a:r>
          </a:p>
          <a:p>
            <a:r>
              <a:rPr lang="en-GB" sz="2000" dirty="0" smtClean="0">
                <a:solidFill>
                  <a:schemeClr val="tx1"/>
                </a:solidFill>
              </a:rPr>
              <a:t>What was your takeaway from the session – something that grabbed you as important about your practice.</a:t>
            </a:r>
          </a:p>
          <a:p>
            <a:r>
              <a:rPr lang="en-GB" sz="2000" dirty="0" smtClean="0">
                <a:solidFill>
                  <a:schemeClr val="tx1"/>
                </a:solidFill>
              </a:rPr>
              <a:t>What do you want to focus on with a particular class?</a:t>
            </a:r>
          </a:p>
          <a:p>
            <a:r>
              <a:rPr lang="en-GB" sz="2000" dirty="0" smtClean="0">
                <a:solidFill>
                  <a:schemeClr val="tx1"/>
                </a:solidFill>
              </a:rPr>
              <a:t>This is going to form the basis of your coaching conversation.</a:t>
            </a:r>
          </a:p>
          <a:p>
            <a:r>
              <a:rPr lang="en-GB" sz="2000" dirty="0" smtClean="0">
                <a:solidFill>
                  <a:schemeClr val="tx1"/>
                </a:solidFill>
              </a:rPr>
              <a:t>Share now with your coaching partner what you have chosen.</a:t>
            </a:r>
            <a:endParaRPr lang="en-GB" sz="2000" dirty="0">
              <a:solidFill>
                <a:schemeClr val="tx1"/>
              </a:solidFill>
            </a:endParaRPr>
          </a:p>
        </p:txBody>
      </p:sp>
      <p:sp>
        <p:nvSpPr>
          <p:cNvPr id="6" name="Rectangle 5"/>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7" name="Picture 6"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3964039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75714"/>
            <a:ext cx="8229600" cy="841924"/>
          </a:xfrm>
          <a:ln w="25400">
            <a:solidFill>
              <a:schemeClr val="tx1"/>
            </a:solidFill>
          </a:ln>
        </p:spPr>
        <p:txBody>
          <a:bodyPr>
            <a:noAutofit/>
          </a:bodyPr>
          <a:lstStyle/>
          <a:p>
            <a:r>
              <a:rPr lang="en-GB" sz="3600" b="1" dirty="0" smtClean="0"/>
              <a:t>The GROW model</a:t>
            </a:r>
            <a:endParaRPr lang="en-GB" sz="3600" b="1" dirty="0"/>
          </a:p>
        </p:txBody>
      </p:sp>
      <p:graphicFrame>
        <p:nvGraphicFramePr>
          <p:cNvPr id="6" name="Table 5"/>
          <p:cNvGraphicFramePr>
            <a:graphicFrameLocks noGrp="1"/>
          </p:cNvGraphicFramePr>
          <p:nvPr>
            <p:extLst>
              <p:ext uri="{D42A27DB-BD31-4B8C-83A1-F6EECF244321}">
                <p14:modId xmlns:p14="http://schemas.microsoft.com/office/powerpoint/2010/main" val="403034887"/>
              </p:ext>
            </p:extLst>
          </p:nvPr>
        </p:nvGraphicFramePr>
        <p:xfrm>
          <a:off x="467544" y="1675331"/>
          <a:ext cx="8208912" cy="4464496"/>
        </p:xfrm>
        <a:graphic>
          <a:graphicData uri="http://schemas.openxmlformats.org/drawingml/2006/table">
            <a:tbl>
              <a:tblPr firstRow="1" bandRow="1">
                <a:tableStyleId>{5940675A-B579-460E-94D1-54222C63F5DA}</a:tableStyleId>
              </a:tblPr>
              <a:tblGrid>
                <a:gridCol w="2016224"/>
                <a:gridCol w="2016224"/>
                <a:gridCol w="2016224"/>
                <a:gridCol w="2160240"/>
              </a:tblGrid>
              <a:tr h="4464496">
                <a:tc>
                  <a:txBody>
                    <a:bodyPr/>
                    <a:lstStyle/>
                    <a:p>
                      <a:pPr algn="ctr"/>
                      <a:r>
                        <a:rPr lang="en-GB" sz="2300" b="1" dirty="0" smtClean="0"/>
                        <a:t>GOAL</a:t>
                      </a:r>
                    </a:p>
                    <a:p>
                      <a:pPr algn="l"/>
                      <a:endParaRPr lang="en-GB" sz="2300" b="0" dirty="0" smtClean="0"/>
                    </a:p>
                    <a:p>
                      <a:pPr algn="l"/>
                      <a:r>
                        <a:rPr lang="en-GB" sz="2300" b="0" dirty="0" smtClean="0"/>
                        <a:t>What do they want to achieve?</a:t>
                      </a:r>
                      <a:r>
                        <a:rPr lang="en-GB" sz="2300" b="0" baseline="0" dirty="0" smtClean="0"/>
                        <a:t> </a:t>
                      </a:r>
                    </a:p>
                    <a:p>
                      <a:pPr algn="l"/>
                      <a:endParaRPr lang="en-GB" sz="2300" b="0" baseline="0" dirty="0" smtClean="0"/>
                    </a:p>
                    <a:p>
                      <a:pPr algn="l"/>
                      <a:r>
                        <a:rPr lang="en-GB" sz="2300" b="0" baseline="0" dirty="0" smtClean="0"/>
                        <a:t>Why do they want to achieve this?</a:t>
                      </a:r>
                      <a:endParaRPr lang="en-GB" sz="23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GB" sz="2300" b="1" dirty="0" smtClean="0"/>
                        <a:t>REALITY</a:t>
                      </a:r>
                    </a:p>
                    <a:p>
                      <a:pPr algn="l"/>
                      <a:endParaRPr lang="en-GB" sz="2300" b="0" dirty="0" smtClean="0"/>
                    </a:p>
                    <a:p>
                      <a:pPr algn="l"/>
                      <a:r>
                        <a:rPr lang="en-GB" sz="2300" b="0" dirty="0" smtClean="0"/>
                        <a:t>What are the issues they are facing that are hindering their goals? </a:t>
                      </a:r>
                    </a:p>
                    <a:p>
                      <a:pPr algn="l"/>
                      <a:endParaRPr lang="en-GB" sz="2300" b="0" dirty="0" smtClean="0"/>
                    </a:p>
                    <a:p>
                      <a:pPr algn="l"/>
                      <a:r>
                        <a:rPr lang="en-GB" sz="2300" b="0" dirty="0" smtClean="0"/>
                        <a:t>What have</a:t>
                      </a:r>
                      <a:r>
                        <a:rPr lang="en-GB" sz="2300" b="0" baseline="0" dirty="0" smtClean="0"/>
                        <a:t> they tried already?</a:t>
                      </a:r>
                      <a:endParaRPr lang="en-GB" sz="23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GB" sz="2300" b="1" dirty="0" smtClean="0"/>
                        <a:t>OPTIONS</a:t>
                      </a:r>
                    </a:p>
                    <a:p>
                      <a:pPr algn="l"/>
                      <a:endParaRPr lang="en-GB" sz="2300" b="0" dirty="0" smtClean="0"/>
                    </a:p>
                    <a:p>
                      <a:pPr algn="l"/>
                      <a:r>
                        <a:rPr lang="en-GB" sz="2300" b="0" dirty="0" smtClean="0"/>
                        <a:t>What have they thought</a:t>
                      </a:r>
                      <a:r>
                        <a:rPr lang="en-GB" sz="2300" b="0" baseline="0" dirty="0" smtClean="0"/>
                        <a:t> about that they could try? </a:t>
                      </a:r>
                    </a:p>
                    <a:p>
                      <a:pPr algn="l"/>
                      <a:endParaRPr lang="en-GB" sz="2300" b="0" baseline="0" dirty="0" smtClean="0"/>
                    </a:p>
                    <a:p>
                      <a:pPr algn="l"/>
                      <a:r>
                        <a:rPr lang="en-GB" sz="2300" b="0" baseline="0" dirty="0" smtClean="0"/>
                        <a:t>What do they think are the pros and cons of each option?</a:t>
                      </a:r>
                      <a:endParaRPr lang="en-GB" sz="23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GB" sz="2300" b="1" dirty="0" smtClean="0"/>
                        <a:t>WAY FORWARD</a:t>
                      </a:r>
                    </a:p>
                    <a:p>
                      <a:pPr algn="l"/>
                      <a:endParaRPr lang="en-GB" sz="2300" b="0" dirty="0" smtClean="0"/>
                    </a:p>
                    <a:p>
                      <a:pPr algn="l"/>
                      <a:r>
                        <a:rPr lang="en-GB" sz="2300" b="0" dirty="0" smtClean="0"/>
                        <a:t>What are they going to commit to trying?</a:t>
                      </a:r>
                    </a:p>
                    <a:p>
                      <a:pPr algn="l"/>
                      <a:endParaRPr lang="en-GB" sz="2300" b="0" dirty="0" smtClean="0"/>
                    </a:p>
                    <a:p>
                      <a:pPr algn="l"/>
                      <a:r>
                        <a:rPr lang="en-GB" sz="2300" b="0" dirty="0" smtClean="0"/>
                        <a:t>What</a:t>
                      </a:r>
                      <a:r>
                        <a:rPr lang="en-GB" sz="2300" b="0" baseline="0" dirty="0" smtClean="0"/>
                        <a:t> do they hope will be the impact?</a:t>
                      </a:r>
                      <a:endParaRPr lang="en-GB" sz="2300" b="0" dirty="0" smtClean="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7" name="Rectangle 6"/>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8" name="Picture 7"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6237312"/>
            <a:ext cx="1417464" cy="535961"/>
          </a:xfrm>
          <a:prstGeom prst="rect">
            <a:avLst/>
          </a:prstGeom>
        </p:spPr>
      </p:pic>
    </p:spTree>
    <p:extLst>
      <p:ext uri="{BB962C8B-B14F-4D97-AF65-F5344CB8AC3E}">
        <p14:creationId xmlns:p14="http://schemas.microsoft.com/office/powerpoint/2010/main" val="392600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Discussion of audit</a:t>
            </a:r>
            <a:endParaRPr lang="en-GB" b="1" dirty="0"/>
          </a:p>
        </p:txBody>
      </p:sp>
      <p:sp>
        <p:nvSpPr>
          <p:cNvPr id="4" name="Rectangle 3"/>
          <p:cNvSpPr/>
          <p:nvPr/>
        </p:nvSpPr>
        <p:spPr>
          <a:xfrm>
            <a:off x="5292079" y="-9061"/>
            <a:ext cx="386016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sp>
        <p:nvSpPr>
          <p:cNvPr id="3" name="Rounded Rectangular Callout 2"/>
          <p:cNvSpPr/>
          <p:nvPr/>
        </p:nvSpPr>
        <p:spPr>
          <a:xfrm>
            <a:off x="467544" y="1916832"/>
            <a:ext cx="3456384" cy="1872208"/>
          </a:xfrm>
          <a:prstGeom prst="wedgeRoundRectCallout">
            <a:avLst>
              <a:gd name="adj1" fmla="val -39730"/>
              <a:gd name="adj2" fmla="val 70059"/>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What are your areas of strength?</a:t>
            </a:r>
            <a:endParaRPr lang="en-GB" sz="2400" dirty="0">
              <a:solidFill>
                <a:schemeClr val="tx1"/>
              </a:solidFill>
            </a:endParaRPr>
          </a:p>
        </p:txBody>
      </p:sp>
      <p:sp>
        <p:nvSpPr>
          <p:cNvPr id="7" name="Rounded Rectangular Callout 6"/>
          <p:cNvSpPr/>
          <p:nvPr/>
        </p:nvSpPr>
        <p:spPr>
          <a:xfrm>
            <a:off x="2843808" y="4365104"/>
            <a:ext cx="3456384" cy="1872208"/>
          </a:xfrm>
          <a:prstGeom prst="wedgeRoundRectCallout">
            <a:avLst>
              <a:gd name="adj1" fmla="val -39730"/>
              <a:gd name="adj2" fmla="val 70059"/>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How does your audit compare to your colleague’s?</a:t>
            </a:r>
            <a:endParaRPr lang="en-GB" sz="2400" dirty="0">
              <a:solidFill>
                <a:schemeClr val="tx1"/>
              </a:solidFill>
            </a:endParaRPr>
          </a:p>
        </p:txBody>
      </p:sp>
      <p:sp>
        <p:nvSpPr>
          <p:cNvPr id="8" name="Rounded Rectangular Callout 7"/>
          <p:cNvSpPr/>
          <p:nvPr/>
        </p:nvSpPr>
        <p:spPr>
          <a:xfrm>
            <a:off x="5292079" y="1916832"/>
            <a:ext cx="3456384" cy="1872208"/>
          </a:xfrm>
          <a:prstGeom prst="wedgeRoundRectCallout">
            <a:avLst>
              <a:gd name="adj1" fmla="val -39730"/>
              <a:gd name="adj2" fmla="val 70059"/>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What areas do you think you might need to develop?</a:t>
            </a:r>
            <a:endParaRPr lang="en-GB" sz="2400" dirty="0">
              <a:solidFill>
                <a:schemeClr val="tx1"/>
              </a:solidFill>
            </a:endParaRPr>
          </a:p>
        </p:txBody>
      </p:sp>
      <p:pic>
        <p:nvPicPr>
          <p:cNvPr id="9" name="Picture 8"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3875172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71815206"/>
              </p:ext>
            </p:extLst>
          </p:nvPr>
        </p:nvGraphicFramePr>
        <p:xfrm>
          <a:off x="395536" y="1484784"/>
          <a:ext cx="8352928" cy="4727455"/>
        </p:xfrm>
        <a:graphic>
          <a:graphicData uri="http://schemas.openxmlformats.org/drawingml/2006/table">
            <a:tbl>
              <a:tblPr firstRow="1" bandRow="1">
                <a:tableStyleId>{5940675A-B579-460E-94D1-54222C63F5DA}</a:tableStyleId>
              </a:tblPr>
              <a:tblGrid>
                <a:gridCol w="2088232"/>
                <a:gridCol w="2088232"/>
                <a:gridCol w="2088232"/>
                <a:gridCol w="2088232"/>
              </a:tblGrid>
              <a:tr h="4727455">
                <a:tc>
                  <a:txBody>
                    <a:bodyPr/>
                    <a:lstStyle/>
                    <a:p>
                      <a:pPr algn="ctr"/>
                      <a:r>
                        <a:rPr lang="en-GB" sz="1800" b="1" dirty="0" smtClean="0"/>
                        <a:t>GOAL</a:t>
                      </a:r>
                    </a:p>
                    <a:p>
                      <a:pPr algn="l"/>
                      <a:endParaRPr lang="en-GB" sz="1800" b="1" dirty="0" smtClean="0"/>
                    </a:p>
                    <a:p>
                      <a:pPr algn="l"/>
                      <a:r>
                        <a:rPr lang="en-GB" sz="1800" b="0" dirty="0" smtClean="0"/>
                        <a:t>What aspect of stretch</a:t>
                      </a:r>
                      <a:r>
                        <a:rPr lang="en-GB" sz="1800" b="0" baseline="0" dirty="0" smtClean="0"/>
                        <a:t> and challenge</a:t>
                      </a:r>
                      <a:r>
                        <a:rPr lang="en-GB" sz="1800" b="0" dirty="0" smtClean="0"/>
                        <a:t> do you want to work on?</a:t>
                      </a:r>
                    </a:p>
                    <a:p>
                      <a:pPr algn="l"/>
                      <a:endParaRPr lang="en-GB" sz="1800" b="0" dirty="0" smtClean="0"/>
                    </a:p>
                    <a:p>
                      <a:pPr algn="l"/>
                      <a:r>
                        <a:rPr lang="en-GB" sz="1800" b="0" dirty="0" smtClean="0"/>
                        <a:t>Can</a:t>
                      </a:r>
                      <a:r>
                        <a:rPr lang="en-GB" sz="1800" b="0" baseline="0" dirty="0" smtClean="0"/>
                        <a:t> you describe what you would like to see and hear from your students?</a:t>
                      </a:r>
                      <a:endParaRPr lang="en-GB" sz="1800" b="0" dirty="0" smtClean="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GB" sz="1800" b="1" dirty="0" smtClean="0"/>
                        <a:t>REALITY</a:t>
                      </a:r>
                    </a:p>
                    <a:p>
                      <a:pPr algn="ctr"/>
                      <a:endParaRPr lang="en-GB" sz="1800" b="1" dirty="0" smtClean="0"/>
                    </a:p>
                    <a:p>
                      <a:pPr algn="l"/>
                      <a:r>
                        <a:rPr lang="en-GB" sz="1800" b="0" dirty="0" smtClean="0"/>
                        <a:t>Where are you at now with your current</a:t>
                      </a:r>
                      <a:r>
                        <a:rPr lang="en-GB" sz="1800" b="0" baseline="0" dirty="0" smtClean="0"/>
                        <a:t> practice? </a:t>
                      </a:r>
                      <a:endParaRPr lang="en-GB" sz="1800" b="0" dirty="0" smtClean="0"/>
                    </a:p>
                    <a:p>
                      <a:pPr algn="l"/>
                      <a:endParaRPr lang="en-GB" sz="1800" b="0" dirty="0" smtClean="0"/>
                    </a:p>
                    <a:p>
                      <a:pPr algn="l"/>
                      <a:r>
                        <a:rPr lang="en-GB" sz="1800" b="0" dirty="0" smtClean="0"/>
                        <a:t>What is working well right now?</a:t>
                      </a:r>
                    </a:p>
                    <a:p>
                      <a:pPr algn="l"/>
                      <a:endParaRPr lang="en-GB" sz="1800" b="0" dirty="0" smtClean="0"/>
                    </a:p>
                    <a:p>
                      <a:pPr algn="l"/>
                      <a:r>
                        <a:rPr lang="en-GB" sz="1800" b="0" dirty="0" smtClean="0"/>
                        <a:t>What barriers to learning are you encountering</a:t>
                      </a:r>
                      <a:r>
                        <a:rPr lang="en-GB" sz="1800" b="0" baseline="0" dirty="0" smtClean="0"/>
                        <a:t> from your students?</a:t>
                      </a:r>
                      <a:endParaRPr lang="en-GB" sz="1800" b="0" dirty="0" smtClean="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GB" sz="1800" b="1" dirty="0" smtClean="0"/>
                        <a:t>OPTIONS</a:t>
                      </a:r>
                    </a:p>
                    <a:p>
                      <a:pPr algn="ctr"/>
                      <a:endParaRPr lang="en-GB" sz="1800" b="1" dirty="0" smtClean="0"/>
                    </a:p>
                    <a:p>
                      <a:pPr algn="l"/>
                      <a:r>
                        <a:rPr lang="en-GB" sz="1800" b="0" dirty="0" smtClean="0"/>
                        <a:t>What have</a:t>
                      </a:r>
                      <a:r>
                        <a:rPr lang="en-GB" sz="1800" b="0" baseline="0" dirty="0" smtClean="0"/>
                        <a:t> you tried already?</a:t>
                      </a:r>
                    </a:p>
                    <a:p>
                      <a:pPr algn="l"/>
                      <a:endParaRPr lang="en-GB" sz="1800" b="0" baseline="0" dirty="0" smtClean="0"/>
                    </a:p>
                    <a:p>
                      <a:pPr algn="l"/>
                      <a:r>
                        <a:rPr lang="en-GB" sz="1800" b="0" baseline="0" dirty="0" smtClean="0"/>
                        <a:t>What might you try first?</a:t>
                      </a:r>
                    </a:p>
                    <a:p>
                      <a:pPr algn="l"/>
                      <a:endParaRPr lang="en-GB" sz="1800" b="0" baseline="0" dirty="0" smtClean="0"/>
                    </a:p>
                    <a:p>
                      <a:pPr algn="l"/>
                      <a:r>
                        <a:rPr lang="en-GB" sz="1800" b="0" baseline="0" dirty="0" smtClean="0"/>
                        <a:t>What else could you try if that doesn’t work?</a:t>
                      </a:r>
                    </a:p>
                    <a:p>
                      <a:pPr algn="l"/>
                      <a:endParaRPr lang="en-GB" sz="1800" b="0" baseline="0" dirty="0" smtClean="0"/>
                    </a:p>
                    <a:p>
                      <a:pPr algn="l"/>
                      <a:r>
                        <a:rPr lang="en-GB" sz="1800" b="0" baseline="0" dirty="0" smtClean="0"/>
                        <a:t>Is there any research you’ve engaged with that you could use?</a:t>
                      </a:r>
                      <a:endParaRPr lang="en-GB" sz="1800" b="0" dirty="0" smtClean="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GB" sz="1800" b="1" dirty="0" smtClean="0"/>
                        <a:t>WAY FORWARD</a:t>
                      </a:r>
                    </a:p>
                    <a:p>
                      <a:pPr algn="l"/>
                      <a:endParaRPr lang="en-GB" sz="1800" b="0" dirty="0" smtClean="0"/>
                    </a:p>
                    <a:p>
                      <a:pPr algn="l"/>
                      <a:r>
                        <a:rPr lang="en-GB" sz="1800" b="0" dirty="0" smtClean="0"/>
                        <a:t>What actions are you going to commit to moving forward?</a:t>
                      </a:r>
                    </a:p>
                    <a:p>
                      <a:pPr algn="l"/>
                      <a:endParaRPr lang="en-GB" sz="1800" b="0" dirty="0" smtClean="0"/>
                    </a:p>
                    <a:p>
                      <a:pPr algn="l"/>
                      <a:r>
                        <a:rPr lang="en-GB" sz="1800" b="0" dirty="0" smtClean="0"/>
                        <a:t>What</a:t>
                      </a:r>
                      <a:r>
                        <a:rPr lang="en-GB" sz="1800" b="0" baseline="0" dirty="0" smtClean="0"/>
                        <a:t> support will you need to make it happen?</a:t>
                      </a:r>
                    </a:p>
                    <a:p>
                      <a:pPr algn="l"/>
                      <a:endParaRPr lang="en-GB" sz="1800" b="0" baseline="0" dirty="0" smtClean="0"/>
                    </a:p>
                    <a:p>
                      <a:pPr algn="l"/>
                      <a:r>
                        <a:rPr lang="en-GB" sz="1800" b="0" baseline="0" dirty="0" smtClean="0"/>
                        <a:t>How will you know if it has had successful impact?</a:t>
                      </a:r>
                      <a:endParaRPr lang="en-GB" sz="1800" b="0" dirty="0" smtClean="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sp>
        <p:nvSpPr>
          <p:cNvPr id="7" name="Title 4"/>
          <p:cNvSpPr>
            <a:spLocks noGrp="1"/>
          </p:cNvSpPr>
          <p:nvPr>
            <p:ph type="title"/>
          </p:nvPr>
        </p:nvSpPr>
        <p:spPr>
          <a:xfrm>
            <a:off x="457200" y="575714"/>
            <a:ext cx="8229600" cy="841924"/>
          </a:xfrm>
          <a:ln w="25400">
            <a:solidFill>
              <a:schemeClr val="tx1"/>
            </a:solidFill>
          </a:ln>
        </p:spPr>
        <p:txBody>
          <a:bodyPr>
            <a:noAutofit/>
          </a:bodyPr>
          <a:lstStyle/>
          <a:p>
            <a:r>
              <a:rPr lang="en-GB" sz="3600" b="1" dirty="0" smtClean="0"/>
              <a:t>The GROW model – stretch and challenge</a:t>
            </a:r>
            <a:endParaRPr lang="en-GB" sz="3600" b="1" dirty="0"/>
          </a:p>
        </p:txBody>
      </p:sp>
      <p:pic>
        <p:nvPicPr>
          <p:cNvPr id="8" name="Picture 7"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288336"/>
            <a:ext cx="1417464" cy="535961"/>
          </a:xfrm>
          <a:prstGeom prst="rect">
            <a:avLst/>
          </a:prstGeom>
        </p:spPr>
      </p:pic>
    </p:spTree>
    <p:extLst>
      <p:ext uri="{BB962C8B-B14F-4D97-AF65-F5344CB8AC3E}">
        <p14:creationId xmlns:p14="http://schemas.microsoft.com/office/powerpoint/2010/main" val="1646375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75714"/>
            <a:ext cx="8229600" cy="1053086"/>
          </a:xfrm>
          <a:ln w="25400">
            <a:solidFill>
              <a:schemeClr val="tx1"/>
            </a:solidFill>
          </a:ln>
        </p:spPr>
        <p:txBody>
          <a:bodyPr>
            <a:noAutofit/>
          </a:bodyPr>
          <a:lstStyle/>
          <a:p>
            <a:r>
              <a:rPr lang="en-GB" sz="3600" b="1" dirty="0" smtClean="0"/>
              <a:t>Coaching to develop </a:t>
            </a:r>
            <a:br>
              <a:rPr lang="en-GB" sz="3600" b="1" dirty="0" smtClean="0"/>
            </a:br>
            <a:r>
              <a:rPr lang="en-GB" sz="3600" b="1" dirty="0" smtClean="0"/>
              <a:t>stretch and challenge practice</a:t>
            </a:r>
            <a:endParaRPr lang="en-GB" sz="3600" b="1" dirty="0"/>
          </a:p>
        </p:txBody>
      </p:sp>
      <p:sp>
        <p:nvSpPr>
          <p:cNvPr id="3" name="Content Placeholder 2"/>
          <p:cNvSpPr>
            <a:spLocks noGrp="1"/>
          </p:cNvSpPr>
          <p:nvPr>
            <p:ph idx="1"/>
          </p:nvPr>
        </p:nvSpPr>
        <p:spPr>
          <a:xfrm>
            <a:off x="457200" y="1916832"/>
            <a:ext cx="8291264" cy="4536503"/>
          </a:xfrm>
        </p:spPr>
        <p:txBody>
          <a:bodyPr>
            <a:normAutofit/>
          </a:bodyPr>
          <a:lstStyle/>
          <a:p>
            <a:pPr marL="0" indent="0">
              <a:buNone/>
            </a:pPr>
            <a:r>
              <a:rPr lang="en-GB" sz="2800" dirty="0" smtClean="0"/>
              <a:t>The rest of the session will be split into two to allow each person in the coaching pair to be coached.</a:t>
            </a:r>
          </a:p>
          <a:p>
            <a:pPr marL="0" indent="0">
              <a:buNone/>
            </a:pPr>
            <a:endParaRPr lang="en-GB" sz="2800" dirty="0"/>
          </a:p>
          <a:p>
            <a:pPr marL="0" indent="0">
              <a:buNone/>
            </a:pPr>
            <a:r>
              <a:rPr lang="en-GB" sz="2800" dirty="0" smtClean="0"/>
              <a:t>At the end of the session, each person will write down and pass to the CPD leader what they are going to be working on over the term.</a:t>
            </a:r>
          </a:p>
          <a:p>
            <a:pPr marL="0" indent="0">
              <a:buNone/>
            </a:pPr>
            <a:endParaRPr lang="en-GB" sz="2800" dirty="0"/>
          </a:p>
          <a:p>
            <a:pPr marL="0" indent="0">
              <a:buNone/>
            </a:pPr>
            <a:r>
              <a:rPr lang="en-GB" sz="2800" dirty="0" smtClean="0"/>
              <a:t>This will be achieved through participation in the range of CPD opportunities we have available at school.</a:t>
            </a:r>
          </a:p>
        </p:txBody>
      </p:sp>
      <p:sp>
        <p:nvSpPr>
          <p:cNvPr id="6" name="Rectangle 5"/>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7" name="Picture 6"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93296"/>
            <a:ext cx="1417464" cy="535961"/>
          </a:xfrm>
          <a:prstGeom prst="rect">
            <a:avLst/>
          </a:prstGeom>
        </p:spPr>
      </p:pic>
    </p:spTree>
    <p:extLst>
      <p:ext uri="{BB962C8B-B14F-4D97-AF65-F5344CB8AC3E}">
        <p14:creationId xmlns:p14="http://schemas.microsoft.com/office/powerpoint/2010/main" val="1832093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Session 5: Modifying schemes of work</a:t>
            </a:r>
            <a:endParaRPr lang="en-GB" b="1" dirty="0"/>
          </a:p>
        </p:txBody>
      </p:sp>
      <p:sp>
        <p:nvSpPr>
          <p:cNvPr id="6" name="Content Placeholder 5"/>
          <p:cNvSpPr>
            <a:spLocks noGrp="1"/>
          </p:cNvSpPr>
          <p:nvPr>
            <p:ph idx="1"/>
          </p:nvPr>
        </p:nvSpPr>
        <p:spPr>
          <a:xfrm>
            <a:off x="457200" y="1600200"/>
            <a:ext cx="8229600" cy="5069160"/>
          </a:xfrm>
        </p:spPr>
        <p:txBody>
          <a:bodyPr>
            <a:normAutofit/>
          </a:bodyPr>
          <a:lstStyle/>
          <a:p>
            <a:pPr marL="0" indent="0">
              <a:buNone/>
            </a:pPr>
            <a:r>
              <a:rPr lang="en-GB" sz="2000" b="1" dirty="0" smtClean="0"/>
              <a:t>Aims: </a:t>
            </a:r>
            <a:endParaRPr lang="en-GB" sz="2000" dirty="0"/>
          </a:p>
          <a:p>
            <a:r>
              <a:rPr lang="en-GB" sz="2000" dirty="0" smtClean="0"/>
              <a:t>To share with colleagues what has been learnt from earlier sessions and how this might affect the department’s approach to providing effective stretch and challenge. </a:t>
            </a:r>
          </a:p>
          <a:p>
            <a:r>
              <a:rPr lang="en-GB" sz="2000" dirty="0" smtClean="0"/>
              <a:t>To reflect on the stretch and challenge provided in your existing scheme of work.</a:t>
            </a:r>
          </a:p>
          <a:p>
            <a:r>
              <a:rPr lang="en-GB" sz="2000" dirty="0" smtClean="0"/>
              <a:t>To modify aspects of your existing scheme of work to increase the level of challenge all students experience in your subject</a:t>
            </a:r>
            <a:r>
              <a:rPr lang="en-GB" dirty="0" smtClean="0"/>
              <a:t>. </a:t>
            </a:r>
          </a:p>
          <a:p>
            <a:pPr marL="0" indent="0">
              <a:buNone/>
            </a:pPr>
            <a:endParaRPr lang="en-GB" dirty="0" smtClean="0"/>
          </a:p>
          <a:p>
            <a:pPr marL="0" indent="0">
              <a:buNone/>
            </a:pPr>
            <a:endParaRPr lang="en-GB" dirty="0"/>
          </a:p>
        </p:txBody>
      </p:sp>
      <p:sp>
        <p:nvSpPr>
          <p:cNvPr id="7" name="Rectangle 6"/>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8" name="Picture 7"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122496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Session 5: Modifying schemes of work</a:t>
            </a:r>
            <a:endParaRPr lang="en-GB" b="1" dirty="0"/>
          </a:p>
        </p:txBody>
      </p:sp>
      <p:sp>
        <p:nvSpPr>
          <p:cNvPr id="6" name="Content Placeholder 5"/>
          <p:cNvSpPr>
            <a:spLocks noGrp="1"/>
          </p:cNvSpPr>
          <p:nvPr>
            <p:ph idx="1"/>
          </p:nvPr>
        </p:nvSpPr>
        <p:spPr>
          <a:xfrm>
            <a:off x="457200" y="1700808"/>
            <a:ext cx="8229600" cy="4968552"/>
          </a:xfrm>
        </p:spPr>
        <p:txBody>
          <a:bodyPr>
            <a:normAutofit/>
          </a:bodyPr>
          <a:lstStyle/>
          <a:p>
            <a:r>
              <a:rPr lang="en-GB" sz="2800" dirty="0" smtClean="0"/>
              <a:t>Staff will now work in departments to modify an existing scheme of work.</a:t>
            </a:r>
          </a:p>
          <a:p>
            <a:r>
              <a:rPr lang="en-GB" sz="2800" dirty="0" smtClean="0"/>
              <a:t>Use the table provided to guide you in what you should focus on to develop the learning experiences for all students in your subject.</a:t>
            </a:r>
          </a:p>
          <a:p>
            <a:r>
              <a:rPr lang="en-GB" sz="2800" dirty="0" smtClean="0"/>
              <a:t>At the end of the session, the head of department will pass the completed table to their SLT line manager to be discussed at SLT meeting.</a:t>
            </a:r>
          </a:p>
          <a:p>
            <a:pPr marL="0" indent="0">
              <a:buNone/>
            </a:pPr>
            <a:endParaRPr lang="en-GB" dirty="0" smtClean="0"/>
          </a:p>
          <a:p>
            <a:pPr marL="0" indent="0">
              <a:buNone/>
            </a:pPr>
            <a:endParaRPr lang="en-GB" dirty="0"/>
          </a:p>
        </p:txBody>
      </p:sp>
      <p:sp>
        <p:nvSpPr>
          <p:cNvPr id="7" name="Rectangle 6"/>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8" name="Picture 7"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922075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860668350"/>
              </p:ext>
            </p:extLst>
          </p:nvPr>
        </p:nvGraphicFramePr>
        <p:xfrm>
          <a:off x="179512" y="188640"/>
          <a:ext cx="8784976" cy="6099027"/>
        </p:xfrm>
        <a:graphic>
          <a:graphicData uri="http://schemas.openxmlformats.org/drawingml/2006/table">
            <a:tbl>
              <a:tblPr firstRow="1" bandRow="1">
                <a:tableStyleId>{5940675A-B579-460E-94D1-54222C63F5DA}</a:tableStyleId>
              </a:tblPr>
              <a:tblGrid>
                <a:gridCol w="3384376"/>
                <a:gridCol w="1008112"/>
                <a:gridCol w="2952328"/>
                <a:gridCol w="1440160"/>
              </a:tblGrid>
              <a:tr h="886947">
                <a:tc>
                  <a:txBody>
                    <a:bodyPr/>
                    <a:lstStyle/>
                    <a:p>
                      <a:pPr algn="ctr"/>
                      <a:r>
                        <a:rPr lang="en-GB" sz="1600" b="1" dirty="0" smtClean="0"/>
                        <a:t>Does the scheme of work have…</a:t>
                      </a:r>
                      <a:endParaRPr lang="en-GB" sz="1600" b="1" dirty="0"/>
                    </a:p>
                  </a:txBody>
                  <a:tcPr/>
                </a:tc>
                <a:tc>
                  <a:txBody>
                    <a:bodyPr/>
                    <a:lstStyle/>
                    <a:p>
                      <a:pPr algn="ctr"/>
                      <a:r>
                        <a:rPr lang="en-GB" sz="1600" b="1" dirty="0" smtClean="0"/>
                        <a:t>RAG rating</a:t>
                      </a:r>
                      <a:endParaRPr lang="en-GB" sz="1600" b="1" dirty="0"/>
                    </a:p>
                  </a:txBody>
                  <a:tcPr/>
                </a:tc>
                <a:tc>
                  <a:txBody>
                    <a:bodyPr/>
                    <a:lstStyle/>
                    <a:p>
                      <a:pPr algn="ctr"/>
                      <a:r>
                        <a:rPr lang="en-GB" sz="1600" b="1" dirty="0" smtClean="0"/>
                        <a:t>If amber</a:t>
                      </a:r>
                      <a:r>
                        <a:rPr lang="en-GB" sz="1600" b="1" baseline="0" dirty="0" smtClean="0"/>
                        <a:t> or red, actions to turn green</a:t>
                      </a:r>
                      <a:endParaRPr lang="en-GB" sz="1600" b="1" dirty="0"/>
                    </a:p>
                  </a:txBody>
                  <a:tcPr/>
                </a:tc>
                <a:tc>
                  <a:txBody>
                    <a:bodyPr/>
                    <a:lstStyle/>
                    <a:p>
                      <a:pPr algn="ctr"/>
                      <a:r>
                        <a:rPr lang="en-GB" sz="1600" b="1" dirty="0" smtClean="0"/>
                        <a:t>Lead</a:t>
                      </a:r>
                      <a:r>
                        <a:rPr lang="en-GB" sz="1600" b="1" baseline="0" dirty="0" smtClean="0"/>
                        <a:t> person making this change</a:t>
                      </a:r>
                      <a:endParaRPr lang="en-GB" sz="1600" b="1" dirty="0"/>
                    </a:p>
                  </a:txBody>
                  <a:tcPr/>
                </a:tc>
              </a:tr>
              <a:tr h="520670">
                <a:tc>
                  <a:txBody>
                    <a:bodyPr/>
                    <a:lstStyle/>
                    <a:p>
                      <a:r>
                        <a:rPr lang="en-GB" sz="1600" dirty="0" smtClean="0"/>
                        <a:t>Clear, progressive and</a:t>
                      </a:r>
                      <a:r>
                        <a:rPr lang="en-GB" sz="1600" baseline="0" dirty="0" smtClean="0"/>
                        <a:t> challenging learning intentions?</a:t>
                      </a:r>
                      <a:endParaRPr lang="en-GB" sz="1600" dirty="0"/>
                    </a:p>
                  </a:txBody>
                  <a:tcPr/>
                </a:tc>
                <a:tc>
                  <a:txBody>
                    <a:bodyPr/>
                    <a:lstStyle/>
                    <a:p>
                      <a:endParaRPr lang="en-GB" sz="1600"/>
                    </a:p>
                  </a:txBody>
                  <a:tcPr/>
                </a:tc>
                <a:tc>
                  <a:txBody>
                    <a:bodyPr/>
                    <a:lstStyle/>
                    <a:p>
                      <a:endParaRPr lang="en-GB" sz="1600"/>
                    </a:p>
                  </a:txBody>
                  <a:tcPr/>
                </a:tc>
                <a:tc>
                  <a:txBody>
                    <a:bodyPr/>
                    <a:lstStyle/>
                    <a:p>
                      <a:endParaRPr lang="en-GB" sz="1600"/>
                    </a:p>
                  </a:txBody>
                  <a:tcPr/>
                </a:tc>
              </a:tr>
              <a:tr h="520670">
                <a:tc>
                  <a:txBody>
                    <a:bodyPr/>
                    <a:lstStyle/>
                    <a:p>
                      <a:r>
                        <a:rPr lang="en-GB" sz="1600" dirty="0" smtClean="0"/>
                        <a:t>Opportunities for</a:t>
                      </a:r>
                      <a:r>
                        <a:rPr lang="en-GB" sz="1600" baseline="0" dirty="0" smtClean="0"/>
                        <a:t> independent learning?</a:t>
                      </a:r>
                      <a:endParaRPr lang="en-GB" sz="1600" dirty="0"/>
                    </a:p>
                  </a:txBody>
                  <a:tcPr/>
                </a:tc>
                <a:tc>
                  <a:txBody>
                    <a:bodyPr/>
                    <a:lstStyle/>
                    <a:p>
                      <a:endParaRPr lang="en-GB" sz="1600"/>
                    </a:p>
                  </a:txBody>
                  <a:tcPr/>
                </a:tc>
                <a:tc>
                  <a:txBody>
                    <a:bodyPr/>
                    <a:lstStyle/>
                    <a:p>
                      <a:endParaRPr lang="en-GB" sz="1600"/>
                    </a:p>
                  </a:txBody>
                  <a:tcPr/>
                </a:tc>
                <a:tc>
                  <a:txBody>
                    <a:bodyPr/>
                    <a:lstStyle/>
                    <a:p>
                      <a:endParaRPr lang="en-GB" sz="1600"/>
                    </a:p>
                  </a:txBody>
                  <a:tcPr/>
                </a:tc>
              </a:tr>
              <a:tr h="520670">
                <a:tc>
                  <a:txBody>
                    <a:bodyPr/>
                    <a:lstStyle/>
                    <a:p>
                      <a:r>
                        <a:rPr lang="en-GB" sz="1600" dirty="0" smtClean="0"/>
                        <a:t>Challenging questions and structured discussion?</a:t>
                      </a:r>
                      <a:endParaRPr lang="en-GB" sz="1600" dirty="0"/>
                    </a:p>
                  </a:txBody>
                  <a:tcPr/>
                </a:tc>
                <a:tc>
                  <a:txBody>
                    <a:bodyPr/>
                    <a:lstStyle/>
                    <a:p>
                      <a:endParaRPr lang="en-GB" sz="1600" dirty="0"/>
                    </a:p>
                  </a:txBody>
                  <a:tcPr/>
                </a:tc>
                <a:tc>
                  <a:txBody>
                    <a:bodyPr/>
                    <a:lstStyle/>
                    <a:p>
                      <a:endParaRPr lang="en-GB" sz="1600"/>
                    </a:p>
                  </a:txBody>
                  <a:tcPr/>
                </a:tc>
                <a:tc>
                  <a:txBody>
                    <a:bodyPr/>
                    <a:lstStyle/>
                    <a:p>
                      <a:endParaRPr lang="en-GB" sz="1600"/>
                    </a:p>
                  </a:txBody>
                  <a:tcPr/>
                </a:tc>
              </a:tr>
              <a:tr h="520670">
                <a:tc>
                  <a:txBody>
                    <a:bodyPr/>
                    <a:lstStyle/>
                    <a:p>
                      <a:r>
                        <a:rPr lang="en-GB" sz="1600" dirty="0" smtClean="0"/>
                        <a:t>Challenging</a:t>
                      </a:r>
                      <a:r>
                        <a:rPr lang="en-GB" sz="1600" baseline="0" dirty="0" smtClean="0"/>
                        <a:t> tasks that are accessible to all learners?</a:t>
                      </a:r>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a:p>
                  </a:txBody>
                  <a:tcPr/>
                </a:tc>
              </a:tr>
              <a:tr h="520670">
                <a:tc>
                  <a:txBody>
                    <a:bodyPr/>
                    <a:lstStyle/>
                    <a:p>
                      <a:r>
                        <a:rPr lang="en-GB" sz="1600" dirty="0" smtClean="0"/>
                        <a:t>Resources</a:t>
                      </a:r>
                      <a:r>
                        <a:rPr lang="en-GB" sz="1600" baseline="0" dirty="0" smtClean="0"/>
                        <a:t> that support students to learn challenging material?</a:t>
                      </a:r>
                      <a:endParaRPr lang="en-GB" sz="1600" dirty="0"/>
                    </a:p>
                  </a:txBody>
                  <a:tcPr/>
                </a:tc>
                <a:tc>
                  <a:txBody>
                    <a:bodyPr/>
                    <a:lstStyle/>
                    <a:p>
                      <a:endParaRPr lang="en-GB" sz="1600"/>
                    </a:p>
                  </a:txBody>
                  <a:tcPr/>
                </a:tc>
                <a:tc>
                  <a:txBody>
                    <a:bodyPr/>
                    <a:lstStyle/>
                    <a:p>
                      <a:endParaRPr lang="en-GB" sz="1600" dirty="0"/>
                    </a:p>
                  </a:txBody>
                  <a:tcPr/>
                </a:tc>
                <a:tc>
                  <a:txBody>
                    <a:bodyPr/>
                    <a:lstStyle/>
                    <a:p>
                      <a:endParaRPr lang="en-GB" sz="1600"/>
                    </a:p>
                  </a:txBody>
                  <a:tcPr/>
                </a:tc>
              </a:tr>
              <a:tr h="520670">
                <a:tc>
                  <a:txBody>
                    <a:bodyPr/>
                    <a:lstStyle/>
                    <a:p>
                      <a:r>
                        <a:rPr lang="en-GB" sz="1600" dirty="0" smtClean="0"/>
                        <a:t>Opportunities for collaborative learning?</a:t>
                      </a:r>
                      <a:endParaRPr lang="en-GB" sz="1600" dirty="0"/>
                    </a:p>
                  </a:txBody>
                  <a:tcPr/>
                </a:tc>
                <a:tc>
                  <a:txBody>
                    <a:bodyPr/>
                    <a:lstStyle/>
                    <a:p>
                      <a:endParaRPr lang="en-GB" sz="1600"/>
                    </a:p>
                  </a:txBody>
                  <a:tcPr/>
                </a:tc>
                <a:tc>
                  <a:txBody>
                    <a:bodyPr/>
                    <a:lstStyle/>
                    <a:p>
                      <a:endParaRPr lang="en-GB" sz="1600" dirty="0"/>
                    </a:p>
                  </a:txBody>
                  <a:tcPr/>
                </a:tc>
                <a:tc>
                  <a:txBody>
                    <a:bodyPr/>
                    <a:lstStyle/>
                    <a:p>
                      <a:endParaRPr lang="en-GB" sz="1600" dirty="0"/>
                    </a:p>
                  </a:txBody>
                  <a:tcPr/>
                </a:tc>
              </a:tr>
              <a:tr h="520670">
                <a:tc>
                  <a:txBody>
                    <a:bodyPr/>
                    <a:lstStyle/>
                    <a:p>
                      <a:r>
                        <a:rPr lang="en-GB" sz="1600" dirty="0" smtClean="0"/>
                        <a:t>Structured and</a:t>
                      </a:r>
                      <a:r>
                        <a:rPr lang="en-GB" sz="1600" baseline="0" dirty="0" smtClean="0"/>
                        <a:t> regular feedback and reflection time?</a:t>
                      </a:r>
                      <a:endParaRPr lang="en-GB" sz="1600" dirty="0"/>
                    </a:p>
                  </a:txBody>
                  <a:tcPr/>
                </a:tc>
                <a:tc>
                  <a:txBody>
                    <a:bodyPr/>
                    <a:lstStyle/>
                    <a:p>
                      <a:endParaRPr lang="en-GB" sz="1600"/>
                    </a:p>
                  </a:txBody>
                  <a:tcPr/>
                </a:tc>
                <a:tc>
                  <a:txBody>
                    <a:bodyPr/>
                    <a:lstStyle/>
                    <a:p>
                      <a:endParaRPr lang="en-GB" sz="1600" dirty="0"/>
                    </a:p>
                  </a:txBody>
                  <a:tcPr/>
                </a:tc>
                <a:tc>
                  <a:txBody>
                    <a:bodyPr/>
                    <a:lstStyle/>
                    <a:p>
                      <a:endParaRPr lang="en-GB" sz="1600"/>
                    </a:p>
                  </a:txBody>
                  <a:tcPr/>
                </a:tc>
              </a:tr>
              <a:tr h="520670">
                <a:tc>
                  <a:txBody>
                    <a:bodyPr/>
                    <a:lstStyle/>
                    <a:p>
                      <a:r>
                        <a:rPr lang="en-GB" sz="1600" dirty="0" smtClean="0"/>
                        <a:t>Clear provision</a:t>
                      </a:r>
                      <a:r>
                        <a:rPr lang="en-GB" sz="1600" baseline="0" dirty="0" smtClean="0"/>
                        <a:t> for d</a:t>
                      </a:r>
                      <a:r>
                        <a:rPr lang="en-GB" sz="1600" dirty="0" smtClean="0"/>
                        <a:t>eveloping academic</a:t>
                      </a:r>
                      <a:r>
                        <a:rPr lang="en-GB" sz="1600" baseline="0" dirty="0" smtClean="0"/>
                        <a:t> language?</a:t>
                      </a:r>
                      <a:endParaRPr lang="en-GB" sz="1600" dirty="0"/>
                    </a:p>
                  </a:txBody>
                  <a:tcPr/>
                </a:tc>
                <a:tc>
                  <a:txBody>
                    <a:bodyPr/>
                    <a:lstStyle/>
                    <a:p>
                      <a:endParaRPr lang="en-GB" sz="1600"/>
                    </a:p>
                  </a:txBody>
                  <a:tcPr/>
                </a:tc>
                <a:tc>
                  <a:txBody>
                    <a:bodyPr/>
                    <a:lstStyle/>
                    <a:p>
                      <a:endParaRPr lang="en-GB" sz="1600" dirty="0"/>
                    </a:p>
                  </a:txBody>
                  <a:tcPr/>
                </a:tc>
                <a:tc>
                  <a:txBody>
                    <a:bodyPr/>
                    <a:lstStyle/>
                    <a:p>
                      <a:endParaRPr lang="en-GB" sz="1600" dirty="0"/>
                    </a:p>
                  </a:txBody>
                  <a:tcPr/>
                </a:tc>
              </a:tr>
              <a:tr h="520670">
                <a:tc>
                  <a:txBody>
                    <a:bodyPr/>
                    <a:lstStyle/>
                    <a:p>
                      <a:r>
                        <a:rPr lang="en-GB" sz="1600" dirty="0" smtClean="0"/>
                        <a:t>Challenging homework tasks</a:t>
                      </a:r>
                      <a:r>
                        <a:rPr lang="en-GB" sz="1600" baseline="0" dirty="0" smtClean="0"/>
                        <a:t> to extend learning?</a:t>
                      </a:r>
                      <a:endParaRPr lang="en-GB" sz="1600" dirty="0"/>
                    </a:p>
                  </a:txBody>
                  <a:tcPr/>
                </a:tc>
                <a:tc>
                  <a:txBody>
                    <a:bodyPr/>
                    <a:lstStyle/>
                    <a:p>
                      <a:endParaRPr lang="en-GB" sz="1600"/>
                    </a:p>
                  </a:txBody>
                  <a:tcPr/>
                </a:tc>
                <a:tc>
                  <a:txBody>
                    <a:bodyPr/>
                    <a:lstStyle/>
                    <a:p>
                      <a:endParaRPr lang="en-GB" sz="1600"/>
                    </a:p>
                  </a:txBody>
                  <a:tcPr/>
                </a:tc>
                <a:tc>
                  <a:txBody>
                    <a:bodyPr/>
                    <a:lstStyle/>
                    <a:p>
                      <a:endParaRPr lang="en-GB" sz="1600" dirty="0"/>
                    </a:p>
                  </a:txBody>
                  <a:tcPr/>
                </a:tc>
              </a:tr>
            </a:tbl>
          </a:graphicData>
        </a:graphic>
      </p:graphicFrame>
      <p:pic>
        <p:nvPicPr>
          <p:cNvPr id="4" name="Picture 3"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6381328"/>
            <a:ext cx="1080120" cy="408407"/>
          </a:xfrm>
          <a:prstGeom prst="rect">
            <a:avLst/>
          </a:prstGeom>
        </p:spPr>
      </p:pic>
    </p:spTree>
    <p:extLst>
      <p:ext uri="{BB962C8B-B14F-4D97-AF65-F5344CB8AC3E}">
        <p14:creationId xmlns:p14="http://schemas.microsoft.com/office/powerpoint/2010/main" val="40634304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Session 6: Reflection and evaluation</a:t>
            </a:r>
            <a:endParaRPr lang="en-GB" b="1" dirty="0"/>
          </a:p>
        </p:txBody>
      </p:sp>
      <p:sp>
        <p:nvSpPr>
          <p:cNvPr id="6" name="Content Placeholder 5"/>
          <p:cNvSpPr>
            <a:spLocks noGrp="1"/>
          </p:cNvSpPr>
          <p:nvPr>
            <p:ph idx="1"/>
          </p:nvPr>
        </p:nvSpPr>
        <p:spPr>
          <a:xfrm>
            <a:off x="457200" y="1600200"/>
            <a:ext cx="8229600" cy="5069160"/>
          </a:xfrm>
        </p:spPr>
        <p:txBody>
          <a:bodyPr>
            <a:normAutofit/>
          </a:bodyPr>
          <a:lstStyle/>
          <a:p>
            <a:pPr marL="0" indent="0">
              <a:buNone/>
            </a:pPr>
            <a:r>
              <a:rPr lang="en-GB" b="1" dirty="0" smtClean="0"/>
              <a:t>Aims: </a:t>
            </a:r>
            <a:endParaRPr lang="en-GB" dirty="0"/>
          </a:p>
          <a:p>
            <a:r>
              <a:rPr lang="en-GB" dirty="0" smtClean="0"/>
              <a:t>To reflect on what has been learnt in today’s INSET.</a:t>
            </a:r>
          </a:p>
          <a:p>
            <a:r>
              <a:rPr lang="en-GB" dirty="0" smtClean="0"/>
              <a:t>To consider how the ideas from today will shape teachers’ practice.</a:t>
            </a:r>
          </a:p>
          <a:p>
            <a:r>
              <a:rPr lang="en-GB" dirty="0" smtClean="0"/>
              <a:t>To commit to follow-up actions to carry the learning from today forward into the classroom.</a:t>
            </a:r>
          </a:p>
          <a:p>
            <a:pPr marL="0" indent="0">
              <a:buNone/>
            </a:pPr>
            <a:endParaRPr lang="en-GB" dirty="0" smtClean="0"/>
          </a:p>
          <a:p>
            <a:pPr marL="0" indent="0">
              <a:buNone/>
            </a:pPr>
            <a:endParaRPr lang="en-GB" dirty="0"/>
          </a:p>
        </p:txBody>
      </p:sp>
      <p:sp>
        <p:nvSpPr>
          <p:cNvPr id="7" name="Rectangle 6"/>
          <p:cNvSpPr/>
          <p:nvPr/>
        </p:nvSpPr>
        <p:spPr>
          <a:xfrm>
            <a:off x="3851920" y="-9061"/>
            <a:ext cx="530032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8" name="Picture 7"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3086610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593496"/>
            <a:ext cx="8229600" cy="724942"/>
          </a:xfrm>
          <a:ln w="25400">
            <a:solidFill>
              <a:schemeClr val="tx1"/>
            </a:solidFill>
          </a:ln>
        </p:spPr>
        <p:txBody>
          <a:bodyPr>
            <a:normAutofit fontScale="90000"/>
          </a:bodyPr>
          <a:lstStyle/>
          <a:p>
            <a:r>
              <a:rPr lang="en-GB" b="1" dirty="0" smtClean="0"/>
              <a:t>Session 6: Reflection and evaluation</a:t>
            </a:r>
            <a:endParaRPr lang="en-GB" b="1" dirty="0"/>
          </a:p>
        </p:txBody>
      </p:sp>
      <p:graphicFrame>
        <p:nvGraphicFramePr>
          <p:cNvPr id="3" name="Table 2"/>
          <p:cNvGraphicFramePr>
            <a:graphicFrameLocks noGrp="1"/>
          </p:cNvGraphicFramePr>
          <p:nvPr>
            <p:extLst>
              <p:ext uri="{D42A27DB-BD31-4B8C-83A1-F6EECF244321}">
                <p14:modId xmlns:p14="http://schemas.microsoft.com/office/powerpoint/2010/main" val="3353346664"/>
              </p:ext>
            </p:extLst>
          </p:nvPr>
        </p:nvGraphicFramePr>
        <p:xfrm>
          <a:off x="467544" y="1556792"/>
          <a:ext cx="8136904" cy="4608512"/>
        </p:xfrm>
        <a:graphic>
          <a:graphicData uri="http://schemas.openxmlformats.org/drawingml/2006/table">
            <a:tbl>
              <a:tblPr firstRow="1" bandRow="1">
                <a:tableStyleId>{5940675A-B579-460E-94D1-54222C63F5DA}</a:tableStyleId>
              </a:tblPr>
              <a:tblGrid>
                <a:gridCol w="4068452"/>
                <a:gridCol w="4068452"/>
              </a:tblGrid>
              <a:tr h="447187">
                <a:tc>
                  <a:txBody>
                    <a:bodyPr/>
                    <a:lstStyle/>
                    <a:p>
                      <a:pPr algn="ctr"/>
                      <a:r>
                        <a:rPr lang="en-GB" sz="2000" b="1" dirty="0" smtClean="0"/>
                        <a:t>Question</a:t>
                      </a:r>
                      <a:endParaRPr lang="en-GB" sz="2000" b="1" dirty="0"/>
                    </a:p>
                  </a:txBody>
                  <a:tcPr/>
                </a:tc>
                <a:tc>
                  <a:txBody>
                    <a:bodyPr/>
                    <a:lstStyle/>
                    <a:p>
                      <a:pPr algn="ctr"/>
                      <a:r>
                        <a:rPr lang="en-GB" sz="2000" b="1" dirty="0" smtClean="0"/>
                        <a:t>Response</a:t>
                      </a:r>
                      <a:endParaRPr lang="en-GB" sz="2000" b="1" dirty="0"/>
                    </a:p>
                  </a:txBody>
                  <a:tcPr/>
                </a:tc>
              </a:tr>
              <a:tr h="832265">
                <a:tc>
                  <a:txBody>
                    <a:bodyPr/>
                    <a:lstStyle/>
                    <a:p>
                      <a:r>
                        <a:rPr lang="en-GB" sz="1600" dirty="0" smtClean="0"/>
                        <a:t>What</a:t>
                      </a:r>
                      <a:r>
                        <a:rPr lang="en-GB" sz="1600" baseline="0" dirty="0" smtClean="0"/>
                        <a:t> was your current level of knowledge about stretch and challenge before today’s INSET?</a:t>
                      </a:r>
                      <a:endParaRPr lang="en-GB" sz="1600" dirty="0"/>
                    </a:p>
                  </a:txBody>
                  <a:tcPr/>
                </a:tc>
                <a:tc>
                  <a:txBody>
                    <a:bodyPr/>
                    <a:lstStyle/>
                    <a:p>
                      <a:endParaRPr lang="en-GB"/>
                    </a:p>
                  </a:txBody>
                  <a:tcPr/>
                </a:tc>
              </a:tr>
              <a:tr h="8322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What was the most valuable aspect of today’s INSET?</a:t>
                      </a:r>
                    </a:p>
                    <a:p>
                      <a:endParaRPr lang="en-GB" sz="1600" dirty="0"/>
                    </a:p>
                  </a:txBody>
                  <a:tcPr/>
                </a:tc>
                <a:tc>
                  <a:txBody>
                    <a:bodyPr/>
                    <a:lstStyle/>
                    <a:p>
                      <a:endParaRPr lang="en-GB"/>
                    </a:p>
                  </a:txBody>
                  <a:tcPr/>
                </a:tc>
              </a:tr>
              <a:tr h="8322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What have you learnt today that you had not considered previously?</a:t>
                      </a:r>
                    </a:p>
                    <a:p>
                      <a:endParaRPr lang="en-GB" sz="1600" dirty="0"/>
                    </a:p>
                  </a:txBody>
                  <a:tcPr/>
                </a:tc>
                <a:tc>
                  <a:txBody>
                    <a:bodyPr/>
                    <a:lstStyle/>
                    <a:p>
                      <a:endParaRPr lang="en-GB" dirty="0"/>
                    </a:p>
                  </a:txBody>
                  <a:tcPr/>
                </a:tc>
              </a:tr>
              <a:tr h="8322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What are you</a:t>
                      </a:r>
                      <a:r>
                        <a:rPr lang="en-GB" sz="1600" baseline="0" dirty="0" smtClean="0"/>
                        <a:t> going to do differently with your students after today’s INSET?</a:t>
                      </a:r>
                      <a:endParaRPr lang="en-GB" sz="1600" dirty="0" smtClean="0"/>
                    </a:p>
                    <a:p>
                      <a:endParaRPr lang="en-GB" sz="1600" dirty="0"/>
                    </a:p>
                  </a:txBody>
                  <a:tcPr/>
                </a:tc>
                <a:tc>
                  <a:txBody>
                    <a:bodyPr/>
                    <a:lstStyle/>
                    <a:p>
                      <a:endParaRPr lang="en-GB"/>
                    </a:p>
                  </a:txBody>
                  <a:tcPr/>
                </a:tc>
              </a:tr>
              <a:tr h="8322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What further information or training would you like to participate</a:t>
                      </a:r>
                      <a:r>
                        <a:rPr lang="en-GB" sz="1600" baseline="0" dirty="0" smtClean="0"/>
                        <a:t> in?</a:t>
                      </a:r>
                      <a:endParaRPr lang="en-GB" sz="1600" dirty="0" smtClean="0"/>
                    </a:p>
                    <a:p>
                      <a:endParaRPr lang="en-GB" sz="1600" dirty="0"/>
                    </a:p>
                  </a:txBody>
                  <a:tcPr/>
                </a:tc>
                <a:tc>
                  <a:txBody>
                    <a:bodyPr/>
                    <a:lstStyle/>
                    <a:p>
                      <a:endParaRPr lang="en-GB" dirty="0"/>
                    </a:p>
                  </a:txBody>
                  <a:tcPr/>
                </a:tc>
              </a:tr>
            </a:tbl>
          </a:graphicData>
        </a:graphic>
      </p:graphicFrame>
      <p:pic>
        <p:nvPicPr>
          <p:cNvPr id="7" name="Picture 6"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304" y="6165304"/>
            <a:ext cx="1417464" cy="535961"/>
          </a:xfrm>
          <a:prstGeom prst="rect">
            <a:avLst/>
          </a:prstGeom>
        </p:spPr>
      </p:pic>
    </p:spTree>
    <p:extLst>
      <p:ext uri="{BB962C8B-B14F-4D97-AF65-F5344CB8AC3E}">
        <p14:creationId xmlns:p14="http://schemas.microsoft.com/office/powerpoint/2010/main" val="3454722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92696"/>
            <a:ext cx="8229600" cy="936104"/>
          </a:xfrm>
          <a:ln w="25400">
            <a:solidFill>
              <a:schemeClr val="tx1"/>
            </a:solidFill>
          </a:ln>
        </p:spPr>
        <p:txBody>
          <a:bodyPr>
            <a:noAutofit/>
          </a:bodyPr>
          <a:lstStyle/>
          <a:p>
            <a:r>
              <a:rPr lang="en-GB" sz="3600" b="1" dirty="0" smtClean="0"/>
              <a:t>Session 2: Approaches to stretch and challenge</a:t>
            </a:r>
            <a:endParaRPr lang="en-GB" sz="3600" b="1" dirty="0"/>
          </a:p>
        </p:txBody>
      </p:sp>
      <p:sp>
        <p:nvSpPr>
          <p:cNvPr id="6" name="Content Placeholder 5"/>
          <p:cNvSpPr>
            <a:spLocks noGrp="1"/>
          </p:cNvSpPr>
          <p:nvPr>
            <p:ph idx="1"/>
          </p:nvPr>
        </p:nvSpPr>
        <p:spPr>
          <a:xfrm>
            <a:off x="457200" y="2060848"/>
            <a:ext cx="8229600" cy="4608512"/>
          </a:xfrm>
        </p:spPr>
        <p:txBody>
          <a:bodyPr>
            <a:normAutofit/>
          </a:bodyPr>
          <a:lstStyle/>
          <a:p>
            <a:pPr marL="0" indent="0">
              <a:buNone/>
            </a:pPr>
            <a:r>
              <a:rPr lang="en-GB" dirty="0"/>
              <a:t>L</a:t>
            </a:r>
            <a:r>
              <a:rPr lang="en-GB" dirty="0" smtClean="0"/>
              <a:t>ook at the cards with different approaches teachers could use to ensure all students are appropriately challenged in your lessons.</a:t>
            </a:r>
            <a:endParaRPr lang="en-GB" dirty="0"/>
          </a:p>
          <a:p>
            <a:r>
              <a:rPr lang="en-GB" dirty="0" smtClean="0"/>
              <a:t>Which approaches do you use already?</a:t>
            </a:r>
          </a:p>
          <a:p>
            <a:r>
              <a:rPr lang="en-GB" dirty="0" smtClean="0"/>
              <a:t>What are the pros and cons of using each approach?</a:t>
            </a:r>
          </a:p>
          <a:p>
            <a:pPr marL="0" indent="0">
              <a:buNone/>
            </a:pPr>
            <a:endParaRPr lang="en-GB" dirty="0"/>
          </a:p>
          <a:p>
            <a:pPr marL="0" indent="0">
              <a:buNone/>
            </a:pPr>
            <a:endParaRPr lang="en-GB" dirty="0"/>
          </a:p>
        </p:txBody>
      </p:sp>
      <p:sp>
        <p:nvSpPr>
          <p:cNvPr id="4" name="Rectangle 3"/>
          <p:cNvSpPr/>
          <p:nvPr/>
        </p:nvSpPr>
        <p:spPr>
          <a:xfrm>
            <a:off x="5292079" y="-9061"/>
            <a:ext cx="386016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7" name="Picture 6"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1473334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844824"/>
            <a:ext cx="8229600" cy="4824536"/>
          </a:xfrm>
        </p:spPr>
        <p:txBody>
          <a:bodyPr>
            <a:normAutofit/>
          </a:bodyPr>
          <a:lstStyle/>
          <a:p>
            <a:pPr marL="0" indent="0" algn="ctr">
              <a:buNone/>
            </a:pPr>
            <a:r>
              <a:rPr lang="en-GB" sz="2600" b="1" dirty="0" smtClean="0"/>
              <a:t>Now as a department, think of the schemes of work you teach.</a:t>
            </a:r>
          </a:p>
          <a:p>
            <a:pPr marL="0" indent="0">
              <a:buNone/>
            </a:pPr>
            <a:endParaRPr lang="en-GB" sz="2600" dirty="0"/>
          </a:p>
          <a:p>
            <a:r>
              <a:rPr lang="en-GB" sz="2600" dirty="0" smtClean="0"/>
              <a:t>Which approaches are embedded into your schemes of work?</a:t>
            </a:r>
          </a:p>
          <a:p>
            <a:r>
              <a:rPr lang="en-GB" sz="2600" dirty="0" smtClean="0"/>
              <a:t>Which approaches need further consideration in your schemes of work?</a:t>
            </a:r>
          </a:p>
          <a:p>
            <a:pPr marL="0" indent="0">
              <a:buNone/>
            </a:pPr>
            <a:endParaRPr lang="en-GB" sz="2600" dirty="0"/>
          </a:p>
          <a:p>
            <a:pPr marL="0" indent="0">
              <a:buNone/>
            </a:pPr>
            <a:r>
              <a:rPr lang="en-GB" sz="2600" i="1" dirty="0" smtClean="0"/>
              <a:t>This will be the focus of your department time this afternoon.</a:t>
            </a:r>
          </a:p>
          <a:p>
            <a:pPr marL="0" indent="0">
              <a:buNone/>
            </a:pPr>
            <a:endParaRPr lang="en-GB" dirty="0"/>
          </a:p>
          <a:p>
            <a:pPr marL="0" indent="0">
              <a:buNone/>
            </a:pPr>
            <a:endParaRPr lang="en-GB" dirty="0"/>
          </a:p>
        </p:txBody>
      </p:sp>
      <p:sp>
        <p:nvSpPr>
          <p:cNvPr id="4" name="Rectangle 3"/>
          <p:cNvSpPr/>
          <p:nvPr/>
        </p:nvSpPr>
        <p:spPr>
          <a:xfrm>
            <a:off x="5292079" y="-9061"/>
            <a:ext cx="386016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sp>
        <p:nvSpPr>
          <p:cNvPr id="7"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Approaches to stretch and challenge</a:t>
            </a:r>
            <a:endParaRPr lang="en-GB" b="1" dirty="0"/>
          </a:p>
        </p:txBody>
      </p:sp>
      <p:pic>
        <p:nvPicPr>
          <p:cNvPr id="5" name="Picture 4"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3621305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smtClean="0"/>
              <a:t>Session 3: Specific workshops</a:t>
            </a:r>
            <a:endParaRPr lang="en-GB" b="1" dirty="0"/>
          </a:p>
        </p:txBody>
      </p:sp>
      <p:sp>
        <p:nvSpPr>
          <p:cNvPr id="6" name="Content Placeholder 5"/>
          <p:cNvSpPr>
            <a:spLocks noGrp="1"/>
          </p:cNvSpPr>
          <p:nvPr>
            <p:ph idx="1"/>
          </p:nvPr>
        </p:nvSpPr>
        <p:spPr>
          <a:xfrm>
            <a:off x="457200" y="1600200"/>
            <a:ext cx="8229600" cy="5069160"/>
          </a:xfrm>
        </p:spPr>
        <p:txBody>
          <a:bodyPr>
            <a:normAutofit fontScale="85000" lnSpcReduction="10000"/>
          </a:bodyPr>
          <a:lstStyle/>
          <a:p>
            <a:pPr marL="0" indent="0">
              <a:buNone/>
            </a:pPr>
            <a:r>
              <a:rPr lang="en-GB" b="1" dirty="0" smtClean="0"/>
              <a:t>Option A – developing stretch and challenge practice</a:t>
            </a:r>
          </a:p>
          <a:p>
            <a:pPr marL="0" indent="0">
              <a:buNone/>
            </a:pPr>
            <a:r>
              <a:rPr lang="en-GB" dirty="0" smtClean="0"/>
              <a:t>Setting high expectations and challenging all learners.</a:t>
            </a:r>
          </a:p>
          <a:p>
            <a:pPr marL="0" indent="0">
              <a:buNone/>
            </a:pPr>
            <a:endParaRPr lang="en-GB" dirty="0" smtClean="0"/>
          </a:p>
          <a:p>
            <a:pPr marL="0" indent="0">
              <a:buNone/>
            </a:pPr>
            <a:r>
              <a:rPr lang="en-GB" b="1" dirty="0" smtClean="0"/>
              <a:t>Option B – securing </a:t>
            </a:r>
            <a:r>
              <a:rPr lang="en-GB" b="1" dirty="0"/>
              <a:t>stretch and challenge practice</a:t>
            </a:r>
          </a:p>
          <a:p>
            <a:pPr marL="0" indent="0">
              <a:buNone/>
            </a:pPr>
            <a:r>
              <a:rPr lang="en-GB" dirty="0" smtClean="0"/>
              <a:t>Supporting students to become autonomous learners.</a:t>
            </a:r>
          </a:p>
          <a:p>
            <a:pPr marL="0" indent="0">
              <a:buNone/>
            </a:pPr>
            <a:endParaRPr lang="en-GB" dirty="0" smtClean="0"/>
          </a:p>
          <a:p>
            <a:pPr marL="0" indent="0">
              <a:buNone/>
            </a:pPr>
            <a:r>
              <a:rPr lang="en-GB" b="1" dirty="0" smtClean="0"/>
              <a:t>Option C – embedding </a:t>
            </a:r>
            <a:r>
              <a:rPr lang="en-GB" b="1" dirty="0"/>
              <a:t>stretch and challenge practice</a:t>
            </a:r>
          </a:p>
          <a:p>
            <a:pPr marL="0" indent="0">
              <a:buNone/>
            </a:pPr>
            <a:r>
              <a:rPr lang="en-GB" dirty="0" smtClean="0"/>
              <a:t>Creating an ethic of excellence in your students.</a:t>
            </a:r>
          </a:p>
        </p:txBody>
      </p:sp>
      <p:sp>
        <p:nvSpPr>
          <p:cNvPr id="4" name="Rectangle 3"/>
          <p:cNvSpPr/>
          <p:nvPr/>
        </p:nvSpPr>
        <p:spPr>
          <a:xfrm>
            <a:off x="5292079" y="-9061"/>
            <a:ext cx="386016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7" name="Picture 6"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4151572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92696"/>
            <a:ext cx="8229600" cy="724942"/>
          </a:xfrm>
          <a:ln w="25400">
            <a:solidFill>
              <a:schemeClr val="tx1"/>
            </a:solidFill>
          </a:ln>
        </p:spPr>
        <p:txBody>
          <a:bodyPr>
            <a:normAutofit fontScale="90000"/>
          </a:bodyPr>
          <a:lstStyle/>
          <a:p>
            <a:r>
              <a:rPr lang="en-GB" b="1" dirty="0"/>
              <a:t>Session 3: Option </a:t>
            </a:r>
            <a:r>
              <a:rPr lang="en-GB" b="1" dirty="0" smtClean="0"/>
              <a:t>A: </a:t>
            </a:r>
            <a:r>
              <a:rPr lang="en-GB" b="1" dirty="0"/>
              <a:t>A</a:t>
            </a:r>
            <a:r>
              <a:rPr lang="en-GB" b="1" dirty="0" smtClean="0"/>
              <a:t>ims</a:t>
            </a:r>
            <a:endParaRPr lang="en-GB" b="1" dirty="0"/>
          </a:p>
        </p:txBody>
      </p:sp>
      <p:sp>
        <p:nvSpPr>
          <p:cNvPr id="6" name="Content Placeholder 5"/>
          <p:cNvSpPr>
            <a:spLocks noGrp="1"/>
          </p:cNvSpPr>
          <p:nvPr>
            <p:ph idx="1"/>
          </p:nvPr>
        </p:nvSpPr>
        <p:spPr>
          <a:xfrm>
            <a:off x="457200" y="1600200"/>
            <a:ext cx="8229600" cy="4853136"/>
          </a:xfrm>
        </p:spPr>
        <p:txBody>
          <a:bodyPr>
            <a:normAutofit fontScale="85000" lnSpcReduction="10000"/>
          </a:bodyPr>
          <a:lstStyle/>
          <a:p>
            <a:pPr marL="0" indent="0">
              <a:buNone/>
            </a:pPr>
            <a:r>
              <a:rPr lang="en-GB" b="1" dirty="0" smtClean="0"/>
              <a:t>Developing stretch and challenge practice</a:t>
            </a:r>
          </a:p>
          <a:p>
            <a:pPr marL="0" indent="0">
              <a:buNone/>
            </a:pPr>
            <a:r>
              <a:rPr lang="en-GB" dirty="0" smtClean="0"/>
              <a:t>Setting high expectations and challenging all learners.</a:t>
            </a:r>
          </a:p>
          <a:p>
            <a:pPr marL="0" indent="0">
              <a:buNone/>
            </a:pPr>
            <a:endParaRPr lang="en-GB" dirty="0"/>
          </a:p>
          <a:p>
            <a:pPr marL="0" indent="0">
              <a:buNone/>
            </a:pPr>
            <a:r>
              <a:rPr lang="en-GB" b="1" dirty="0" smtClean="0"/>
              <a:t>Aims: </a:t>
            </a:r>
            <a:endParaRPr lang="en-GB" dirty="0"/>
          </a:p>
          <a:p>
            <a:r>
              <a:rPr lang="en-GB" dirty="0" smtClean="0"/>
              <a:t>To explore the importance of framing and sharing lesson objectives and outcomes with students.</a:t>
            </a:r>
          </a:p>
          <a:p>
            <a:r>
              <a:rPr lang="en-GB" dirty="0" smtClean="0"/>
              <a:t>To explore the importance of framing and sharing success criteria with students.</a:t>
            </a:r>
          </a:p>
          <a:p>
            <a:r>
              <a:rPr lang="en-GB" dirty="0" smtClean="0"/>
              <a:t>To explore the importance of task design to ensure all students can meet their learning objective.</a:t>
            </a:r>
          </a:p>
          <a:p>
            <a:pPr marL="0" indent="0">
              <a:buNone/>
            </a:pPr>
            <a:endParaRPr lang="en-GB" dirty="0" smtClean="0"/>
          </a:p>
          <a:p>
            <a:pPr marL="0" indent="0">
              <a:buNone/>
            </a:pPr>
            <a:endParaRPr lang="en-GB" dirty="0"/>
          </a:p>
        </p:txBody>
      </p:sp>
      <p:sp>
        <p:nvSpPr>
          <p:cNvPr id="4" name="Rectangle 3"/>
          <p:cNvSpPr/>
          <p:nvPr/>
        </p:nvSpPr>
        <p:spPr>
          <a:xfrm>
            <a:off x="5292079" y="-9061"/>
            <a:ext cx="386016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pic>
        <p:nvPicPr>
          <p:cNvPr id="7" name="Picture 6"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1973464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916832"/>
            <a:ext cx="8229600" cy="4752528"/>
          </a:xfrm>
        </p:spPr>
        <p:txBody>
          <a:bodyPr>
            <a:normAutofit/>
          </a:bodyPr>
          <a:lstStyle/>
          <a:p>
            <a:pPr marL="0" indent="0">
              <a:buNone/>
            </a:pPr>
            <a:r>
              <a:rPr lang="en-GB" b="1" dirty="0" smtClean="0"/>
              <a:t>Questions for discussion:</a:t>
            </a:r>
          </a:p>
          <a:p>
            <a:r>
              <a:rPr lang="en-GB" dirty="0" smtClean="0"/>
              <a:t>What is the difference between an objective and an outcome?</a:t>
            </a:r>
          </a:p>
          <a:p>
            <a:r>
              <a:rPr lang="en-GB" dirty="0" smtClean="0"/>
              <a:t>How do you frame your objective and outcomes to ensure they offer challenge?</a:t>
            </a:r>
          </a:p>
          <a:p>
            <a:r>
              <a:rPr lang="en-GB" dirty="0" smtClean="0"/>
              <a:t>How do you share your objective and outcomes with your students?</a:t>
            </a:r>
          </a:p>
          <a:p>
            <a:pPr marL="0" indent="0">
              <a:buNone/>
            </a:pPr>
            <a:endParaRPr lang="en-GB" dirty="0"/>
          </a:p>
        </p:txBody>
      </p:sp>
      <p:sp>
        <p:nvSpPr>
          <p:cNvPr id="4" name="Rectangle 3"/>
          <p:cNvSpPr/>
          <p:nvPr/>
        </p:nvSpPr>
        <p:spPr>
          <a:xfrm>
            <a:off x="5292079" y="-9061"/>
            <a:ext cx="3860169" cy="369332"/>
          </a:xfrm>
          <a:prstGeom prst="rect">
            <a:avLst/>
          </a:prstGeom>
          <a:noFill/>
        </p:spPr>
        <p:txBody>
          <a:bodyPr wrap="square" lIns="91440" tIns="45720" rIns="91440" bIns="45720">
            <a:spAutoFit/>
          </a:bodyPr>
          <a:lstStyle/>
          <a:p>
            <a:pPr algn="r"/>
            <a:r>
              <a:rPr lang="en-US" b="1" cap="all" dirty="0" smtClean="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rPr>
              <a:t>Stretch and challenge</a:t>
            </a:r>
            <a:endParaRPr lang="en-US" b="1" cap="all" dirty="0">
              <a:ln w="9000" cmpd="sng">
                <a:solidFill>
                  <a:schemeClr val="tx1"/>
                </a:solidFill>
                <a:prstDash val="solid"/>
              </a:ln>
              <a:effectLst>
                <a:outerShdw blurRad="50800" dist="38100" dir="13500000" algn="br" rotWithShape="0">
                  <a:prstClr val="black">
                    <a:alpha val="40000"/>
                  </a:prstClr>
                </a:outerShdw>
                <a:reflection blurRad="12700" stA="28000" endPos="45000" dist="1000" dir="5400000" sy="-100000" algn="bl" rotWithShape="0"/>
              </a:effectLst>
              <a:latin typeface="JasmineUPC" panose="02020603050405020304" pitchFamily="18" charset="-34"/>
              <a:cs typeface="JasmineUPC" panose="02020603050405020304" pitchFamily="18" charset="-34"/>
            </a:endParaRPr>
          </a:p>
        </p:txBody>
      </p:sp>
      <p:sp>
        <p:nvSpPr>
          <p:cNvPr id="7" name="Title 4"/>
          <p:cNvSpPr txBox="1">
            <a:spLocks/>
          </p:cNvSpPr>
          <p:nvPr/>
        </p:nvSpPr>
        <p:spPr>
          <a:xfrm>
            <a:off x="457200" y="692696"/>
            <a:ext cx="8229600" cy="724942"/>
          </a:xfrm>
          <a:prstGeom prst="rect">
            <a:avLst/>
          </a:prstGeom>
          <a:ln w="25400">
            <a:solidFill>
              <a:schemeClr val="tx1"/>
            </a:solidFill>
          </a:ln>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t>Session </a:t>
            </a:r>
            <a:r>
              <a:rPr lang="en-GB" b="1" dirty="0" smtClean="0"/>
              <a:t>3 Option A: Questions</a:t>
            </a:r>
            <a:endParaRPr lang="en-GB" b="1" dirty="0"/>
          </a:p>
        </p:txBody>
      </p:sp>
      <p:pic>
        <p:nvPicPr>
          <p:cNvPr id="5" name="Picture 4" descr="CPDLogo1.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6021288"/>
            <a:ext cx="1417464" cy="535961"/>
          </a:xfrm>
          <a:prstGeom prst="rect">
            <a:avLst/>
          </a:prstGeom>
        </p:spPr>
      </p:pic>
    </p:spTree>
    <p:extLst>
      <p:ext uri="{BB962C8B-B14F-4D97-AF65-F5344CB8AC3E}">
        <p14:creationId xmlns:p14="http://schemas.microsoft.com/office/powerpoint/2010/main" val="331056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TotalTime>
  <Words>3647</Words>
  <Application>Microsoft Macintosh PowerPoint</Application>
  <PresentationFormat>On-screen Show (4:3)</PresentationFormat>
  <Paragraphs>395</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INSET aims</vt:lpstr>
      <vt:lpstr>Session 1: Stretch and challenge audit</vt:lpstr>
      <vt:lpstr>Discussion of audit</vt:lpstr>
      <vt:lpstr>Session 2: Approaches to stretch and challenge</vt:lpstr>
      <vt:lpstr>Approaches to stretch and challenge</vt:lpstr>
      <vt:lpstr>Session 3: Specific workshops</vt:lpstr>
      <vt:lpstr>Session 3: Option A: Aims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Session 3 Option A: Reflection</vt:lpstr>
      <vt:lpstr>Session 3 Option B: Aims</vt:lpstr>
      <vt:lpstr>Session 3 Option B: Questions</vt:lpstr>
      <vt:lpstr>Session 3 Option B</vt:lpstr>
      <vt:lpstr>Session 3 Option B</vt:lpstr>
      <vt:lpstr>Session 3 Option B</vt:lpstr>
      <vt:lpstr>Session 3 Option B: Practice task</vt:lpstr>
      <vt:lpstr>Session 3 Option B</vt:lpstr>
      <vt:lpstr>Session 3 Option B: Practice task</vt:lpstr>
      <vt:lpstr>Session 3 Option B: Reflection</vt:lpstr>
      <vt:lpstr>Session 3 Option C: Aims</vt:lpstr>
      <vt:lpstr>Session 3 Option C: Questions</vt:lpstr>
      <vt:lpstr>Session 3 Option C</vt:lpstr>
      <vt:lpstr>Session 3 Option C</vt:lpstr>
      <vt:lpstr>Session 3 Option C: Practice task</vt:lpstr>
      <vt:lpstr>Session 3 Option C</vt:lpstr>
      <vt:lpstr>Session 3 Option C: Practice task</vt:lpstr>
      <vt:lpstr>Session 3 Option C</vt:lpstr>
      <vt:lpstr>Session 3 Option C: Reflection</vt:lpstr>
      <vt:lpstr>Session 4: Coaching conversations</vt:lpstr>
      <vt:lpstr>Research into effectiveness of coaching</vt:lpstr>
      <vt:lpstr>Tips for effective coaching conversations</vt:lpstr>
      <vt:lpstr>Deciding on a focus</vt:lpstr>
      <vt:lpstr>The GROW model</vt:lpstr>
      <vt:lpstr>The GROW model – stretch and challenge</vt:lpstr>
      <vt:lpstr>Coaching to develop  stretch and challenge practice</vt:lpstr>
      <vt:lpstr>Session 5: Modifying schemes of work</vt:lpstr>
      <vt:lpstr>Session 5: Modifying schemes of work</vt:lpstr>
      <vt:lpstr>PowerPoint Presentation</vt:lpstr>
      <vt:lpstr>Session 6: Reflection and evaluation</vt:lpstr>
      <vt:lpstr>Session 6: Reflection and evaluation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dc:creator>
  <cp:lastModifiedBy>Miriam Davey</cp:lastModifiedBy>
  <cp:revision>63</cp:revision>
  <dcterms:created xsi:type="dcterms:W3CDTF">2016-08-04T12:32:25Z</dcterms:created>
  <dcterms:modified xsi:type="dcterms:W3CDTF">2017-01-10T11:12:18Z</dcterms:modified>
</cp:coreProperties>
</file>