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12" r:id="rId4"/>
    <p:sldId id="258" r:id="rId5"/>
    <p:sldId id="307" r:id="rId6"/>
    <p:sldId id="262" r:id="rId7"/>
    <p:sldId id="308" r:id="rId8"/>
    <p:sldId id="309" r:id="rId9"/>
    <p:sldId id="298" r:id="rId10"/>
    <p:sldId id="310" r:id="rId11"/>
    <p:sldId id="299" r:id="rId12"/>
    <p:sldId id="263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8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4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4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0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6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79B4-3459-4940-A1F9-4ABDD6B7701E}" type="datetimeFigureOut">
              <a:rPr lang="en-GB" smtClean="0"/>
              <a:t>10/01/17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3CAF-08BE-47D2-86F3-5AC18269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13851"/>
              </p:ext>
            </p:extLst>
          </p:nvPr>
        </p:nvGraphicFramePr>
        <p:xfrm>
          <a:off x="539552" y="692696"/>
          <a:ext cx="8136904" cy="5285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9433"/>
                <a:gridCol w="6427471"/>
              </a:tblGrid>
              <a:tr h="57245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Time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Activity</a:t>
                      </a:r>
                      <a:endParaRPr lang="en-GB" sz="2000" b="1" dirty="0"/>
                    </a:p>
                  </a:txBody>
                  <a:tcPr/>
                </a:tc>
              </a:tr>
              <a:tr h="62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Set the tone and share aims of the session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62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Wider reading task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62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Debate on different ideas from the key educational thinkers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5799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Introduce specific strategies </a:t>
                      </a:r>
                    </a:p>
                  </a:txBody>
                  <a:tcPr/>
                </a:tc>
              </a:tr>
              <a:tr h="62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15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Coaching session on specific strategies for own class context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62821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15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Practice task focusing on applying these strategies</a:t>
                      </a:r>
                      <a:endParaRPr lang="en-GB" sz="2000" dirty="0"/>
                    </a:p>
                  </a:txBody>
                  <a:tcPr/>
                </a:tc>
              </a:tr>
              <a:tr h="62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10 minutes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Reflection and evaluation of the 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3296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600" b="1" dirty="0" smtClean="0"/>
              <a:t>The GROW model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77383"/>
              </p:ext>
            </p:extLst>
          </p:nvPr>
        </p:nvGraphicFramePr>
        <p:xfrm>
          <a:off x="467544" y="1675331"/>
          <a:ext cx="8208912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016224"/>
                <a:gridCol w="2160240"/>
              </a:tblGrid>
              <a:tr h="4464496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/>
                        <a:t>GOAL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 do they want to achieve?</a:t>
                      </a:r>
                      <a:r>
                        <a:rPr lang="en-GB" sz="2300" b="0" baseline="0" dirty="0" smtClean="0"/>
                        <a:t> </a:t>
                      </a:r>
                    </a:p>
                    <a:p>
                      <a:pPr algn="l"/>
                      <a:endParaRPr lang="en-GB" sz="2300" b="0" baseline="0" dirty="0" smtClean="0"/>
                    </a:p>
                    <a:p>
                      <a:pPr algn="l"/>
                      <a:r>
                        <a:rPr lang="en-GB" sz="2300" b="0" baseline="0" dirty="0" smtClean="0"/>
                        <a:t>Why do they want to achieve this?</a:t>
                      </a:r>
                      <a:endParaRPr lang="en-GB" sz="23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/>
                        <a:t>REALITY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 are the issues they are facing that are hindering their goals? 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 have</a:t>
                      </a:r>
                      <a:r>
                        <a:rPr lang="en-GB" sz="2300" b="0" baseline="0" dirty="0" smtClean="0"/>
                        <a:t> they tried already?</a:t>
                      </a:r>
                      <a:endParaRPr lang="en-GB" sz="23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/>
                        <a:t>OPTIONS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 have they thought</a:t>
                      </a:r>
                      <a:r>
                        <a:rPr lang="en-GB" sz="2300" b="0" baseline="0" dirty="0" smtClean="0"/>
                        <a:t> about that they could try? </a:t>
                      </a:r>
                    </a:p>
                    <a:p>
                      <a:pPr algn="l"/>
                      <a:endParaRPr lang="en-GB" sz="2300" b="0" baseline="0" dirty="0" smtClean="0"/>
                    </a:p>
                    <a:p>
                      <a:pPr algn="l"/>
                      <a:r>
                        <a:rPr lang="en-GB" sz="2300" b="0" baseline="0" dirty="0" smtClean="0"/>
                        <a:t>What do they think are the pros and cons of each option?</a:t>
                      </a:r>
                      <a:endParaRPr lang="en-GB" sz="23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/>
                        <a:t>WAY FORWARD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 are they going to commit to trying?</a:t>
                      </a:r>
                    </a:p>
                    <a:p>
                      <a:pPr algn="l"/>
                      <a:endParaRPr lang="en-GB" sz="2300" b="0" dirty="0" smtClean="0"/>
                    </a:p>
                    <a:p>
                      <a:pPr algn="l"/>
                      <a:r>
                        <a:rPr lang="en-GB" sz="2300" b="0" dirty="0" smtClean="0"/>
                        <a:t>What</a:t>
                      </a:r>
                      <a:r>
                        <a:rPr lang="en-GB" sz="2300" b="0" baseline="0" dirty="0" smtClean="0"/>
                        <a:t> do they hope will be the impact?</a:t>
                      </a:r>
                      <a:endParaRPr lang="en-GB" sz="2300" b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77950"/>
              </p:ext>
            </p:extLst>
          </p:nvPr>
        </p:nvGraphicFramePr>
        <p:xfrm>
          <a:off x="395536" y="1556792"/>
          <a:ext cx="8352928" cy="417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417646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GOAL</a:t>
                      </a:r>
                    </a:p>
                    <a:p>
                      <a:pPr algn="ctr"/>
                      <a:endParaRPr lang="en-GB" sz="1800" b="1" dirty="0" smtClean="0"/>
                    </a:p>
                    <a:p>
                      <a:pPr algn="l"/>
                      <a:r>
                        <a:rPr lang="en-GB" sz="1800" b="0" dirty="0" smtClean="0"/>
                        <a:t>Which strategy do you want to try</a:t>
                      </a:r>
                      <a:r>
                        <a:rPr lang="en-GB" sz="1800" b="0" baseline="0" dirty="0" smtClean="0"/>
                        <a:t> out</a:t>
                      </a:r>
                      <a:r>
                        <a:rPr lang="en-GB" sz="1800" b="0" dirty="0" smtClean="0"/>
                        <a:t>?</a:t>
                      </a:r>
                    </a:p>
                    <a:p>
                      <a:pPr algn="l"/>
                      <a:endParaRPr lang="en-GB" sz="1800" b="0" dirty="0" smtClean="0"/>
                    </a:p>
                    <a:p>
                      <a:pPr algn="l"/>
                      <a:r>
                        <a:rPr lang="en-GB" sz="1800" b="0" dirty="0" smtClean="0"/>
                        <a:t>Which students might benefit?</a:t>
                      </a:r>
                    </a:p>
                    <a:p>
                      <a:pPr algn="l"/>
                      <a:endParaRPr lang="en-GB" sz="1800" b="0" dirty="0" smtClean="0"/>
                    </a:p>
                    <a:p>
                      <a:pPr algn="l"/>
                      <a:r>
                        <a:rPr lang="en-GB" sz="1800" b="0" dirty="0" smtClean="0"/>
                        <a:t>How might</a:t>
                      </a:r>
                      <a:r>
                        <a:rPr lang="en-GB" sz="1800" b="0" baseline="0" dirty="0" smtClean="0"/>
                        <a:t> these students benefit from this strategy?</a:t>
                      </a:r>
                      <a:endParaRPr lang="en-GB" sz="1800" b="0" dirty="0" smtClean="0"/>
                    </a:p>
                    <a:p>
                      <a:pPr algn="l"/>
                      <a:endParaRPr lang="en-GB" sz="1800" b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REALITY</a:t>
                      </a:r>
                    </a:p>
                    <a:p>
                      <a:pPr algn="ctr"/>
                      <a:endParaRPr lang="en-GB" sz="1800" b="1" dirty="0" smtClean="0"/>
                    </a:p>
                    <a:p>
                      <a:pPr algn="l"/>
                      <a:r>
                        <a:rPr lang="en-GB" sz="1800" b="0" dirty="0" smtClean="0"/>
                        <a:t>What barriers to learning are you encountering</a:t>
                      </a:r>
                      <a:r>
                        <a:rPr lang="en-GB" sz="1800" b="0" baseline="0" dirty="0" smtClean="0"/>
                        <a:t> from these students?</a:t>
                      </a:r>
                    </a:p>
                    <a:p>
                      <a:pPr algn="l"/>
                      <a:endParaRPr lang="en-GB" sz="1800" b="0" baseline="0" dirty="0" smtClean="0"/>
                    </a:p>
                    <a:p>
                      <a:pPr algn="l"/>
                      <a:r>
                        <a:rPr lang="en-GB" sz="1800" b="0" baseline="0" dirty="0" smtClean="0"/>
                        <a:t>How are these barriers affecting their ability to think deeply about ideas discussed in your class?</a:t>
                      </a:r>
                      <a:endParaRPr lang="en-GB" sz="1800" b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OPTIONS</a:t>
                      </a:r>
                    </a:p>
                    <a:p>
                      <a:pPr algn="ctr"/>
                      <a:endParaRPr lang="en-GB" sz="1800" b="1" dirty="0" smtClean="0"/>
                    </a:p>
                    <a:p>
                      <a:pPr algn="l"/>
                      <a:r>
                        <a:rPr lang="en-GB" sz="1800" b="0" dirty="0" smtClean="0"/>
                        <a:t>What have</a:t>
                      </a:r>
                      <a:r>
                        <a:rPr lang="en-GB" sz="1800" b="0" baseline="0" dirty="0" smtClean="0"/>
                        <a:t> you tried already?</a:t>
                      </a:r>
                    </a:p>
                    <a:p>
                      <a:pPr algn="l"/>
                      <a:endParaRPr lang="en-GB" sz="1800" b="0" baseline="0" dirty="0" smtClean="0"/>
                    </a:p>
                    <a:p>
                      <a:pPr algn="l"/>
                      <a:r>
                        <a:rPr lang="en-GB" sz="1800" b="0" baseline="0" dirty="0" smtClean="0"/>
                        <a:t>What were the pros and cons to what you’ve tried?</a:t>
                      </a:r>
                    </a:p>
                    <a:p>
                      <a:pPr algn="l"/>
                      <a:endParaRPr lang="en-GB" sz="1800" b="0" baseline="0" dirty="0" smtClean="0"/>
                    </a:p>
                    <a:p>
                      <a:pPr algn="l"/>
                      <a:r>
                        <a:rPr lang="en-GB" sz="1800" b="0" baseline="0" dirty="0" smtClean="0"/>
                        <a:t>How might this strategy be better?</a:t>
                      </a:r>
                      <a:endParaRPr lang="en-GB" sz="1800" b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WAY FORWARD</a:t>
                      </a:r>
                    </a:p>
                    <a:p>
                      <a:pPr algn="l"/>
                      <a:endParaRPr lang="en-GB" sz="1800" b="0" dirty="0" smtClean="0"/>
                    </a:p>
                    <a:p>
                      <a:pPr algn="l"/>
                      <a:r>
                        <a:rPr lang="en-GB" sz="1800" b="0" dirty="0" smtClean="0"/>
                        <a:t>What actions are you going to commit to moving forward?</a:t>
                      </a:r>
                    </a:p>
                    <a:p>
                      <a:pPr algn="l"/>
                      <a:endParaRPr lang="en-GB" sz="1800" b="0" dirty="0" smtClean="0"/>
                    </a:p>
                    <a:p>
                      <a:pPr algn="l"/>
                      <a:r>
                        <a:rPr lang="en-GB" sz="1800" b="0" dirty="0" smtClean="0"/>
                        <a:t>What</a:t>
                      </a:r>
                      <a:r>
                        <a:rPr lang="en-GB" sz="1800" b="0" baseline="0" dirty="0" smtClean="0"/>
                        <a:t> support will you need to make it happen?</a:t>
                      </a:r>
                    </a:p>
                    <a:p>
                      <a:pPr algn="l"/>
                      <a:endParaRPr lang="en-GB" sz="1800" b="0" baseline="0" dirty="0" smtClean="0"/>
                    </a:p>
                    <a:p>
                      <a:pPr algn="l"/>
                      <a:r>
                        <a:rPr lang="en-GB" sz="1800" b="0" baseline="0" dirty="0" smtClean="0"/>
                        <a:t>How will you know if it has had successful impact?</a:t>
                      </a:r>
                      <a:endParaRPr lang="en-GB" sz="1800" b="0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575714"/>
            <a:ext cx="8229600" cy="841924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000" b="1" dirty="0" smtClean="0"/>
              <a:t>The GROW model – developing students’ language</a:t>
            </a:r>
            <a:endParaRPr lang="en-GB" sz="3000" b="1" dirty="0"/>
          </a:p>
        </p:txBody>
      </p:sp>
      <p:pic>
        <p:nvPicPr>
          <p:cNvPr id="5" name="Picture 4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1608" cy="693046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Practice tasks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28799"/>
            <a:ext cx="4101852" cy="648073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Vocabulary notebooks and vocabulary upgrades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5536" y="2276873"/>
            <a:ext cx="4104456" cy="3240360"/>
          </a:xfr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1800" dirty="0" smtClean="0"/>
              <a:t>Think about something you are going to teach where you will be introducing a lot of new terminology. </a:t>
            </a:r>
          </a:p>
          <a:p>
            <a:r>
              <a:rPr lang="en-GB" sz="1800" dirty="0" smtClean="0"/>
              <a:t>Decide on the key words you are going to teach and design a page template for the notebook.</a:t>
            </a:r>
          </a:p>
          <a:p>
            <a:r>
              <a:rPr lang="en-GB" sz="1800" dirty="0" smtClean="0"/>
              <a:t>Then practise writing passages linked to the content you will be teaching where students can upgrade certain words using their notebook.</a:t>
            </a: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28799"/>
            <a:ext cx="4041775" cy="64807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Right is right – oral rehearsal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276873"/>
            <a:ext cx="4041775" cy="324036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1800" dirty="0" smtClean="0"/>
              <a:t>Think about something you are going to teach where you could set up a class discussion.</a:t>
            </a:r>
          </a:p>
          <a:p>
            <a:r>
              <a:rPr lang="en-GB" sz="1800" dirty="0" smtClean="0"/>
              <a:t>Decide on the questions you want students to respond to during the discussion.</a:t>
            </a:r>
          </a:p>
          <a:p>
            <a:r>
              <a:rPr lang="en-GB" sz="1800" dirty="0" smtClean="0"/>
              <a:t>Create a resource to support students in using the correct language when responding to these questions.</a:t>
            </a:r>
            <a:endParaRPr lang="en-GB" sz="1800" dirty="0"/>
          </a:p>
        </p:txBody>
      </p:sp>
      <p:sp>
        <p:nvSpPr>
          <p:cNvPr id="11" name="Rectangle 10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" name="Picture 9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7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b="1" dirty="0" smtClean="0"/>
              <a:t>Reflection and evaluation</a:t>
            </a:r>
            <a:endParaRPr lang="en-GB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4878"/>
              </p:ext>
            </p:extLst>
          </p:nvPr>
        </p:nvGraphicFramePr>
        <p:xfrm>
          <a:off x="467544" y="1556792"/>
          <a:ext cx="8208912" cy="4327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032448"/>
              </a:tblGrid>
              <a:tr h="46814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Question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Response</a:t>
                      </a:r>
                      <a:endParaRPr lang="en-GB" sz="1600" b="1" dirty="0"/>
                    </a:p>
                  </a:txBody>
                  <a:tcPr/>
                </a:tc>
              </a:tr>
              <a:tr h="8712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</a:t>
                      </a:r>
                      <a:r>
                        <a:rPr lang="en-GB" sz="1600" baseline="0" dirty="0" smtClean="0"/>
                        <a:t> strategies do you already routinely use with students to develop students’ use of language?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604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did you want to get out of today’s session</a:t>
                      </a:r>
                      <a:r>
                        <a:rPr lang="en-GB" sz="1600" dirty="0" smtClean="0"/>
                        <a:t>?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7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has today’s session developed your understanding</a:t>
                      </a:r>
                      <a:r>
                        <a:rPr lang="en-GB" sz="1600" baseline="0" dirty="0" smtClean="0"/>
                        <a:t> of how to improve students’ academic language?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640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specific</a:t>
                      </a:r>
                      <a:r>
                        <a:rPr lang="en-GB" sz="1600" baseline="0" dirty="0" smtClean="0"/>
                        <a:t> changes are you going to commit to making after today’s session</a:t>
                      </a:r>
                      <a:r>
                        <a:rPr lang="en-GB" sz="1600" baseline="0" dirty="0" smtClean="0"/>
                        <a:t>?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7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further information or training would you like the lead learner to offer</a:t>
                      </a:r>
                      <a:r>
                        <a:rPr lang="en-GB" sz="1600" baseline="0" dirty="0" smtClean="0"/>
                        <a:t> to support you in achieving these changes?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7" name="Picture 6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Aims of the session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engage with the ideas of </a:t>
            </a:r>
            <a:r>
              <a:rPr lang="en-GB" dirty="0" smtClean="0"/>
              <a:t>Robert Marzano and Doug </a:t>
            </a:r>
            <a:r>
              <a:rPr lang="en-GB" dirty="0" err="1" smtClean="0"/>
              <a:t>Lemov</a:t>
            </a:r>
            <a:r>
              <a:rPr lang="en-GB" dirty="0" smtClean="0"/>
              <a:t> on how to stretch students.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share effective strategies based on </a:t>
            </a:r>
            <a:r>
              <a:rPr lang="en-GB" dirty="0" smtClean="0"/>
              <a:t>research about how to develop students’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reflect on how to implement these strategies with our own classes.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modify existing practice to improve the outcomes of a particular class or a targeted group of students.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7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Why is language critical for success?</a:t>
            </a:r>
            <a:endParaRPr lang="en-GB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95536" y="2475182"/>
            <a:ext cx="4976869" cy="2952328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How would you identify if a student has good language skills?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What impact does having good language skills have on a student’s chance of success across the curriculum?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52120" y="2492896"/>
            <a:ext cx="3187080" cy="293461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Take a couple of minutes to discuss these questions with the person sitting next to you.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Picture 8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Wider reading task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smtClean="0"/>
              <a:t>What are the key ideas that Robert Marzano and Doug </a:t>
            </a:r>
            <a:r>
              <a:rPr lang="en-GB" sz="2600" dirty="0" err="1" smtClean="0"/>
              <a:t>Lemov</a:t>
            </a:r>
            <a:r>
              <a:rPr lang="en-GB" sz="2600" dirty="0" smtClean="0"/>
              <a:t> have with regards to increasing the level of challenge for students?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Each of you in your pairs will be given a different handout. </a:t>
            </a:r>
          </a:p>
          <a:p>
            <a:pPr marL="0" indent="0">
              <a:buNone/>
            </a:pPr>
            <a:r>
              <a:rPr lang="en-GB" sz="2600" dirty="0" smtClean="0"/>
              <a:t>Read the handout and be prepared to share what each educational thinker says about  ensuring students are challenged in class.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7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Debating these ideas</a:t>
            </a:r>
            <a:endParaRPr lang="en-GB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67544" y="1916832"/>
            <a:ext cx="3240360" cy="1584176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How might Robert Marzano’s ideas help students to develop their academic language?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7544" y="4221088"/>
            <a:ext cx="3240360" cy="1656184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What are the possible issues with implementing Robert </a:t>
            </a:r>
            <a:r>
              <a:rPr lang="en-GB" sz="2000" dirty="0" err="1" smtClean="0">
                <a:solidFill>
                  <a:schemeClr val="tx1"/>
                </a:solidFill>
              </a:rPr>
              <a:t>Marzano’s</a:t>
            </a:r>
            <a:r>
              <a:rPr lang="en-GB" sz="2000" dirty="0" smtClean="0">
                <a:solidFill>
                  <a:schemeClr val="tx1"/>
                </a:solidFill>
              </a:rPr>
              <a:t> and Doug </a:t>
            </a:r>
            <a:r>
              <a:rPr lang="en-GB" sz="2000" dirty="0" err="1" smtClean="0">
                <a:solidFill>
                  <a:schemeClr val="tx1"/>
                </a:solidFill>
              </a:rPr>
              <a:t>Lemov’s</a:t>
            </a:r>
            <a:r>
              <a:rPr lang="en-GB" sz="2000" dirty="0" smtClean="0">
                <a:solidFill>
                  <a:schemeClr val="tx1"/>
                </a:solidFill>
              </a:rPr>
              <a:t> ideas?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292079" y="1916832"/>
            <a:ext cx="3312369" cy="1656184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How might Doug </a:t>
            </a:r>
            <a:r>
              <a:rPr lang="en-GB" sz="2000" dirty="0" err="1" smtClean="0">
                <a:solidFill>
                  <a:schemeClr val="tx1"/>
                </a:solidFill>
              </a:rPr>
              <a:t>Lemov’s</a:t>
            </a:r>
            <a:r>
              <a:rPr lang="en-GB" sz="2000" dirty="0" smtClean="0">
                <a:solidFill>
                  <a:schemeClr val="tx1"/>
                </a:solidFill>
              </a:rPr>
              <a:t> ideas help teachers to make  language central to students’ learning?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92080" y="4221088"/>
            <a:ext cx="3312369" cy="1645366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Thinking about your own students, who might struggle to adapt to these methods of developing language?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" name="Picture 9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400" b="1" dirty="0" smtClean="0"/>
              <a:t>Practical strategy: Vocabulary notebooks to support vocabulary upgrades</a:t>
            </a:r>
          </a:p>
          <a:p>
            <a:pPr marL="0" indent="0" algn="ctr">
              <a:buNone/>
            </a:pPr>
            <a:endParaRPr lang="en-GB" sz="3400" b="1" dirty="0" smtClean="0"/>
          </a:p>
          <a:p>
            <a:r>
              <a:rPr lang="en-GB" sz="3400" dirty="0"/>
              <a:t>Give each student a </a:t>
            </a:r>
            <a:r>
              <a:rPr lang="en-GB" sz="3400" dirty="0" smtClean="0"/>
              <a:t>vocabulary notebook with one page </a:t>
            </a:r>
            <a:r>
              <a:rPr lang="en-GB" sz="3400" dirty="0"/>
              <a:t>for each word. </a:t>
            </a:r>
            <a:endParaRPr lang="en-GB" sz="3400" dirty="0" smtClean="0"/>
          </a:p>
          <a:p>
            <a:r>
              <a:rPr lang="en-GB" sz="3400" dirty="0" smtClean="0"/>
              <a:t>Divide </a:t>
            </a:r>
            <a:r>
              <a:rPr lang="en-GB" sz="3400" dirty="0"/>
              <a:t>the page into: the word; an example; a sentence using the word; a visual representation; synonyms; antonyms</a:t>
            </a:r>
            <a:r>
              <a:rPr lang="en-GB" sz="3400" dirty="0" smtClean="0"/>
              <a:t>.</a:t>
            </a:r>
            <a:endParaRPr lang="en-GB" sz="3400" dirty="0"/>
          </a:p>
          <a:p>
            <a:r>
              <a:rPr lang="en-GB" sz="3400" dirty="0" smtClean="0"/>
              <a:t>Give </a:t>
            </a:r>
            <a:r>
              <a:rPr lang="en-GB" sz="3400" dirty="0"/>
              <a:t>students a passage of text with easy words highlighted. Ask students to replace these words with more academic (tier 2) choices or technical (tier 3) choices. </a:t>
            </a:r>
            <a:endParaRPr lang="en-GB" sz="3400" dirty="0" smtClean="0"/>
          </a:p>
          <a:p>
            <a:r>
              <a:rPr lang="en-GB" sz="3400" dirty="0" smtClean="0"/>
              <a:t>Students </a:t>
            </a:r>
            <a:r>
              <a:rPr lang="en-GB" sz="3400" dirty="0"/>
              <a:t>share their new versions of the text with their peers. </a:t>
            </a:r>
            <a:endParaRPr lang="en-GB" sz="3400" dirty="0" smtClean="0"/>
          </a:p>
          <a:p>
            <a:r>
              <a:rPr lang="en-GB" sz="3400" dirty="0" smtClean="0"/>
              <a:t>You </a:t>
            </a:r>
            <a:r>
              <a:rPr lang="en-GB" sz="3400" dirty="0"/>
              <a:t>can then select a few examples and use them as a stimulus for whole class discussion.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Implementing Marzano’s ideas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4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000" b="1" dirty="0" smtClean="0"/>
              <a:t>Practical strategy: </a:t>
            </a:r>
            <a:r>
              <a:rPr lang="en-GB" sz="3000" b="1" dirty="0"/>
              <a:t>Right </a:t>
            </a:r>
            <a:r>
              <a:rPr lang="en-GB" sz="3000" b="1" dirty="0" smtClean="0"/>
              <a:t>is right </a:t>
            </a:r>
            <a:r>
              <a:rPr lang="en-GB" sz="3000" b="1" dirty="0"/>
              <a:t>– Oral </a:t>
            </a:r>
            <a:r>
              <a:rPr lang="en-GB" sz="3000" b="1" dirty="0" smtClean="0"/>
              <a:t>rehearsal </a:t>
            </a:r>
          </a:p>
          <a:p>
            <a:pPr marL="0" indent="0" algn="ctr">
              <a:buNone/>
            </a:pPr>
            <a:endParaRPr lang="en-GB" sz="3000" b="1" dirty="0"/>
          </a:p>
          <a:p>
            <a:r>
              <a:rPr lang="en-GB" sz="3000" dirty="0"/>
              <a:t>To increase the quality of students’ responses, give them some time to work out how they will respond to your question and practise an oral rehearsal. </a:t>
            </a:r>
            <a:endParaRPr lang="en-GB" sz="3000" dirty="0" smtClean="0"/>
          </a:p>
          <a:p>
            <a:r>
              <a:rPr lang="en-GB" sz="3000" dirty="0" smtClean="0"/>
              <a:t>Randomly </a:t>
            </a:r>
            <a:r>
              <a:rPr lang="en-GB" sz="3000" dirty="0"/>
              <a:t>select a handful of students to stand up and verbalise their response. </a:t>
            </a:r>
            <a:endParaRPr lang="en-GB" sz="3000" dirty="0" smtClean="0"/>
          </a:p>
          <a:p>
            <a:r>
              <a:rPr lang="en-GB" sz="3000" dirty="0" smtClean="0"/>
              <a:t>The </a:t>
            </a:r>
            <a:r>
              <a:rPr lang="en-GB" sz="3000" dirty="0"/>
              <a:t>class have to decide which answer or answers are 100% correct commenting on the content and the vocabulary used. </a:t>
            </a:r>
            <a:endParaRPr lang="en-GB" sz="3000" dirty="0" smtClean="0"/>
          </a:p>
          <a:p>
            <a:r>
              <a:rPr lang="en-GB" sz="3000" dirty="0" smtClean="0"/>
              <a:t>The </a:t>
            </a:r>
            <a:r>
              <a:rPr lang="en-GB" sz="3000" dirty="0"/>
              <a:t>teacher’s role is to draw out some of the subtleties in the students’ responses rather than to say straight away which answers are best.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Implementing </a:t>
            </a:r>
            <a:r>
              <a:rPr lang="en-GB" b="1" dirty="0" err="1" smtClean="0"/>
              <a:t>Lemov’s</a:t>
            </a:r>
            <a:r>
              <a:rPr lang="en-GB" b="1" dirty="0" smtClean="0"/>
              <a:t> ideas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4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5304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Our students</a:t>
            </a:r>
            <a:endParaRPr lang="en-GB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99524" y="2132856"/>
            <a:ext cx="7904923" cy="3744416"/>
          </a:xfrm>
          <a:prstGeom prst="wedgeRoundRectCallout">
            <a:avLst>
              <a:gd name="adj1" fmla="val -39730"/>
              <a:gd name="adj2" fmla="val 7005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Take a minute to think about a student, a group of students or a class you teach who might benefit from this strategy.</a:t>
            </a:r>
          </a:p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Why have you chosen these particular students?</a:t>
            </a:r>
          </a:p>
          <a:p>
            <a:pPr algn="ctr"/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Be ready to share your selected students with the rest of the group.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5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b="1" dirty="0" smtClean="0"/>
              <a:t>Coaching to develop our practice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will now work in pairs where each person in the pair will be coached about how they may implement a particular strategy from Marzano or </a:t>
            </a:r>
            <a:r>
              <a:rPr lang="en-GB" sz="2800" dirty="0" err="1" smtClean="0"/>
              <a:t>Lemov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At the end of the conversation, each person will need to commit to an action going forward that will help students to develop their use of language.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2915817" y="-9061"/>
            <a:ext cx="6236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Developing students’ language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5" descr="CPDLogo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417464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1096</Words>
  <Application>Microsoft Macintosh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Aims of the session</vt:lpstr>
      <vt:lpstr>Why is language critical for success?</vt:lpstr>
      <vt:lpstr>Wider reading task</vt:lpstr>
      <vt:lpstr>Debating these ideas</vt:lpstr>
      <vt:lpstr>Implementing Marzano’s ideas</vt:lpstr>
      <vt:lpstr>Implementing Lemov’s ideas</vt:lpstr>
      <vt:lpstr>Our students</vt:lpstr>
      <vt:lpstr>Coaching to develop our practice</vt:lpstr>
      <vt:lpstr>The GROW model</vt:lpstr>
      <vt:lpstr>The GROW model – developing students’ language</vt:lpstr>
      <vt:lpstr>Practice tasks</vt:lpstr>
      <vt:lpstr>Reflection and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Miriam Davey</cp:lastModifiedBy>
  <cp:revision>46</cp:revision>
  <dcterms:created xsi:type="dcterms:W3CDTF">2016-08-04T12:32:25Z</dcterms:created>
  <dcterms:modified xsi:type="dcterms:W3CDTF">2017-01-10T11:29:36Z</dcterms:modified>
</cp:coreProperties>
</file>