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2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6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0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2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6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3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2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7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2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104D1-ECD6-AD4B-89B1-C8DA23939DB4}" type="datetimeFigureOut">
              <a:rPr lang="en-US" smtClean="0"/>
              <a:t>19/09/19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7D50A-5658-E843-AB62-363CC2AD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5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eachingtoptens.wordpress.com/2018/09/28/ten-testing-strategies-a-range-of-activities-for-varying-retrieval-practi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33427"/>
              </p:ext>
            </p:extLst>
          </p:nvPr>
        </p:nvGraphicFramePr>
        <p:xfrm>
          <a:off x="323528" y="537715"/>
          <a:ext cx="8568952" cy="58896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4374">
                <a:tc gridSpan="2">
                  <a:txBody>
                    <a:bodyPr/>
                    <a:lstStyle/>
                    <a:p>
                      <a:r>
                        <a:rPr lang="en-GB" sz="1400" b="1" kern="1200" dirty="0">
                          <a:effectLst/>
                          <a:latin typeface="AR CENA" panose="02000000000000000000" pitchFamily="2" charset="0"/>
                        </a:rPr>
                        <a:t>Improving students’ learning with effective learning techniques: </a:t>
                      </a:r>
                      <a:r>
                        <a:rPr lang="en-GB" sz="1400" kern="1200" dirty="0">
                          <a:effectLst/>
                          <a:latin typeface="AR CENA" panose="02000000000000000000" pitchFamily="2" charset="0"/>
                        </a:rPr>
                        <a:t>promising directions from cognitive and educational psychology (</a:t>
                      </a:r>
                      <a:r>
                        <a:rPr lang="en-GB" sz="1400" kern="1200" dirty="0" err="1">
                          <a:effectLst/>
                          <a:latin typeface="AR CENA" panose="02000000000000000000" pitchFamily="2" charset="0"/>
                        </a:rPr>
                        <a:t>Dunlosky</a:t>
                      </a:r>
                      <a:r>
                        <a:rPr lang="en-GB" sz="1400" kern="1200" dirty="0">
                          <a:effectLst/>
                          <a:latin typeface="AR CENA" panose="02000000000000000000" pitchFamily="2" charset="0"/>
                        </a:rPr>
                        <a:t> et al., 2013)</a:t>
                      </a:r>
                      <a:endParaRPr lang="en-GB" sz="1400" dirty="0">
                        <a:latin typeface="AR CENA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2740"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AR CENA" panose="02000000000000000000" pitchFamily="2" charset="0"/>
                        </a:rPr>
                        <a:t>What strategies from this</a:t>
                      </a:r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 session would you like to find out more about?</a:t>
                      </a:r>
                      <a:endParaRPr lang="en-GB" sz="1400" b="0" dirty="0">
                        <a:latin typeface="AR CENA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AR CENA" panose="02000000000000000000" pitchFamily="2" charset="0"/>
                        </a:rPr>
                        <a:t>What 3</a:t>
                      </a:r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 (small things) will you consider using/adapting based on your reading and discussions today?</a:t>
                      </a:r>
                    </a:p>
                    <a:p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1.</a:t>
                      </a: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2.</a:t>
                      </a: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r>
                        <a:rPr lang="en-GB" sz="1400" b="0" baseline="0" dirty="0">
                          <a:latin typeface="AR CENA" panose="02000000000000000000" pitchFamily="2" charset="0"/>
                        </a:rPr>
                        <a:t>3.  </a:t>
                      </a: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  <a:p>
                      <a:endParaRPr lang="en-GB" sz="1400" b="0" baseline="0" dirty="0">
                        <a:latin typeface="AR CENA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13525">
                <a:tc gridSpan="2">
                  <a:txBody>
                    <a:bodyPr/>
                    <a:lstStyle/>
                    <a:p>
                      <a:r>
                        <a:rPr lang="en-GB" sz="1400" b="0" dirty="0">
                          <a:latin typeface="AR CENA" panose="02000000000000000000" pitchFamily="2" charset="0"/>
                        </a:rPr>
                        <a:t>Further </a:t>
                      </a:r>
                      <a:r>
                        <a:rPr lang="en-GB" sz="1400" b="0" dirty="0" smtClean="0">
                          <a:latin typeface="AR CENA" panose="02000000000000000000" pitchFamily="2" charset="0"/>
                        </a:rPr>
                        <a:t>reading</a:t>
                      </a:r>
                      <a:r>
                        <a:rPr lang="en-GB" sz="1400" b="0" dirty="0">
                          <a:latin typeface="AR CENA" panose="02000000000000000000" pitchFamily="2" charset="0"/>
                        </a:rPr>
                        <a:t>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Damian </a:t>
                      </a:r>
                      <a:r>
                        <a:rPr lang="en-GB" sz="1400" b="0" kern="1200" dirty="0" err="1">
                          <a:effectLst/>
                          <a:latin typeface="AR CENA" panose="02000000000000000000" pitchFamily="2" charset="0"/>
                        </a:rPr>
                        <a:t>Benney</a:t>
                      </a: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 (2013) on how to use spacing in the classroom: www.mrbenney.wordpress.com/2016/11/03/optimal-time-for-spacing-gaps/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Andy </a:t>
                      </a:r>
                      <a:r>
                        <a:rPr lang="en-GB" sz="1400" b="0" kern="1200" dirty="0" err="1">
                          <a:effectLst/>
                          <a:latin typeface="AR CENA" panose="02000000000000000000" pitchFamily="2" charset="0"/>
                        </a:rPr>
                        <a:t>Tharby’s</a:t>
                      </a: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 (2014) blog on spacing and interleaving and the forgetting curve: www.classteaching.wordpress.com/2014/06/12/spacing-and-interleaving/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The research article ‘Spacing effects in learning’ (</a:t>
                      </a:r>
                      <a:r>
                        <a:rPr lang="en-GB" sz="1400" b="0" kern="1200" dirty="0" err="1">
                          <a:effectLst/>
                          <a:latin typeface="AR CENA" panose="02000000000000000000" pitchFamily="2" charset="0"/>
                        </a:rPr>
                        <a:t>Cepeda</a:t>
                      </a: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 et al., 2008): http://laplab.ucsd.edu/articles/Cepeda%20et%20al%202008_psychsci.pdf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Graham </a:t>
                      </a:r>
                      <a:r>
                        <a:rPr lang="en-GB" sz="1400" b="0" kern="1200" dirty="0" err="1">
                          <a:effectLst/>
                          <a:latin typeface="AR CENA" panose="02000000000000000000" pitchFamily="2" charset="0"/>
                        </a:rPr>
                        <a:t>Nuthall’s</a:t>
                      </a: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 (2007) seminal work </a:t>
                      </a:r>
                      <a:r>
                        <a:rPr lang="en-GB" sz="1400" b="0" i="1" kern="1200" dirty="0">
                          <a:effectLst/>
                          <a:latin typeface="AR CENA" panose="02000000000000000000" pitchFamily="2" charset="0"/>
                        </a:rPr>
                        <a:t>The Hidden Lives of Learners </a:t>
                      </a:r>
                      <a:r>
                        <a:rPr lang="en-GB" sz="1400" b="0" kern="1200" dirty="0">
                          <a:effectLst/>
                          <a:latin typeface="AR CENA" panose="02000000000000000000" pitchFamily="2" charset="0"/>
                        </a:rPr>
                        <a:t>is a powerful book exploring the classroom through research. Chapters 3 and 4 in particular are relevant here.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https://teachingtoptens.wordpress.com/2018/09/28/ten-testing-strategies-a-range-of-activities-for-varying-retrieval-practice/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269" y="116632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Twilight session 1: Takeaway </a:t>
            </a:r>
            <a:r>
              <a:rPr lang="en-GB" dirty="0" smtClean="0"/>
              <a:t>action plan card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23527" y="6532693"/>
            <a:ext cx="2038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Jennifer </a:t>
            </a:r>
            <a:r>
              <a:rPr lang="en-US" sz="1200" dirty="0" err="1" smtClean="0"/>
              <a:t>Ludgate</a:t>
            </a:r>
            <a:r>
              <a:rPr lang="en-US" sz="1200" dirty="0" smtClean="0"/>
              <a:t>, 2019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9200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240</Words>
  <Application>Microsoft Macintosh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Bloomsbury Publishing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Marston</dc:creator>
  <cp:lastModifiedBy>Hannah Marston</cp:lastModifiedBy>
  <cp:revision>2</cp:revision>
  <dcterms:created xsi:type="dcterms:W3CDTF">2019-09-19T09:17:16Z</dcterms:created>
  <dcterms:modified xsi:type="dcterms:W3CDTF">2019-09-19T09:26:20Z</dcterms:modified>
</cp:coreProperties>
</file>