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2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67F60-58F1-5341-A770-1A061D72554F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B333-75E6-3543-8272-7E4F50C6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1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67F60-58F1-5341-A770-1A061D72554F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B333-75E6-3543-8272-7E4F50C6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0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67F60-58F1-5341-A770-1A061D72554F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B333-75E6-3543-8272-7E4F50C6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2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67F60-58F1-5341-A770-1A061D72554F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B333-75E6-3543-8272-7E4F50C6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2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67F60-58F1-5341-A770-1A061D72554F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B333-75E6-3543-8272-7E4F50C6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3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67F60-58F1-5341-A770-1A061D72554F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B333-75E6-3543-8272-7E4F50C6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04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67F60-58F1-5341-A770-1A061D72554F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B333-75E6-3543-8272-7E4F50C6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39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67F60-58F1-5341-A770-1A061D72554F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B333-75E6-3543-8272-7E4F50C6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643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67F60-58F1-5341-A770-1A061D72554F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B333-75E6-3543-8272-7E4F50C6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9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67F60-58F1-5341-A770-1A061D72554F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B333-75E6-3543-8272-7E4F50C6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3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67F60-58F1-5341-A770-1A061D72554F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B333-75E6-3543-8272-7E4F50C6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8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67F60-58F1-5341-A770-1A061D72554F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B333-75E6-3543-8272-7E4F50C6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1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562551"/>
              </p:ext>
            </p:extLst>
          </p:nvPr>
        </p:nvGraphicFramePr>
        <p:xfrm>
          <a:off x="667753" y="589549"/>
          <a:ext cx="7570871" cy="58304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63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045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2195">
                <a:tc gridSpan="2"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AR CENA" panose="02000000000000000000" pitchFamily="2" charset="0"/>
                        </a:rPr>
                        <a:t>Metacognition </a:t>
                      </a:r>
                      <a:r>
                        <a:rPr lang="en-GB" sz="1400" b="1" dirty="0">
                          <a:latin typeface="AR CENA" panose="02000000000000000000" pitchFamily="2" charset="0"/>
                        </a:rPr>
                        <a:t>and Self-Regulated Learning</a:t>
                      </a:r>
                    </a:p>
                    <a:p>
                      <a:r>
                        <a:rPr lang="en-GB" sz="1400" dirty="0">
                          <a:latin typeface="AR CENA" panose="02000000000000000000" pitchFamily="2" charset="0"/>
                        </a:rPr>
                        <a:t>https:// educationendowmentfoundation.org.uk/tools/guidance-reports/ metacognition-and-self-regulated-learning/#recommendation-1 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12724">
                <a:tc>
                  <a:txBody>
                    <a:bodyPr/>
                    <a:lstStyle/>
                    <a:p>
                      <a:r>
                        <a:rPr lang="en-GB" sz="1400" b="0" dirty="0">
                          <a:latin typeface="AR CENA" panose="02000000000000000000" pitchFamily="2" charset="0"/>
                        </a:rPr>
                        <a:t>What strategies from this</a:t>
                      </a:r>
                      <a:r>
                        <a:rPr lang="en-GB" sz="1400" b="0" baseline="0" dirty="0">
                          <a:latin typeface="AR CENA" panose="02000000000000000000" pitchFamily="2" charset="0"/>
                        </a:rPr>
                        <a:t> session would you like to find out more about?</a:t>
                      </a:r>
                      <a:endParaRPr lang="en-GB" sz="1400" b="0" dirty="0">
                        <a:latin typeface="AR CENA" panose="02000000000000000000" pitchFamily="2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latin typeface="AR CENA" panose="02000000000000000000" pitchFamily="2" charset="0"/>
                        </a:rPr>
                        <a:t>What 3</a:t>
                      </a:r>
                      <a:r>
                        <a:rPr lang="en-GB" sz="1400" b="0" baseline="0" dirty="0">
                          <a:latin typeface="AR CENA" panose="02000000000000000000" pitchFamily="2" charset="0"/>
                        </a:rPr>
                        <a:t> (small things) will you consider using/adapting based on your reading and discussions today?</a:t>
                      </a:r>
                    </a:p>
                    <a:p>
                      <a:r>
                        <a:rPr lang="en-GB" sz="1400" b="0" baseline="0" dirty="0">
                          <a:latin typeface="AR CENA" panose="02000000000000000000" pitchFamily="2" charset="0"/>
                        </a:rPr>
                        <a:t>1.</a:t>
                      </a:r>
                    </a:p>
                    <a:p>
                      <a:endParaRPr lang="en-GB" sz="1400" b="0" baseline="0" dirty="0">
                        <a:latin typeface="AR CENA" panose="02000000000000000000" pitchFamily="2" charset="0"/>
                      </a:endParaRPr>
                    </a:p>
                    <a:p>
                      <a:endParaRPr lang="en-GB" sz="1400" b="0" baseline="0" dirty="0">
                        <a:latin typeface="AR CENA" panose="02000000000000000000" pitchFamily="2" charset="0"/>
                      </a:endParaRPr>
                    </a:p>
                    <a:p>
                      <a:endParaRPr lang="en-GB" sz="1400" b="0" baseline="0" dirty="0">
                        <a:latin typeface="AR CENA" panose="02000000000000000000" pitchFamily="2" charset="0"/>
                      </a:endParaRPr>
                    </a:p>
                    <a:p>
                      <a:r>
                        <a:rPr lang="en-GB" sz="1400" b="0" baseline="0" dirty="0">
                          <a:latin typeface="AR CENA" panose="02000000000000000000" pitchFamily="2" charset="0"/>
                        </a:rPr>
                        <a:t>2.</a:t>
                      </a:r>
                    </a:p>
                    <a:p>
                      <a:endParaRPr lang="en-GB" sz="1400" b="0" baseline="0" dirty="0">
                        <a:latin typeface="AR CENA" panose="02000000000000000000" pitchFamily="2" charset="0"/>
                      </a:endParaRPr>
                    </a:p>
                    <a:p>
                      <a:endParaRPr lang="en-GB" sz="1400" b="0" baseline="0">
                        <a:latin typeface="AR CENA" panose="02000000000000000000" pitchFamily="2" charset="0"/>
                      </a:endParaRPr>
                    </a:p>
                    <a:p>
                      <a:endParaRPr lang="en-GB" sz="1400" b="0" baseline="0" dirty="0">
                        <a:latin typeface="AR CENA" panose="02000000000000000000" pitchFamily="2" charset="0"/>
                      </a:endParaRPr>
                    </a:p>
                    <a:p>
                      <a:r>
                        <a:rPr lang="en-GB" sz="1400" b="0" baseline="0" dirty="0">
                          <a:latin typeface="AR CENA" panose="02000000000000000000" pitchFamily="2" charset="0"/>
                        </a:rPr>
                        <a:t>3. 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86174">
                <a:tc gridSpan="2">
                  <a:txBody>
                    <a:bodyPr/>
                    <a:lstStyle/>
                    <a:p>
                      <a:r>
                        <a:rPr lang="en-GB" sz="1400" b="0" dirty="0">
                          <a:latin typeface="AR CENA" panose="02000000000000000000" pitchFamily="2" charset="0"/>
                        </a:rPr>
                        <a:t>Further </a:t>
                      </a:r>
                      <a:r>
                        <a:rPr lang="en-GB" sz="1400" b="0" dirty="0" smtClean="0">
                          <a:latin typeface="AR CENA" panose="02000000000000000000" pitchFamily="2" charset="0"/>
                        </a:rPr>
                        <a:t>reading</a:t>
                      </a:r>
                      <a:r>
                        <a:rPr lang="en-GB" sz="1400" b="0" dirty="0" smtClean="0">
                          <a:latin typeface="AR CENA" panose="02000000000000000000" pitchFamily="2" charset="0"/>
                        </a:rPr>
                        <a:t>:</a:t>
                      </a:r>
                    </a:p>
                    <a:p>
                      <a:endParaRPr lang="en-GB" sz="1400" b="0" dirty="0">
                        <a:latin typeface="AR CENA" panose="02000000000000000000" pitchFamily="2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AR CENA" panose="02000000000000000000" pitchFamily="2" charset="0"/>
                        </a:rPr>
                        <a:t>An introduction to cognitive load theory by Greg Ashman (2015b), which links well to the additional thinking we are asking students to do when we encourage metacognition: www.theconversation.com/ why-students-make-silly-mistakes-in-class-and-what-can-be-done-48826.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AR CENA" panose="02000000000000000000" pitchFamily="2" charset="0"/>
                        </a:rPr>
                        <a:t>The EEF’s (2018e) Early Years Toolkit has further recommendations for younger children and self-regulation: www.educationendowmentfoundation.org.uk/ evidence-summaries/early-years-toolkit/self-regulation-strategies/.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7752" y="116632"/>
            <a:ext cx="5114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alibri"/>
              </a:rPr>
              <a:t>Twilight session 2: Takeaway action plan card </a:t>
            </a:r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7753" y="6510774"/>
            <a:ext cx="1768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Jennifer </a:t>
            </a:r>
            <a:r>
              <a:rPr lang="en-US" sz="1200" dirty="0" err="1" smtClean="0"/>
              <a:t>Ludgate</a:t>
            </a:r>
            <a:r>
              <a:rPr lang="en-US" sz="1200" dirty="0" smtClean="0"/>
              <a:t>, 2019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41436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185</Words>
  <Application>Microsoft Macintosh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Bloomsbury Publishing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Marston</dc:creator>
  <cp:lastModifiedBy>Hannah Marston</cp:lastModifiedBy>
  <cp:revision>2</cp:revision>
  <dcterms:created xsi:type="dcterms:W3CDTF">2019-09-19T09:25:36Z</dcterms:created>
  <dcterms:modified xsi:type="dcterms:W3CDTF">2019-09-19T09:54:17Z</dcterms:modified>
</cp:coreProperties>
</file>