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59" r:id="rId6"/>
    <p:sldId id="263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49" autoAdjust="0"/>
  </p:normalViewPr>
  <p:slideViewPr>
    <p:cSldViewPr snapToGrid="0">
      <p:cViewPr>
        <p:scale>
          <a:sx n="80" d="100"/>
          <a:sy n="80" d="100"/>
        </p:scale>
        <p:origin x="-3240" y="-1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0C0038-1613-4B4E-B498-9CC4765F58E6}" type="datetimeFigureOut">
              <a:rPr lang="en-GB" smtClean="0"/>
              <a:t>19/09/19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FC9EB6-67B2-4132-AB61-E18FC2404C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95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https://educationendowmentfoundation.org.uk/public/files/Publications/Metacognition/7-SchoolAuditTool.pdf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FC9EB6-67B2-4132-AB61-E18FC2404C1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674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DA73E54-27D2-4F2F-BC4D-8D7885B55B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6D13FA5-932A-4D0E-831C-334AD3B3B9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F81499B-E005-444B-A284-EF132E236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4A8B-0128-4553-AC9F-1351104BEC6A}" type="datetimeFigureOut">
              <a:rPr lang="en-GB" smtClean="0"/>
              <a:t>19/09/19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CB7E3D3-5D79-49D8-8056-E91287DF9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326A287-C6C9-40CC-A63C-74FA8324D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DE3B-074F-4D55-9542-D1D505697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223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75EB13-8280-4BCD-9A76-43EEE6CE4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E9F4F9F-743A-4274-A399-F5D65858FD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2B4130F-DA2F-4A8A-85D1-F87E83E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4A8B-0128-4553-AC9F-1351104BEC6A}" type="datetimeFigureOut">
              <a:rPr lang="en-GB" smtClean="0"/>
              <a:t>19/09/19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EC014B3-638C-4C3A-9586-B3D671FB2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C565D56-424C-4BD3-AC97-C92EA8640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DE3B-074F-4D55-9542-D1D505697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56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E6858DF9-5292-4B79-B7F6-781ACAAC52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B698827-130D-46C5-974A-05E79DCE7A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98DC719-A3C9-4B26-B3CA-533487AF5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4A8B-0128-4553-AC9F-1351104BEC6A}" type="datetimeFigureOut">
              <a:rPr lang="en-GB" smtClean="0"/>
              <a:t>19/09/19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F7B4D6D-CB95-4497-AD8E-D5048E679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B550268-7CD0-4AC7-9BC1-92E54F566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DE3B-074F-4D55-9542-D1D505697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955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4153476-7C3E-4F1C-A9BC-F6C2598F6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70F193E-4BF2-4EAB-A5F8-DF63866FC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5CE4FEB-0AD4-4270-9065-E744DDB37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4A8B-0128-4553-AC9F-1351104BEC6A}" type="datetimeFigureOut">
              <a:rPr lang="en-GB" smtClean="0"/>
              <a:t>19/09/19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5B90A1B-BB5B-4443-A9DD-EAE304337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3CB36C3-17ED-4BC2-8A8C-DA319F7EA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DE3B-074F-4D55-9542-D1D505697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46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1F0170B-68AC-4508-A65D-C5E3F97B8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97B1263-B423-4C1E-9674-647F54C49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0D3E1BD-83E8-48A1-87DB-86AD0FDCE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4A8B-0128-4553-AC9F-1351104BEC6A}" type="datetimeFigureOut">
              <a:rPr lang="en-GB" smtClean="0"/>
              <a:t>19/09/19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FB6E333-A9DF-4E13-9A39-091C7A225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4287550-9EC6-4418-AEE8-8404B0F2E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DE3B-074F-4D55-9542-D1D505697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273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035CE36-E7E6-48A5-BCAA-43E13F1C6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FDE2631-5DBC-4C51-80D1-45CC6B5C51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F1789DA-56D8-4704-9027-9F6FB2BDA5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7F3E719-7B85-4A04-B4DA-9D1A52120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4A8B-0128-4553-AC9F-1351104BEC6A}" type="datetimeFigureOut">
              <a:rPr lang="en-GB" smtClean="0"/>
              <a:t>19/09/19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B0A2EE7-0863-4F6D-873A-BA1C32FB4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7F95642-F56C-4556-B3FB-42B8323DF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DE3B-074F-4D55-9542-D1D505697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402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0F3BAAE-C79C-415D-841C-B777B6C36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28491B6-CAC2-4DFF-A4EE-1F47EC2D7E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DB8B000-B8B0-427B-BEE4-BE6BF161B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E2CA76EF-F78F-4A79-9C21-1143555AC1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290FCD9-7425-4F4C-B7D8-D8CBFE42D8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6DA52249-FBA4-446B-905C-F5DDCF611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4A8B-0128-4553-AC9F-1351104BEC6A}" type="datetimeFigureOut">
              <a:rPr lang="en-GB" smtClean="0"/>
              <a:t>19/09/19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BADE7B27-7D47-4E6E-A1CE-502859466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F1716F2-3BF2-473F-B67E-8A31EF1E3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DE3B-074F-4D55-9542-D1D505697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68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1FF14BE-2724-4C45-9178-E0B383BFE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668FD78-9501-4279-BA4F-223A1CDF3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4A8B-0128-4553-AC9F-1351104BEC6A}" type="datetimeFigureOut">
              <a:rPr lang="en-GB" smtClean="0"/>
              <a:t>19/09/19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8EE46E6-E8B5-449D-AC91-4AAA90575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7492C1F-8B4B-4930-8FD6-5E606FA4D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DE3B-074F-4D55-9542-D1D505697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603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9507D9B-5C3B-4F37-8E74-84E9A5436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4A8B-0128-4553-AC9F-1351104BEC6A}" type="datetimeFigureOut">
              <a:rPr lang="en-GB" smtClean="0"/>
              <a:t>19/09/19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70D17511-898B-4230-AB7B-68F414FCB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B120E51-DE64-440D-8A6C-08030086B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DE3B-074F-4D55-9542-D1D505697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779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DA3997C-56EF-473A-A0B1-83DF050FC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48845A0-B5DD-427F-930C-3BE67F541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068DAD1-F239-4A77-B6C3-4E1E4A1ED1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4DDEA97-C297-4210-9A84-1859D8FE1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4A8B-0128-4553-AC9F-1351104BEC6A}" type="datetimeFigureOut">
              <a:rPr lang="en-GB" smtClean="0"/>
              <a:t>19/09/19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342226B-7F4F-494A-ACCB-84CA88CE7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AFEB79D-3AB7-4875-ACFF-DEBFBA1F4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DE3B-074F-4D55-9542-D1D505697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20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772400B-7821-4495-9E8E-A522D7EDA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0B00EBD-724B-4477-B81F-96D5E231EE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1AB8DA8-B58F-4DBE-9CEB-E83A29AFB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81F9AB4-1E5C-46B5-9B8C-AC356DFAE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4A8B-0128-4553-AC9F-1351104BEC6A}" type="datetimeFigureOut">
              <a:rPr lang="en-GB" smtClean="0"/>
              <a:t>19/09/19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3759BA1-1954-433E-B60A-54CB07E37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4FCF1FA-B74B-43D8-8362-43540E723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DE3B-074F-4D55-9542-D1D505697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13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r="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907C851C-0FE1-4EF7-B0C3-E8F3CD2FE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46C9491-F7FB-437F-BF60-32671AD7AE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805F0C3-A546-4FDA-8452-56FBC5237A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44A8B-0128-4553-AC9F-1351104BEC6A}" type="datetimeFigureOut">
              <a:rPr lang="en-GB" smtClean="0"/>
              <a:t>19/09/19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4271992-CAE7-4C8F-A355-43636CBB92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30EEC87-65D3-4D35-BA9B-E8210045A6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5DE3B-074F-4D55-9542-D1D505697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833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ducationendowmentfoundation.org.uk/public/files/Presentations/Publications/Metacognition/Summary_of_recommendations_poster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F60FF92-23FE-4DF6-A99F-4D9B652B07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Twilight Session 2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3E9C282-1D1C-4F4C-900A-5D258B4312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sz="6000" b="1" i="1" dirty="0"/>
              <a:t>Metacognition in the classroom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57250" y="6254750"/>
            <a:ext cx="17115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Jennifer </a:t>
            </a:r>
            <a:r>
              <a:rPr lang="en-US" sz="1200" dirty="0" err="1" smtClean="0"/>
              <a:t>Ludgate</a:t>
            </a:r>
            <a:r>
              <a:rPr lang="en-US" sz="1200" dirty="0" smtClean="0"/>
              <a:t>, 2019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5629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9D837E-791C-4690-94CD-1374EBA08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783" y="775943"/>
            <a:ext cx="9246704" cy="1325563"/>
          </a:xfrm>
        </p:spPr>
        <p:txBody>
          <a:bodyPr/>
          <a:lstStyle/>
          <a:p>
            <a:r>
              <a:rPr lang="en-GB" b="1" dirty="0" smtClean="0"/>
              <a:t>Reading: 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00D80D9-FBC1-4F59-A7E0-5CD27EF02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916" y="2699992"/>
            <a:ext cx="11102009" cy="3937346"/>
          </a:xfrm>
        </p:spPr>
        <p:txBody>
          <a:bodyPr/>
          <a:lstStyle/>
          <a:p>
            <a:r>
              <a:rPr lang="en-GB" dirty="0" smtClean="0">
                <a:hlinkClick r:id="rId2"/>
              </a:rPr>
              <a:t>https://educationendowmentfoundation.org.uk/public/files/Publications/Metacognition/Summary_of_recommendations_poster.pdf</a:t>
            </a:r>
            <a:r>
              <a:rPr lang="en-GB" dirty="0" smtClean="0"/>
              <a:t> </a:t>
            </a:r>
          </a:p>
          <a:p>
            <a:r>
              <a:rPr lang="en-GB" dirty="0" smtClean="0"/>
              <a:t>New </a:t>
            </a:r>
            <a:r>
              <a:rPr lang="en-GB" dirty="0"/>
              <a:t>guidance has recently been published on how to understand, apply and embed metacognitive techniques in the classroom. </a:t>
            </a:r>
          </a:p>
          <a:p>
            <a:r>
              <a:rPr lang="en-GB" dirty="0"/>
              <a:t>Read through the summary provided and take a copy of the recommendations poster created by the EEF. </a:t>
            </a:r>
          </a:p>
        </p:txBody>
      </p:sp>
    </p:spTree>
    <p:extLst>
      <p:ext uri="{BB962C8B-B14F-4D97-AF65-F5344CB8AC3E}">
        <p14:creationId xmlns:p14="http://schemas.microsoft.com/office/powerpoint/2010/main" val="1036491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65728DB-A0C0-4607-81FA-E6BF9D37A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9530" y="681037"/>
            <a:ext cx="9644269" cy="1009651"/>
          </a:xfrm>
        </p:spPr>
        <p:txBody>
          <a:bodyPr>
            <a:normAutofit/>
          </a:bodyPr>
          <a:lstStyle/>
          <a:p>
            <a:r>
              <a:rPr lang="en-GB" sz="5400" b="1" dirty="0" smtClean="0"/>
              <a:t>Reflection:</a:t>
            </a:r>
            <a:endParaRPr lang="en-GB" sz="5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53A09A7-7F5F-42DB-8600-32BC25AD2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91" y="2080591"/>
            <a:ext cx="10797209" cy="4096372"/>
          </a:xfrm>
        </p:spPr>
        <p:txBody>
          <a:bodyPr/>
          <a:lstStyle/>
          <a:p>
            <a:r>
              <a:rPr lang="en-GB" dirty="0"/>
              <a:t>What do you understand by the term ‘metacognition’?</a:t>
            </a:r>
          </a:p>
          <a:p>
            <a:r>
              <a:rPr lang="en-GB" dirty="0"/>
              <a:t>Have you previously engaged with metacognition and self-regulation in your classroom?</a:t>
            </a:r>
          </a:p>
          <a:p>
            <a:r>
              <a:rPr lang="en-GB" dirty="0"/>
              <a:t>When do you think it is necessary to consider the use of metacognitive approaches?</a:t>
            </a:r>
          </a:p>
          <a:p>
            <a:r>
              <a:rPr lang="en-GB" dirty="0"/>
              <a:t>What issues do you have with the use of metacognition in your classroom?</a:t>
            </a:r>
          </a:p>
          <a:p>
            <a:r>
              <a:rPr lang="en-GB" dirty="0"/>
              <a:t>What training, CPD or reading have you previously done around metacognition?</a:t>
            </a:r>
          </a:p>
        </p:txBody>
      </p:sp>
    </p:spTree>
    <p:extLst>
      <p:ext uri="{BB962C8B-B14F-4D97-AF65-F5344CB8AC3E}">
        <p14:creationId xmlns:p14="http://schemas.microsoft.com/office/powerpoint/2010/main" val="3381515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8B2A57-ECAC-4777-8A57-E42184DDB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0" y="1249680"/>
            <a:ext cx="9707880" cy="441008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The seven recommendations from the EEF report are: </a:t>
            </a:r>
            <a:br>
              <a:rPr lang="en-GB" b="1" dirty="0"/>
            </a:b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E39AF9B-D4CA-4F38-AF5C-AB539134F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720" y="2266633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en-GB" dirty="0"/>
              <a:t>‘Teachers should acquire the professional understanding and skills to develop their pupils’ metacognitive knowledge. </a:t>
            </a:r>
          </a:p>
          <a:p>
            <a:pPr marL="514350" indent="-514350">
              <a:buAutoNum type="arabicPeriod"/>
            </a:pPr>
            <a:r>
              <a:rPr lang="en-GB" dirty="0"/>
              <a:t>Explicitly teach pupils metacognitive strategies, including how to plan, monitor, and evaluate their learning. </a:t>
            </a:r>
          </a:p>
          <a:p>
            <a:pPr marL="514350" indent="-514350">
              <a:buAutoNum type="arabicPeriod"/>
            </a:pPr>
            <a:r>
              <a:rPr lang="en-GB" dirty="0"/>
              <a:t>Model your own thinking to help pupils develop their metacognitive and cognitive skills. </a:t>
            </a:r>
          </a:p>
          <a:p>
            <a:pPr marL="514350" indent="-514350">
              <a:buAutoNum type="arabicPeriod"/>
            </a:pPr>
            <a:r>
              <a:rPr lang="en-GB" dirty="0"/>
              <a:t>Set an appropriate level of challenge to develop pupils’ self-regulation and metacognition. </a:t>
            </a:r>
          </a:p>
          <a:p>
            <a:pPr marL="514350" indent="-514350">
              <a:buAutoNum type="arabicPeriod"/>
            </a:pPr>
            <a:r>
              <a:rPr lang="en-GB" dirty="0"/>
              <a:t>Promote and develop metacognitive talk in the classroom. </a:t>
            </a:r>
          </a:p>
          <a:p>
            <a:pPr marL="514350" indent="-514350">
              <a:buAutoNum type="arabicPeriod"/>
            </a:pPr>
            <a:r>
              <a:rPr lang="en-GB" dirty="0"/>
              <a:t>Explicitly teach pupils how to organise and effectively manage their learning independently. </a:t>
            </a:r>
          </a:p>
          <a:p>
            <a:pPr marL="514350" indent="-514350">
              <a:buAutoNum type="arabicPeriod"/>
            </a:pPr>
            <a:r>
              <a:rPr lang="en-GB" dirty="0"/>
              <a:t>Schools should support teachers to develop knowledge of these approaches and expect them to be applied appropriately.’ </a:t>
            </a:r>
          </a:p>
        </p:txBody>
      </p:sp>
    </p:spTree>
    <p:extLst>
      <p:ext uri="{BB962C8B-B14F-4D97-AF65-F5344CB8AC3E}">
        <p14:creationId xmlns:p14="http://schemas.microsoft.com/office/powerpoint/2010/main" val="851408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5BC6E89-8306-4A4F-A8FC-C42D5FD27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120" y="681037"/>
            <a:ext cx="9631680" cy="1009651"/>
          </a:xfrm>
        </p:spPr>
        <p:txBody>
          <a:bodyPr>
            <a:normAutofit/>
          </a:bodyPr>
          <a:lstStyle/>
          <a:p>
            <a:r>
              <a:rPr lang="en-GB" sz="5400" b="1" dirty="0"/>
              <a:t>Group </a:t>
            </a:r>
            <a:r>
              <a:rPr lang="en-GB" sz="5400" b="1" dirty="0" smtClean="0"/>
              <a:t>reading:</a:t>
            </a:r>
            <a:endParaRPr lang="en-GB" sz="5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DBF34CA-AED8-47A2-AFAE-64941754D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2103119"/>
            <a:ext cx="10988040" cy="4073843"/>
          </a:xfrm>
        </p:spPr>
        <p:txBody>
          <a:bodyPr/>
          <a:lstStyle/>
          <a:p>
            <a:r>
              <a:rPr lang="en-GB" dirty="0"/>
              <a:t>Using your copy of the report (sent out in advance), scan over sections ______ and ________</a:t>
            </a:r>
          </a:p>
          <a:p>
            <a:endParaRPr lang="en-GB" dirty="0"/>
          </a:p>
          <a:p>
            <a:r>
              <a:rPr lang="en-GB" dirty="0"/>
              <a:t>Discuss each section focus in relation to:</a:t>
            </a:r>
          </a:p>
          <a:p>
            <a:pPr>
              <a:buFontTx/>
              <a:buChar char="-"/>
            </a:pPr>
            <a:r>
              <a:rPr lang="en-GB" dirty="0" smtClean="0"/>
              <a:t>the </a:t>
            </a:r>
            <a:r>
              <a:rPr lang="en-GB" dirty="0"/>
              <a:t>school</a:t>
            </a:r>
          </a:p>
          <a:p>
            <a:pPr>
              <a:buFontTx/>
              <a:buChar char="-"/>
            </a:pPr>
            <a:r>
              <a:rPr lang="en-GB" dirty="0" smtClean="0"/>
              <a:t>your </a:t>
            </a:r>
            <a:r>
              <a:rPr lang="en-GB" dirty="0"/>
              <a:t>classroom</a:t>
            </a:r>
          </a:p>
          <a:p>
            <a:pPr>
              <a:buFontTx/>
              <a:buChar char="-"/>
            </a:pPr>
            <a:r>
              <a:rPr lang="en-GB" dirty="0" smtClean="0"/>
              <a:t>current CPD.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2208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5BC6E89-8306-4A4F-A8FC-C42D5FD27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120" y="681037"/>
            <a:ext cx="9631680" cy="1009651"/>
          </a:xfrm>
        </p:spPr>
        <p:txBody>
          <a:bodyPr>
            <a:normAutofit/>
          </a:bodyPr>
          <a:lstStyle/>
          <a:p>
            <a:r>
              <a:rPr lang="en-GB" sz="5400" b="1" dirty="0"/>
              <a:t>Group </a:t>
            </a:r>
            <a:r>
              <a:rPr lang="en-GB" sz="5400" b="1" dirty="0" smtClean="0"/>
              <a:t>discussion:</a:t>
            </a:r>
            <a:endParaRPr lang="en-GB" sz="5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DBF34CA-AED8-47A2-AFAE-64941754D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885" y="2611119"/>
            <a:ext cx="10988040" cy="4073843"/>
          </a:xfrm>
        </p:spPr>
        <p:txBody>
          <a:bodyPr/>
          <a:lstStyle/>
          <a:p>
            <a:r>
              <a:rPr lang="en-GB" dirty="0"/>
              <a:t>In groups with colleagues from different subjects or key stages discuss specific examples using the EEF Toolkit’s grid.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  <a:p>
            <a:r>
              <a:rPr lang="en-GB" dirty="0"/>
              <a:t>To do this, you must consider your own knowledge of what learning looks like in your </a:t>
            </a:r>
            <a:r>
              <a:rPr lang="en-GB" dirty="0" smtClean="0"/>
              <a:t>classroom</a:t>
            </a:r>
            <a:r>
              <a:rPr lang="en-GB" dirty="0"/>
              <a:t>.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889250" y="22225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287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8C7080-D83A-40C7-AAC9-89C6D2021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640" y="681038"/>
            <a:ext cx="9464040" cy="1463675"/>
          </a:xfrm>
        </p:spPr>
        <p:txBody>
          <a:bodyPr/>
          <a:lstStyle/>
          <a:p>
            <a:r>
              <a:rPr lang="en-GB" b="1" dirty="0">
                <a:latin typeface="Gill Sans MT" panose="020B0502020104020203" pitchFamily="34" charset="0"/>
              </a:rPr>
              <a:t>Feedback and application in the classroom: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B2F3B97-F30F-412C-8B0F-1C3734F1F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2164079"/>
            <a:ext cx="10805160" cy="40128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 smtClean="0">
                <a:latin typeface="Gill Sans MT" panose="020B0502020104020203" pitchFamily="34" charset="0"/>
              </a:rPr>
              <a:t>1</a:t>
            </a:r>
            <a:r>
              <a:rPr lang="en-GB" sz="3600" dirty="0">
                <a:latin typeface="Gill Sans MT" panose="020B0502020104020203" pitchFamily="34" charset="0"/>
              </a:rPr>
              <a:t>. How could you apply this guidance to your everyday teaching? </a:t>
            </a:r>
          </a:p>
          <a:p>
            <a:pPr marL="0" indent="0">
              <a:buNone/>
            </a:pPr>
            <a:r>
              <a:rPr lang="en-GB" sz="3600" dirty="0">
                <a:latin typeface="Gill Sans MT" panose="020B0502020104020203" pitchFamily="34" charset="0"/>
              </a:rPr>
              <a:t>2. What do you need to adapt in light of the research findings (for example, do you need to consider how you model your expectations to students)? </a:t>
            </a:r>
          </a:p>
          <a:p>
            <a:pPr marL="0" indent="0">
              <a:buNone/>
            </a:pPr>
            <a:r>
              <a:rPr lang="en-GB" sz="3600" dirty="0">
                <a:latin typeface="Gill Sans MT" panose="020B0502020104020203" pitchFamily="34" charset="0"/>
              </a:rPr>
              <a:t>3. What longer-term implications does this have for your department, pedagogy and curriculum?</a:t>
            </a:r>
          </a:p>
        </p:txBody>
      </p:sp>
    </p:spTree>
    <p:extLst>
      <p:ext uri="{BB962C8B-B14F-4D97-AF65-F5344CB8AC3E}">
        <p14:creationId xmlns:p14="http://schemas.microsoft.com/office/powerpoint/2010/main" val="2767229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ill Sans M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398</Words>
  <Application>Microsoft Macintosh PowerPoint</Application>
  <PresentationFormat>Custom</PresentationFormat>
  <Paragraphs>37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Twilight Session 2 </vt:lpstr>
      <vt:lpstr>Reading: </vt:lpstr>
      <vt:lpstr>Reflection:</vt:lpstr>
      <vt:lpstr>The seven recommendations from the EEF report are:  </vt:lpstr>
      <vt:lpstr>Group reading:</vt:lpstr>
      <vt:lpstr>Group discussion:</vt:lpstr>
      <vt:lpstr>Feedback and application in the classroom: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Twilight Session 2 </dc:title>
  <dc:creator>Jennifer Ludgate</dc:creator>
  <cp:lastModifiedBy>Hannah Marston</cp:lastModifiedBy>
  <cp:revision>5</cp:revision>
  <dcterms:created xsi:type="dcterms:W3CDTF">2019-08-19T21:12:09Z</dcterms:created>
  <dcterms:modified xsi:type="dcterms:W3CDTF">2019-09-19T09:54:35Z</dcterms:modified>
</cp:coreProperties>
</file>