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2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6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9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2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4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4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6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7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8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0C1EB-68C6-5D44-8D62-6D90EF1C4AE3}" type="datetimeFigureOut">
              <a:rPr lang="en-US" smtClean="0"/>
              <a:t>19/09/19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DDEF-20F0-224A-A332-0924FF94D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0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e.unesco.org/fileadmin/user_upload/Publications/Educational_Practices/EdPractices_21.pdf" TargetMode="External"/><Relationship Id="rId4" Type="http://schemas.openxmlformats.org/officeDocument/2006/relationships/hyperlink" Target="http://citeseerx.ist.psu.edu/viewdoc/download?doi=10.1.1.468.1582%20&amp;rep=rep1&amp;type=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iles.eric.ed.gov/fulltext/EJ97175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259645"/>
              </p:ext>
            </p:extLst>
          </p:nvPr>
        </p:nvGraphicFramePr>
        <p:xfrm>
          <a:off x="667753" y="437838"/>
          <a:ext cx="7570871" cy="6035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63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45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3051"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latin typeface="AR CENA" panose="02000000000000000000" pitchFamily="2" charset="0"/>
                        </a:rPr>
                        <a:t> </a:t>
                      </a:r>
                      <a:r>
                        <a:rPr lang="en-GB" sz="1400" b="1" dirty="0" err="1">
                          <a:latin typeface="AR CENA" panose="02000000000000000000" pitchFamily="2" charset="0"/>
                        </a:rPr>
                        <a:t>Rosenshine’s</a:t>
                      </a:r>
                      <a:r>
                        <a:rPr lang="en-GB" sz="1400" b="1" dirty="0">
                          <a:latin typeface="AR CENA" panose="02000000000000000000" pitchFamily="2" charset="0"/>
                        </a:rPr>
                        <a:t> Principles of Instruction </a:t>
                      </a:r>
                      <a:endParaRPr lang="en-GB" sz="1400" b="0" i="1" dirty="0">
                        <a:latin typeface="AR CENA" panose="02000000000000000000" pitchFamily="2" charset="0"/>
                      </a:endParaRPr>
                    </a:p>
                    <a:p>
                      <a:r>
                        <a:rPr lang="en-GB" sz="1400" b="0" i="1" dirty="0">
                          <a:latin typeface="AR CENA" panose="02000000000000000000" pitchFamily="2" charset="0"/>
                          <a:hlinkClick r:id="rId2"/>
                        </a:rPr>
                        <a:t>https://files.eric.ed.gov/fulltext/EJ971753.</a:t>
                      </a:r>
                      <a:r>
                        <a:rPr lang="en-GB" sz="1400" b="0" i="1" dirty="0" smtClean="0">
                          <a:latin typeface="AR CENA" panose="02000000000000000000" pitchFamily="2" charset="0"/>
                          <a:hlinkClick r:id="rId2"/>
                        </a:rPr>
                        <a:t>pdf</a:t>
                      </a:r>
                      <a:endParaRPr lang="en-GB" sz="1400" b="0" i="1" dirty="0">
                        <a:latin typeface="AR CENA" panose="02000000000000000000" pitchFamily="2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6935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R CENA" panose="02000000000000000000" pitchFamily="2" charset="0"/>
                        </a:rPr>
                        <a:t>What strategies from this</a:t>
                      </a:r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 session would you like to find out more about?</a:t>
                      </a:r>
                      <a:endParaRPr lang="en-GB" sz="1400" b="0" dirty="0">
                        <a:latin typeface="AR CENA" panose="02000000000000000000" pitchFamily="2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R CENA" panose="02000000000000000000" pitchFamily="2" charset="0"/>
                        </a:rPr>
                        <a:t>What 3</a:t>
                      </a:r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 (small things) will you consider using/adapting based on your reading and discussions today?</a:t>
                      </a:r>
                    </a:p>
                    <a:p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1.</a:t>
                      </a: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2.</a:t>
                      </a:r>
                    </a:p>
                    <a:p>
                      <a:endParaRPr lang="en-GB" sz="1400" b="0" baseline="0" dirty="0" smtClean="0">
                        <a:latin typeface="AR CENA" panose="02000000000000000000" pitchFamily="2" charset="0"/>
                      </a:endParaRPr>
                    </a:p>
                    <a:p>
                      <a:endParaRPr lang="en-GB" sz="1400" b="0" baseline="0" dirty="0">
                        <a:latin typeface="AR CENA" panose="02000000000000000000" pitchFamily="2" charset="0"/>
                      </a:endParaRPr>
                    </a:p>
                    <a:p>
                      <a:r>
                        <a:rPr lang="en-GB" sz="1400" b="0" baseline="0" dirty="0">
                          <a:latin typeface="AR CENA" panose="02000000000000000000" pitchFamily="2" charset="0"/>
                        </a:rPr>
                        <a:t>3. 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03136">
                <a:tc gridSpan="2">
                  <a:txBody>
                    <a:bodyPr/>
                    <a:lstStyle/>
                    <a:p>
                      <a:r>
                        <a:rPr lang="en-GB" sz="1400" b="0" dirty="0">
                          <a:latin typeface="AR CENA" panose="02000000000000000000" pitchFamily="2" charset="0"/>
                        </a:rPr>
                        <a:t>Further 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</a:rPr>
                        <a:t>reading</a:t>
                      </a:r>
                      <a:r>
                        <a:rPr lang="en-GB" sz="1400" b="0" dirty="0">
                          <a:latin typeface="AR CENA" panose="02000000000000000000" pitchFamily="2" charset="0"/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 smtClean="0">
                          <a:latin typeface="AR CENA" panose="02000000000000000000" pitchFamily="2" charset="0"/>
                        </a:rPr>
                        <a:t>Read ‘Rosenshine’s Principles </a:t>
                      </a:r>
                      <a:r>
                        <a:rPr lang="en-GB" sz="1400" b="0" dirty="0">
                          <a:latin typeface="AR CENA" panose="02000000000000000000" pitchFamily="2" charset="0"/>
                        </a:rPr>
                        <a:t>in 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</a:rPr>
                        <a:t>Action’ </a:t>
                      </a:r>
                      <a:r>
                        <a:rPr lang="en-GB" sz="1400" b="0" dirty="0">
                          <a:latin typeface="AR CENA" panose="02000000000000000000" pitchFamily="2" charset="0"/>
                        </a:rPr>
                        <a:t>by Tom Sherrington (2019), @</a:t>
                      </a:r>
                      <a:r>
                        <a:rPr lang="en-GB" sz="1400" b="0" dirty="0" err="1">
                          <a:latin typeface="AR CENA" panose="02000000000000000000" pitchFamily="2" charset="0"/>
                        </a:rPr>
                        <a:t>teacherhead</a:t>
                      </a:r>
                      <a:r>
                        <a:rPr lang="en-GB" sz="1400" b="0" dirty="0">
                          <a:latin typeface="AR CENA" panose="02000000000000000000" pitchFamily="2" charset="0"/>
                        </a:rPr>
                        <a:t> on Twitter, a booklet exploring the possible use of these principles in the classroom.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 CENA" panose="02000000000000000000" pitchFamily="2" charset="0"/>
                        </a:rPr>
                        <a:t>The full original pamphlet published by the International Academy of Education in 2010 can be found here: </a:t>
                      </a:r>
                      <a:r>
                        <a:rPr lang="en-GB" sz="1400" b="0" dirty="0">
                          <a:latin typeface="AR CENA" panose="02000000000000000000" pitchFamily="2" charset="0"/>
                          <a:hlinkClick r:id="rId3"/>
                        </a:rPr>
                        <a:t>www.ibe.unesco.org/fileadmin/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  <a:hlinkClick r:id="rId3"/>
                        </a:rPr>
                        <a:t>user_upload</a:t>
                      </a:r>
                      <a:r>
                        <a:rPr lang="en-GB" sz="1400" b="0" dirty="0">
                          <a:latin typeface="AR CENA" panose="02000000000000000000" pitchFamily="2" charset="0"/>
                          <a:hlinkClick r:id="rId3"/>
                        </a:rPr>
                        <a:t>/Publications/Educational_Practices/EdPractices_21.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  <a:hlinkClick r:id="rId3"/>
                        </a:rPr>
                        <a:t>pdf</a:t>
                      </a:r>
                      <a:r>
                        <a:rPr lang="en-GB" sz="1400" b="0" baseline="0" dirty="0" smtClean="0">
                          <a:latin typeface="AR CENA" panose="02000000000000000000" pitchFamily="2" charset="0"/>
                        </a:rPr>
                        <a:t> 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</a:rPr>
                        <a:t> </a:t>
                      </a:r>
                      <a:endParaRPr lang="en-GB" sz="1400" b="0" dirty="0">
                        <a:latin typeface="AR CENA" panose="020000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AR CENA" panose="02000000000000000000" pitchFamily="2" charset="0"/>
                        </a:rPr>
                        <a:t>If you found the ten principles of interest, then </a:t>
                      </a:r>
                      <a:r>
                        <a:rPr lang="en-GB" sz="1400" b="0" dirty="0" err="1">
                          <a:latin typeface="AR CENA" panose="02000000000000000000" pitchFamily="2" charset="0"/>
                        </a:rPr>
                        <a:t>Rosenshine’s</a:t>
                      </a:r>
                      <a:r>
                        <a:rPr lang="en-GB" sz="1400" b="0" dirty="0">
                          <a:latin typeface="AR CENA" panose="02000000000000000000" pitchFamily="2" charset="0"/>
                        </a:rPr>
                        <a:t> earlier paper from 1997, ‘The case for explicit, teacher-led, cognitive strategy instruction’, might also be for you. In it, he discusses how and why he decided on pursuing a course of direct instruction despite opposition at the time of writing. You can find it here: </a:t>
                      </a:r>
                      <a:r>
                        <a:rPr lang="en-GB" sz="1400" b="0" dirty="0">
                          <a:latin typeface="AR CENA" panose="02000000000000000000" pitchFamily="2" charset="0"/>
                          <a:hlinkClick r:id="rId4"/>
                        </a:rPr>
                        <a:t>http://citeseerx.ist.psu.edu/viewdoc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  <a:hlinkClick r:id="rId4"/>
                        </a:rPr>
                        <a:t>/download</a:t>
                      </a:r>
                      <a:r>
                        <a:rPr lang="en-GB" sz="1400" b="0" dirty="0">
                          <a:latin typeface="AR CENA" panose="02000000000000000000" pitchFamily="2" charset="0"/>
                          <a:hlinkClick r:id="rId4"/>
                        </a:rPr>
                        <a:t>?doi=10.1.1.468.1582 &amp;rep=rep1&amp;type=</a:t>
                      </a:r>
                      <a:r>
                        <a:rPr lang="en-GB" sz="1400" b="0" dirty="0" smtClean="0">
                          <a:latin typeface="AR CENA" panose="02000000000000000000" pitchFamily="2" charset="0"/>
                          <a:hlinkClick r:id="rId4"/>
                        </a:rPr>
                        <a:t>pdf</a:t>
                      </a:r>
                      <a:endParaRPr lang="en-GB" sz="1400" b="0" dirty="0">
                        <a:latin typeface="AR CENA" panose="02000000000000000000" pitchFamily="2" charset="0"/>
                      </a:endParaRPr>
                    </a:p>
                    <a:p>
                      <a:endParaRPr lang="en-GB" sz="1400" b="0" dirty="0">
                        <a:latin typeface="AR CENA" panose="02000000000000000000" pitchFamily="2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7753" y="0"/>
            <a:ext cx="472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Twilight 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session 3: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Takeaway action plan card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7753" y="6526460"/>
            <a:ext cx="1768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Jennifer </a:t>
            </a:r>
            <a:r>
              <a:rPr lang="en-US" sz="1200" dirty="0" err="1" smtClean="0"/>
              <a:t>Ludgate</a:t>
            </a:r>
            <a:r>
              <a:rPr lang="en-US" sz="1200" dirty="0" smtClean="0"/>
              <a:t>, 2019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0946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Bloomsbury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Marston</dc:creator>
  <cp:lastModifiedBy>Hannah Marston</cp:lastModifiedBy>
  <cp:revision>2</cp:revision>
  <dcterms:created xsi:type="dcterms:W3CDTF">2019-09-19T09:50:48Z</dcterms:created>
  <dcterms:modified xsi:type="dcterms:W3CDTF">2019-09-19T09:55:21Z</dcterms:modified>
</cp:coreProperties>
</file>