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2" r:id="rId7"/>
    <p:sldId id="261" r:id="rId8"/>
    <p:sldId id="263" r:id="rId9"/>
    <p:sldId id="290" r:id="rId10"/>
    <p:sldId id="286" r:id="rId11"/>
    <p:sldId id="287" r:id="rId12"/>
    <p:sldId id="288" r:id="rId13"/>
    <p:sldId id="28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DABE4E2-1C1D-46E4-A5A1-09AFE3E921DD}">
          <p14:sldIdLst>
            <p14:sldId id="256"/>
            <p14:sldId id="257"/>
          </p14:sldIdLst>
        </p14:section>
        <p14:section name="Session 1 - debate" id="{D016BE2F-52D1-4069-81AE-ED0473FAD792}">
          <p14:sldIdLst>
            <p14:sldId id="258"/>
          </p14:sldIdLst>
        </p14:section>
        <p14:section name="Session 2" id="{4B786570-2641-4F22-A65C-DE7B0875EB00}">
          <p14:sldIdLst>
            <p14:sldId id="259"/>
            <p14:sldId id="260"/>
            <p14:sldId id="262"/>
            <p14:sldId id="261"/>
            <p14:sldId id="263"/>
            <p14:sldId id="290"/>
          </p14:sldIdLst>
        </p14:section>
        <p14:section name="Session 3 - shorter presentations" id="{A4E79224-F2C5-4262-B0FF-4D7878FF815C}">
          <p14:sldIdLst>
            <p14:sldId id="286"/>
          </p14:sldIdLst>
        </p14:section>
        <p14:section name="Session 4" id="{F49F2BBD-CF50-498B-AC9B-CDA124E39380}">
          <p14:sldIdLst>
            <p14:sldId id="287"/>
          </p14:sldIdLst>
        </p14:section>
        <p14:section name="Closing" id="{CEFCA7BB-528E-4435-837D-C20F0C141197}">
          <p14:sldIdLst>
            <p14:sldId id="288"/>
            <p14:sldId id="289"/>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891" autoAdjust="0"/>
  </p:normalViewPr>
  <p:slideViewPr>
    <p:cSldViewPr snapToGrid="0">
      <p:cViewPr varScale="1">
        <p:scale>
          <a:sx n="110" d="100"/>
          <a:sy n="110" d="100"/>
        </p:scale>
        <p:origin x="-1936"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9CB266-C66E-4AB3-BA3F-F87D2B4B3D3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2D50B3D-9DAD-498A-B90C-4AB4F0D6B2DF}">
      <dgm:prSet/>
      <dgm:spPr/>
      <dgm:t>
        <a:bodyPr/>
        <a:lstStyle/>
        <a:p>
          <a:r>
            <a:rPr lang="en-GB" dirty="0"/>
            <a:t>What do we mean by intuition?</a:t>
          </a:r>
          <a:endParaRPr lang="en-US" dirty="0"/>
        </a:p>
      </dgm:t>
    </dgm:pt>
    <dgm:pt modelId="{0F88CD48-5606-42DA-80FE-8B642E1974A0}" type="parTrans" cxnId="{F8ADF888-05E8-44E0-875D-BCEB2C61B634}">
      <dgm:prSet/>
      <dgm:spPr/>
      <dgm:t>
        <a:bodyPr/>
        <a:lstStyle/>
        <a:p>
          <a:endParaRPr lang="en-US"/>
        </a:p>
      </dgm:t>
    </dgm:pt>
    <dgm:pt modelId="{10DBC5E8-25B2-4752-8CE1-718F70E55692}" type="sibTrans" cxnId="{F8ADF888-05E8-44E0-875D-BCEB2C61B634}">
      <dgm:prSet/>
      <dgm:spPr/>
      <dgm:t>
        <a:bodyPr/>
        <a:lstStyle/>
        <a:p>
          <a:endParaRPr lang="en-US"/>
        </a:p>
      </dgm:t>
    </dgm:pt>
    <dgm:pt modelId="{4B4E49B2-6A4F-4795-B818-05BF0AB7883B}">
      <dgm:prSet/>
      <dgm:spPr/>
      <dgm:t>
        <a:bodyPr/>
        <a:lstStyle/>
        <a:p>
          <a:r>
            <a:rPr lang="en-GB" dirty="0"/>
            <a:t>When is professional judgement and experience enough?</a:t>
          </a:r>
          <a:endParaRPr lang="en-US" dirty="0"/>
        </a:p>
      </dgm:t>
    </dgm:pt>
    <dgm:pt modelId="{EDD63454-8E43-4D89-BCF9-44750CBD24D1}" type="parTrans" cxnId="{B053ECB0-2F9D-4BEE-990E-4274A8332F55}">
      <dgm:prSet/>
      <dgm:spPr/>
      <dgm:t>
        <a:bodyPr/>
        <a:lstStyle/>
        <a:p>
          <a:endParaRPr lang="en-US"/>
        </a:p>
      </dgm:t>
    </dgm:pt>
    <dgm:pt modelId="{85910990-C566-4150-8E4C-2D53946D684A}" type="sibTrans" cxnId="{B053ECB0-2F9D-4BEE-990E-4274A8332F55}">
      <dgm:prSet/>
      <dgm:spPr/>
      <dgm:t>
        <a:bodyPr/>
        <a:lstStyle/>
        <a:p>
          <a:endParaRPr lang="en-US"/>
        </a:p>
      </dgm:t>
    </dgm:pt>
    <dgm:pt modelId="{B4FF228A-E6A6-4013-BFB7-FA1A2D4DAF13}">
      <dgm:prSet/>
      <dgm:spPr/>
      <dgm:t>
        <a:bodyPr/>
        <a:lstStyle/>
        <a:p>
          <a:r>
            <a:rPr lang="en-GB" dirty="0"/>
            <a:t>What is our experience with the science of learning or the research behind teaching strategies?</a:t>
          </a:r>
          <a:endParaRPr lang="en-US" dirty="0"/>
        </a:p>
      </dgm:t>
    </dgm:pt>
    <dgm:pt modelId="{8ECB1703-31CD-4285-AB21-B9DA5018D2BF}" type="parTrans" cxnId="{D91081DC-F6FE-437E-876A-5CF0639DDCF2}">
      <dgm:prSet/>
      <dgm:spPr/>
      <dgm:t>
        <a:bodyPr/>
        <a:lstStyle/>
        <a:p>
          <a:endParaRPr lang="en-US"/>
        </a:p>
      </dgm:t>
    </dgm:pt>
    <dgm:pt modelId="{3B5C9E4C-0F46-406F-BB41-8EB29A2B89DC}" type="sibTrans" cxnId="{D91081DC-F6FE-437E-876A-5CF0639DDCF2}">
      <dgm:prSet/>
      <dgm:spPr/>
      <dgm:t>
        <a:bodyPr/>
        <a:lstStyle/>
        <a:p>
          <a:endParaRPr lang="en-US"/>
        </a:p>
      </dgm:t>
    </dgm:pt>
    <dgm:pt modelId="{132363C4-B584-4C53-A7A5-372213E62538}">
      <dgm:prSet/>
      <dgm:spPr/>
      <dgm:t>
        <a:bodyPr/>
        <a:lstStyle/>
        <a:p>
          <a:r>
            <a:rPr lang="en-GB" dirty="0"/>
            <a:t>Are they separate?</a:t>
          </a:r>
          <a:endParaRPr lang="en-US" dirty="0"/>
        </a:p>
      </dgm:t>
    </dgm:pt>
    <dgm:pt modelId="{B98E1955-AFA1-44B5-9131-1393AD203029}" type="parTrans" cxnId="{18AF7AAD-024C-46A8-B8AB-330227F31228}">
      <dgm:prSet/>
      <dgm:spPr/>
      <dgm:t>
        <a:bodyPr/>
        <a:lstStyle/>
        <a:p>
          <a:endParaRPr lang="en-US"/>
        </a:p>
      </dgm:t>
    </dgm:pt>
    <dgm:pt modelId="{33539951-EB25-4E40-B756-FCC20FA24F12}" type="sibTrans" cxnId="{18AF7AAD-024C-46A8-B8AB-330227F31228}">
      <dgm:prSet/>
      <dgm:spPr/>
      <dgm:t>
        <a:bodyPr/>
        <a:lstStyle/>
        <a:p>
          <a:endParaRPr lang="en-US"/>
        </a:p>
      </dgm:t>
    </dgm:pt>
    <dgm:pt modelId="{197187E4-0626-440A-87E5-D281FE0EDE92}">
      <dgm:prSet/>
      <dgm:spPr/>
      <dgm:t>
        <a:bodyPr/>
        <a:lstStyle/>
        <a:p>
          <a:r>
            <a:rPr lang="en-GB" dirty="0"/>
            <a:t>What does the ‘science’ of learning mean to us?</a:t>
          </a:r>
          <a:endParaRPr lang="en-US" dirty="0"/>
        </a:p>
      </dgm:t>
    </dgm:pt>
    <dgm:pt modelId="{8F9096AB-9E88-4B00-9ED5-C973C459B2F9}" type="parTrans" cxnId="{B846AE1C-C383-4327-B599-93483FF18EAE}">
      <dgm:prSet/>
      <dgm:spPr/>
      <dgm:t>
        <a:bodyPr/>
        <a:lstStyle/>
        <a:p>
          <a:endParaRPr lang="en-US"/>
        </a:p>
      </dgm:t>
    </dgm:pt>
    <dgm:pt modelId="{594901A7-445D-4FA1-86F1-2D6C4FA2CD18}" type="sibTrans" cxnId="{B846AE1C-C383-4327-B599-93483FF18EAE}">
      <dgm:prSet/>
      <dgm:spPr/>
      <dgm:t>
        <a:bodyPr/>
        <a:lstStyle/>
        <a:p>
          <a:endParaRPr lang="en-US"/>
        </a:p>
      </dgm:t>
    </dgm:pt>
    <dgm:pt modelId="{9FBAF0E1-0C2E-46DE-B460-5BBDF1064149}" type="pres">
      <dgm:prSet presAssocID="{639CB266-C66E-4AB3-BA3F-F87D2B4B3D33}" presName="root" presStyleCnt="0">
        <dgm:presLayoutVars>
          <dgm:dir/>
          <dgm:resizeHandles val="exact"/>
        </dgm:presLayoutVars>
      </dgm:prSet>
      <dgm:spPr/>
      <dgm:t>
        <a:bodyPr/>
        <a:lstStyle/>
        <a:p>
          <a:endParaRPr lang="en-US"/>
        </a:p>
      </dgm:t>
    </dgm:pt>
    <dgm:pt modelId="{B614103A-0272-4D81-A782-0C3E756FF412}" type="pres">
      <dgm:prSet presAssocID="{12D50B3D-9DAD-498A-B90C-4AB4F0D6B2DF}" presName="compNode" presStyleCnt="0"/>
      <dgm:spPr/>
    </dgm:pt>
    <dgm:pt modelId="{92CBD99C-8CD2-4498-B41C-9E4AADCF8F2C}" type="pres">
      <dgm:prSet presAssocID="{12D50B3D-9DAD-498A-B90C-4AB4F0D6B2DF}" presName="bgRect" presStyleLbl="bgShp" presStyleIdx="0" presStyleCnt="5"/>
      <dgm:spPr/>
    </dgm:pt>
    <dgm:pt modelId="{6E8795F6-F6CE-4C4F-A68A-99A2F7BD01F8}" type="pres">
      <dgm:prSet presAssocID="{12D50B3D-9DAD-498A-B90C-4AB4F0D6B2DF}" presName="iconRect" presStyleLbl="node1" presStyleIdx="0" presStyleCnt="5" custLinFactNeighborX="-891" custLinFactNeighborY="1932"/>
      <dgm:spPr>
        <a:noFill/>
        <a:ln>
          <a:noFill/>
        </a:ln>
      </dgm:spPr>
      <dgm:t>
        <a:bodyPr/>
        <a:lstStyle/>
        <a:p>
          <a:endParaRPr lang="en-US"/>
        </a:p>
      </dgm:t>
      <dgm:extLst/>
    </dgm:pt>
    <dgm:pt modelId="{BD2AC673-E350-479A-B786-D3DBDC32DDB2}" type="pres">
      <dgm:prSet presAssocID="{12D50B3D-9DAD-498A-B90C-4AB4F0D6B2DF}" presName="spaceRect" presStyleCnt="0"/>
      <dgm:spPr/>
    </dgm:pt>
    <dgm:pt modelId="{3A98BCA1-C290-418D-A3B1-2E231383681D}" type="pres">
      <dgm:prSet presAssocID="{12D50B3D-9DAD-498A-B90C-4AB4F0D6B2DF}" presName="parTx" presStyleLbl="revTx" presStyleIdx="0" presStyleCnt="5">
        <dgm:presLayoutVars>
          <dgm:chMax val="0"/>
          <dgm:chPref val="0"/>
        </dgm:presLayoutVars>
      </dgm:prSet>
      <dgm:spPr/>
      <dgm:t>
        <a:bodyPr/>
        <a:lstStyle/>
        <a:p>
          <a:endParaRPr lang="en-US"/>
        </a:p>
      </dgm:t>
    </dgm:pt>
    <dgm:pt modelId="{88A06325-AA05-4A9C-A8BE-00AD10EEECBC}" type="pres">
      <dgm:prSet presAssocID="{10DBC5E8-25B2-4752-8CE1-718F70E55692}" presName="sibTrans" presStyleCnt="0"/>
      <dgm:spPr/>
    </dgm:pt>
    <dgm:pt modelId="{A9143F7F-3978-42A6-9C37-BA462FE79F3F}" type="pres">
      <dgm:prSet presAssocID="{4B4E49B2-6A4F-4795-B818-05BF0AB7883B}" presName="compNode" presStyleCnt="0"/>
      <dgm:spPr/>
    </dgm:pt>
    <dgm:pt modelId="{D26B4BAA-6513-47F2-908E-2C12FBF584F0}" type="pres">
      <dgm:prSet presAssocID="{4B4E49B2-6A4F-4795-B818-05BF0AB7883B}" presName="bgRect" presStyleLbl="bgShp" presStyleIdx="1" presStyleCnt="5"/>
      <dgm:spPr/>
    </dgm:pt>
    <dgm:pt modelId="{F5D7EA85-E2B6-46C0-987D-889FC2929A46}" type="pres">
      <dgm:prSet presAssocID="{4B4E49B2-6A4F-4795-B818-05BF0AB7883B}" presName="iconRect" presStyleLbl="node1" presStyleIdx="1" presStyleCnt="5"/>
      <dgm:spPr>
        <a:noFill/>
        <a:ln>
          <a:noFill/>
        </a:ln>
      </dgm:spPr>
      <dgm:t>
        <a:bodyPr/>
        <a:lstStyle/>
        <a:p>
          <a:endParaRPr lang="en-US"/>
        </a:p>
      </dgm:t>
      <dgm:extLst/>
    </dgm:pt>
    <dgm:pt modelId="{F9B2DCD4-B1C5-446A-87E9-C34037E414A4}" type="pres">
      <dgm:prSet presAssocID="{4B4E49B2-6A4F-4795-B818-05BF0AB7883B}" presName="spaceRect" presStyleCnt="0"/>
      <dgm:spPr/>
    </dgm:pt>
    <dgm:pt modelId="{96FE8DC9-E5D0-4D96-B3D9-4080FF84060D}" type="pres">
      <dgm:prSet presAssocID="{4B4E49B2-6A4F-4795-B818-05BF0AB7883B}" presName="parTx" presStyleLbl="revTx" presStyleIdx="1" presStyleCnt="5">
        <dgm:presLayoutVars>
          <dgm:chMax val="0"/>
          <dgm:chPref val="0"/>
        </dgm:presLayoutVars>
      </dgm:prSet>
      <dgm:spPr/>
      <dgm:t>
        <a:bodyPr/>
        <a:lstStyle/>
        <a:p>
          <a:endParaRPr lang="en-US"/>
        </a:p>
      </dgm:t>
    </dgm:pt>
    <dgm:pt modelId="{AA11A927-D2DE-4DC9-997A-077035BDC948}" type="pres">
      <dgm:prSet presAssocID="{85910990-C566-4150-8E4C-2D53946D684A}" presName="sibTrans" presStyleCnt="0"/>
      <dgm:spPr/>
    </dgm:pt>
    <dgm:pt modelId="{86288825-253C-4818-9931-B3469B939BF7}" type="pres">
      <dgm:prSet presAssocID="{B4FF228A-E6A6-4013-BFB7-FA1A2D4DAF13}" presName="compNode" presStyleCnt="0"/>
      <dgm:spPr/>
    </dgm:pt>
    <dgm:pt modelId="{15DB0B83-A19D-4E0E-B1F9-D78F561687C0}" type="pres">
      <dgm:prSet presAssocID="{B4FF228A-E6A6-4013-BFB7-FA1A2D4DAF13}" presName="bgRect" presStyleLbl="bgShp" presStyleIdx="2" presStyleCnt="5"/>
      <dgm:spPr/>
    </dgm:pt>
    <dgm:pt modelId="{B666889F-7E36-4CCC-9B50-D14280D70E7A}" type="pres">
      <dgm:prSet presAssocID="{B4FF228A-E6A6-4013-BFB7-FA1A2D4DAF13}" presName="iconRect" presStyleLbl="node1" presStyleIdx="2" presStyleCnt="5"/>
      <dgm:spPr>
        <a:noFill/>
      </dgm:spPr>
      <dgm:t>
        <a:bodyPr/>
        <a:lstStyle/>
        <a:p>
          <a:endParaRPr lang="en-US"/>
        </a:p>
      </dgm:t>
      <dgm:extLst/>
    </dgm:pt>
    <dgm:pt modelId="{D30C9EA6-7F3C-4074-B8B1-7FB6CB7F8FD4}" type="pres">
      <dgm:prSet presAssocID="{B4FF228A-E6A6-4013-BFB7-FA1A2D4DAF13}" presName="spaceRect" presStyleCnt="0"/>
      <dgm:spPr/>
    </dgm:pt>
    <dgm:pt modelId="{27C24465-A4F7-453B-8B90-9F261C95E90C}" type="pres">
      <dgm:prSet presAssocID="{B4FF228A-E6A6-4013-BFB7-FA1A2D4DAF13}" presName="parTx" presStyleLbl="revTx" presStyleIdx="2" presStyleCnt="5">
        <dgm:presLayoutVars>
          <dgm:chMax val="0"/>
          <dgm:chPref val="0"/>
        </dgm:presLayoutVars>
      </dgm:prSet>
      <dgm:spPr/>
      <dgm:t>
        <a:bodyPr/>
        <a:lstStyle/>
        <a:p>
          <a:endParaRPr lang="en-US"/>
        </a:p>
      </dgm:t>
    </dgm:pt>
    <dgm:pt modelId="{AD9ED909-064F-4842-82EC-1E2A115BCAFF}" type="pres">
      <dgm:prSet presAssocID="{3B5C9E4C-0F46-406F-BB41-8EB29A2B89DC}" presName="sibTrans" presStyleCnt="0"/>
      <dgm:spPr/>
    </dgm:pt>
    <dgm:pt modelId="{BC0A8297-4D8C-40F9-823C-C90ED91D18C1}" type="pres">
      <dgm:prSet presAssocID="{132363C4-B584-4C53-A7A5-372213E62538}" presName="compNode" presStyleCnt="0"/>
      <dgm:spPr/>
    </dgm:pt>
    <dgm:pt modelId="{A7752695-4879-4C3B-B1D2-2B6F94FF5DAD}" type="pres">
      <dgm:prSet presAssocID="{132363C4-B584-4C53-A7A5-372213E62538}" presName="bgRect" presStyleLbl="bgShp" presStyleIdx="3" presStyleCnt="5"/>
      <dgm:spPr/>
    </dgm:pt>
    <dgm:pt modelId="{EDC01949-ACF9-43A0-9E2A-F6E4177070FA}" type="pres">
      <dgm:prSet presAssocID="{132363C4-B584-4C53-A7A5-372213E62538}" presName="iconRect" presStyleLbl="node1" presStyleIdx="3" presStyleCnt="5"/>
      <dgm:spPr>
        <a:noFill/>
        <a:ln>
          <a:noFill/>
        </a:ln>
      </dgm:spPr>
      <dgm:t>
        <a:bodyPr/>
        <a:lstStyle/>
        <a:p>
          <a:endParaRPr lang="en-US"/>
        </a:p>
      </dgm:t>
      <dgm:extLst/>
    </dgm:pt>
    <dgm:pt modelId="{2D97BF46-6B9B-4ADD-BFC8-05AE8A3CD9CE}" type="pres">
      <dgm:prSet presAssocID="{132363C4-B584-4C53-A7A5-372213E62538}" presName="spaceRect" presStyleCnt="0"/>
      <dgm:spPr/>
    </dgm:pt>
    <dgm:pt modelId="{687AF12A-7D40-48DE-8586-7DB7174D6454}" type="pres">
      <dgm:prSet presAssocID="{132363C4-B584-4C53-A7A5-372213E62538}" presName="parTx" presStyleLbl="revTx" presStyleIdx="3" presStyleCnt="5">
        <dgm:presLayoutVars>
          <dgm:chMax val="0"/>
          <dgm:chPref val="0"/>
        </dgm:presLayoutVars>
      </dgm:prSet>
      <dgm:spPr/>
      <dgm:t>
        <a:bodyPr/>
        <a:lstStyle/>
        <a:p>
          <a:endParaRPr lang="en-US"/>
        </a:p>
      </dgm:t>
    </dgm:pt>
    <dgm:pt modelId="{0056F664-8966-4EC2-9ADD-4579EA6D83D9}" type="pres">
      <dgm:prSet presAssocID="{33539951-EB25-4E40-B756-FCC20FA24F12}" presName="sibTrans" presStyleCnt="0"/>
      <dgm:spPr/>
    </dgm:pt>
    <dgm:pt modelId="{2414568C-715B-487D-9085-8CD457100E0B}" type="pres">
      <dgm:prSet presAssocID="{197187E4-0626-440A-87E5-D281FE0EDE92}" presName="compNode" presStyleCnt="0"/>
      <dgm:spPr/>
    </dgm:pt>
    <dgm:pt modelId="{0A11EAE0-E38D-4C1C-A587-460B7CEF498A}" type="pres">
      <dgm:prSet presAssocID="{197187E4-0626-440A-87E5-D281FE0EDE92}" presName="bgRect" presStyleLbl="bgShp" presStyleIdx="4" presStyleCnt="5"/>
      <dgm:spPr/>
    </dgm:pt>
    <dgm:pt modelId="{A1D0E364-4D1D-4354-B39E-29EED03D4090}" type="pres">
      <dgm:prSet presAssocID="{197187E4-0626-440A-87E5-D281FE0EDE92}" presName="iconRect" presStyleLbl="node1" presStyleIdx="4" presStyleCnt="5"/>
      <dgm:spPr>
        <a:noFill/>
        <a:ln>
          <a:noFill/>
        </a:ln>
      </dgm:spPr>
      <dgm:t>
        <a:bodyPr/>
        <a:lstStyle/>
        <a:p>
          <a:endParaRPr lang="en-US"/>
        </a:p>
      </dgm:t>
      <dgm:extLst/>
    </dgm:pt>
    <dgm:pt modelId="{E9E2B3A3-4A94-4E5C-926E-73A069ECA3AD}" type="pres">
      <dgm:prSet presAssocID="{197187E4-0626-440A-87E5-D281FE0EDE92}" presName="spaceRect" presStyleCnt="0"/>
      <dgm:spPr/>
    </dgm:pt>
    <dgm:pt modelId="{70238284-56B8-4AF2-98E1-7C78F77FE73D}" type="pres">
      <dgm:prSet presAssocID="{197187E4-0626-440A-87E5-D281FE0EDE92}" presName="parTx" presStyleLbl="revTx" presStyleIdx="4" presStyleCnt="5">
        <dgm:presLayoutVars>
          <dgm:chMax val="0"/>
          <dgm:chPref val="0"/>
        </dgm:presLayoutVars>
      </dgm:prSet>
      <dgm:spPr/>
      <dgm:t>
        <a:bodyPr/>
        <a:lstStyle/>
        <a:p>
          <a:endParaRPr lang="en-US"/>
        </a:p>
      </dgm:t>
    </dgm:pt>
  </dgm:ptLst>
  <dgm:cxnLst>
    <dgm:cxn modelId="{F8ADF888-05E8-44E0-875D-BCEB2C61B634}" srcId="{639CB266-C66E-4AB3-BA3F-F87D2B4B3D33}" destId="{12D50B3D-9DAD-498A-B90C-4AB4F0D6B2DF}" srcOrd="0" destOrd="0" parTransId="{0F88CD48-5606-42DA-80FE-8B642E1974A0}" sibTransId="{10DBC5E8-25B2-4752-8CE1-718F70E55692}"/>
    <dgm:cxn modelId="{B846AE1C-C383-4327-B599-93483FF18EAE}" srcId="{639CB266-C66E-4AB3-BA3F-F87D2B4B3D33}" destId="{197187E4-0626-440A-87E5-D281FE0EDE92}" srcOrd="4" destOrd="0" parTransId="{8F9096AB-9E88-4B00-9ED5-C973C459B2F9}" sibTransId="{594901A7-445D-4FA1-86F1-2D6C4FA2CD18}"/>
    <dgm:cxn modelId="{D91081DC-F6FE-437E-876A-5CF0639DDCF2}" srcId="{639CB266-C66E-4AB3-BA3F-F87D2B4B3D33}" destId="{B4FF228A-E6A6-4013-BFB7-FA1A2D4DAF13}" srcOrd="2" destOrd="0" parTransId="{8ECB1703-31CD-4285-AB21-B9DA5018D2BF}" sibTransId="{3B5C9E4C-0F46-406F-BB41-8EB29A2B89DC}"/>
    <dgm:cxn modelId="{18AF7AAD-024C-46A8-B8AB-330227F31228}" srcId="{639CB266-C66E-4AB3-BA3F-F87D2B4B3D33}" destId="{132363C4-B584-4C53-A7A5-372213E62538}" srcOrd="3" destOrd="0" parTransId="{B98E1955-AFA1-44B5-9131-1393AD203029}" sibTransId="{33539951-EB25-4E40-B756-FCC20FA24F12}"/>
    <dgm:cxn modelId="{C9729BB0-FA75-4A11-A71E-C93E29267F31}" type="presOf" srcId="{132363C4-B584-4C53-A7A5-372213E62538}" destId="{687AF12A-7D40-48DE-8586-7DB7174D6454}" srcOrd="0" destOrd="0" presId="urn:microsoft.com/office/officeart/2018/2/layout/IconVerticalSolidList"/>
    <dgm:cxn modelId="{D69B3933-3CEB-4258-BDE3-9AE6C0D8FE6F}" type="presOf" srcId="{B4FF228A-E6A6-4013-BFB7-FA1A2D4DAF13}" destId="{27C24465-A4F7-453B-8B90-9F261C95E90C}" srcOrd="0" destOrd="0" presId="urn:microsoft.com/office/officeart/2018/2/layout/IconVerticalSolidList"/>
    <dgm:cxn modelId="{6E4AD105-4C0F-46B7-A60D-739A6F9D2445}" type="presOf" srcId="{197187E4-0626-440A-87E5-D281FE0EDE92}" destId="{70238284-56B8-4AF2-98E1-7C78F77FE73D}" srcOrd="0" destOrd="0" presId="urn:microsoft.com/office/officeart/2018/2/layout/IconVerticalSolidList"/>
    <dgm:cxn modelId="{B053ECB0-2F9D-4BEE-990E-4274A8332F55}" srcId="{639CB266-C66E-4AB3-BA3F-F87D2B4B3D33}" destId="{4B4E49B2-6A4F-4795-B818-05BF0AB7883B}" srcOrd="1" destOrd="0" parTransId="{EDD63454-8E43-4D89-BCF9-44750CBD24D1}" sibTransId="{85910990-C566-4150-8E4C-2D53946D684A}"/>
    <dgm:cxn modelId="{A69E6709-90EA-4422-B725-4BCD43980E87}" type="presOf" srcId="{639CB266-C66E-4AB3-BA3F-F87D2B4B3D33}" destId="{9FBAF0E1-0C2E-46DE-B460-5BBDF1064149}" srcOrd="0" destOrd="0" presId="urn:microsoft.com/office/officeart/2018/2/layout/IconVerticalSolidList"/>
    <dgm:cxn modelId="{5EB15DA1-E32E-459C-A685-E2CBD47CD9D2}" type="presOf" srcId="{12D50B3D-9DAD-498A-B90C-4AB4F0D6B2DF}" destId="{3A98BCA1-C290-418D-A3B1-2E231383681D}" srcOrd="0" destOrd="0" presId="urn:microsoft.com/office/officeart/2018/2/layout/IconVerticalSolidList"/>
    <dgm:cxn modelId="{91910B30-0CEA-4B40-8F71-24C18471A050}" type="presOf" srcId="{4B4E49B2-6A4F-4795-B818-05BF0AB7883B}" destId="{96FE8DC9-E5D0-4D96-B3D9-4080FF84060D}" srcOrd="0" destOrd="0" presId="urn:microsoft.com/office/officeart/2018/2/layout/IconVerticalSolidList"/>
    <dgm:cxn modelId="{C098CABE-19C6-496B-8DFE-766320E7FD5B}" type="presParOf" srcId="{9FBAF0E1-0C2E-46DE-B460-5BBDF1064149}" destId="{B614103A-0272-4D81-A782-0C3E756FF412}" srcOrd="0" destOrd="0" presId="urn:microsoft.com/office/officeart/2018/2/layout/IconVerticalSolidList"/>
    <dgm:cxn modelId="{3CE3BF22-2AA7-479F-89B8-F59307E88E61}" type="presParOf" srcId="{B614103A-0272-4D81-A782-0C3E756FF412}" destId="{92CBD99C-8CD2-4498-B41C-9E4AADCF8F2C}" srcOrd="0" destOrd="0" presId="urn:microsoft.com/office/officeart/2018/2/layout/IconVerticalSolidList"/>
    <dgm:cxn modelId="{35AD5C14-7377-467F-8DCC-0672B9BBBF12}" type="presParOf" srcId="{B614103A-0272-4D81-A782-0C3E756FF412}" destId="{6E8795F6-F6CE-4C4F-A68A-99A2F7BD01F8}" srcOrd="1" destOrd="0" presId="urn:microsoft.com/office/officeart/2018/2/layout/IconVerticalSolidList"/>
    <dgm:cxn modelId="{C29955B5-114E-4A3E-B7B6-10999976BF60}" type="presParOf" srcId="{B614103A-0272-4D81-A782-0C3E756FF412}" destId="{BD2AC673-E350-479A-B786-D3DBDC32DDB2}" srcOrd="2" destOrd="0" presId="urn:microsoft.com/office/officeart/2018/2/layout/IconVerticalSolidList"/>
    <dgm:cxn modelId="{2A51C75A-C571-4191-A87E-73B1931DFDD6}" type="presParOf" srcId="{B614103A-0272-4D81-A782-0C3E756FF412}" destId="{3A98BCA1-C290-418D-A3B1-2E231383681D}" srcOrd="3" destOrd="0" presId="urn:microsoft.com/office/officeart/2018/2/layout/IconVerticalSolidList"/>
    <dgm:cxn modelId="{B00F9D9F-593B-4B79-8A02-DF3AD0F802E3}" type="presParOf" srcId="{9FBAF0E1-0C2E-46DE-B460-5BBDF1064149}" destId="{88A06325-AA05-4A9C-A8BE-00AD10EEECBC}" srcOrd="1" destOrd="0" presId="urn:microsoft.com/office/officeart/2018/2/layout/IconVerticalSolidList"/>
    <dgm:cxn modelId="{8400AC58-DA27-42B8-BB7E-CB3DCB04375C}" type="presParOf" srcId="{9FBAF0E1-0C2E-46DE-B460-5BBDF1064149}" destId="{A9143F7F-3978-42A6-9C37-BA462FE79F3F}" srcOrd="2" destOrd="0" presId="urn:microsoft.com/office/officeart/2018/2/layout/IconVerticalSolidList"/>
    <dgm:cxn modelId="{B530AC47-5327-4210-89A6-E7B49E59F9B8}" type="presParOf" srcId="{A9143F7F-3978-42A6-9C37-BA462FE79F3F}" destId="{D26B4BAA-6513-47F2-908E-2C12FBF584F0}" srcOrd="0" destOrd="0" presId="urn:microsoft.com/office/officeart/2018/2/layout/IconVerticalSolidList"/>
    <dgm:cxn modelId="{679C9C80-6AC3-4984-8EAD-AFE2690B3348}" type="presParOf" srcId="{A9143F7F-3978-42A6-9C37-BA462FE79F3F}" destId="{F5D7EA85-E2B6-46C0-987D-889FC2929A46}" srcOrd="1" destOrd="0" presId="urn:microsoft.com/office/officeart/2018/2/layout/IconVerticalSolidList"/>
    <dgm:cxn modelId="{10E7D798-5DDF-4684-AF23-4864968DB63F}" type="presParOf" srcId="{A9143F7F-3978-42A6-9C37-BA462FE79F3F}" destId="{F9B2DCD4-B1C5-446A-87E9-C34037E414A4}" srcOrd="2" destOrd="0" presId="urn:microsoft.com/office/officeart/2018/2/layout/IconVerticalSolidList"/>
    <dgm:cxn modelId="{A846D905-DCA2-4497-B7EC-D6E2AB0243AD}" type="presParOf" srcId="{A9143F7F-3978-42A6-9C37-BA462FE79F3F}" destId="{96FE8DC9-E5D0-4D96-B3D9-4080FF84060D}" srcOrd="3" destOrd="0" presId="urn:microsoft.com/office/officeart/2018/2/layout/IconVerticalSolidList"/>
    <dgm:cxn modelId="{C21B63C2-B2F5-4407-AED3-406C6EF2E2E9}" type="presParOf" srcId="{9FBAF0E1-0C2E-46DE-B460-5BBDF1064149}" destId="{AA11A927-D2DE-4DC9-997A-077035BDC948}" srcOrd="3" destOrd="0" presId="urn:microsoft.com/office/officeart/2018/2/layout/IconVerticalSolidList"/>
    <dgm:cxn modelId="{A89D32D0-6906-456F-B26B-372B8396BA11}" type="presParOf" srcId="{9FBAF0E1-0C2E-46DE-B460-5BBDF1064149}" destId="{86288825-253C-4818-9931-B3469B939BF7}" srcOrd="4" destOrd="0" presId="urn:microsoft.com/office/officeart/2018/2/layout/IconVerticalSolidList"/>
    <dgm:cxn modelId="{0164387F-D65E-422D-BADF-CA38D458CA98}" type="presParOf" srcId="{86288825-253C-4818-9931-B3469B939BF7}" destId="{15DB0B83-A19D-4E0E-B1F9-D78F561687C0}" srcOrd="0" destOrd="0" presId="urn:microsoft.com/office/officeart/2018/2/layout/IconVerticalSolidList"/>
    <dgm:cxn modelId="{061DC30E-7580-431C-A51F-00E94BB2A32A}" type="presParOf" srcId="{86288825-253C-4818-9931-B3469B939BF7}" destId="{B666889F-7E36-4CCC-9B50-D14280D70E7A}" srcOrd="1" destOrd="0" presId="urn:microsoft.com/office/officeart/2018/2/layout/IconVerticalSolidList"/>
    <dgm:cxn modelId="{EA841198-F721-47BF-B60F-5F63F12646BC}" type="presParOf" srcId="{86288825-253C-4818-9931-B3469B939BF7}" destId="{D30C9EA6-7F3C-4074-B8B1-7FB6CB7F8FD4}" srcOrd="2" destOrd="0" presId="urn:microsoft.com/office/officeart/2018/2/layout/IconVerticalSolidList"/>
    <dgm:cxn modelId="{0DA3FD1F-E042-43DD-9F8C-48CD4DD7204A}" type="presParOf" srcId="{86288825-253C-4818-9931-B3469B939BF7}" destId="{27C24465-A4F7-453B-8B90-9F261C95E90C}" srcOrd="3" destOrd="0" presId="urn:microsoft.com/office/officeart/2018/2/layout/IconVerticalSolidList"/>
    <dgm:cxn modelId="{01B07A48-7C6A-418C-A2DF-891147E34A81}" type="presParOf" srcId="{9FBAF0E1-0C2E-46DE-B460-5BBDF1064149}" destId="{AD9ED909-064F-4842-82EC-1E2A115BCAFF}" srcOrd="5" destOrd="0" presId="urn:microsoft.com/office/officeart/2018/2/layout/IconVerticalSolidList"/>
    <dgm:cxn modelId="{988EAC0E-2936-4FA4-90D0-1C54CA923028}" type="presParOf" srcId="{9FBAF0E1-0C2E-46DE-B460-5BBDF1064149}" destId="{BC0A8297-4D8C-40F9-823C-C90ED91D18C1}" srcOrd="6" destOrd="0" presId="urn:microsoft.com/office/officeart/2018/2/layout/IconVerticalSolidList"/>
    <dgm:cxn modelId="{25002C0D-8AEF-460B-B657-144622253869}" type="presParOf" srcId="{BC0A8297-4D8C-40F9-823C-C90ED91D18C1}" destId="{A7752695-4879-4C3B-B1D2-2B6F94FF5DAD}" srcOrd="0" destOrd="0" presId="urn:microsoft.com/office/officeart/2018/2/layout/IconVerticalSolidList"/>
    <dgm:cxn modelId="{6D6150AF-8DA2-4C28-A1F7-8665F3946AFA}" type="presParOf" srcId="{BC0A8297-4D8C-40F9-823C-C90ED91D18C1}" destId="{EDC01949-ACF9-43A0-9E2A-F6E4177070FA}" srcOrd="1" destOrd="0" presId="urn:microsoft.com/office/officeart/2018/2/layout/IconVerticalSolidList"/>
    <dgm:cxn modelId="{274C3F53-5643-43AC-ACE6-601C88243137}" type="presParOf" srcId="{BC0A8297-4D8C-40F9-823C-C90ED91D18C1}" destId="{2D97BF46-6B9B-4ADD-BFC8-05AE8A3CD9CE}" srcOrd="2" destOrd="0" presId="urn:microsoft.com/office/officeart/2018/2/layout/IconVerticalSolidList"/>
    <dgm:cxn modelId="{CE562061-7DCA-44CC-AFD4-3472E4FC0927}" type="presParOf" srcId="{BC0A8297-4D8C-40F9-823C-C90ED91D18C1}" destId="{687AF12A-7D40-48DE-8586-7DB7174D6454}" srcOrd="3" destOrd="0" presId="urn:microsoft.com/office/officeart/2018/2/layout/IconVerticalSolidList"/>
    <dgm:cxn modelId="{D050DFFD-DB60-4B0A-94E2-9765C2443A7B}" type="presParOf" srcId="{9FBAF0E1-0C2E-46DE-B460-5BBDF1064149}" destId="{0056F664-8966-4EC2-9ADD-4579EA6D83D9}" srcOrd="7" destOrd="0" presId="urn:microsoft.com/office/officeart/2018/2/layout/IconVerticalSolidList"/>
    <dgm:cxn modelId="{C09C9CCB-0684-4913-8D7D-E11823E4F887}" type="presParOf" srcId="{9FBAF0E1-0C2E-46DE-B460-5BBDF1064149}" destId="{2414568C-715B-487D-9085-8CD457100E0B}" srcOrd="8" destOrd="0" presId="urn:microsoft.com/office/officeart/2018/2/layout/IconVerticalSolidList"/>
    <dgm:cxn modelId="{DC79B170-0408-4431-ABA2-41C46A6802DC}" type="presParOf" srcId="{2414568C-715B-487D-9085-8CD457100E0B}" destId="{0A11EAE0-E38D-4C1C-A587-460B7CEF498A}" srcOrd="0" destOrd="0" presId="urn:microsoft.com/office/officeart/2018/2/layout/IconVerticalSolidList"/>
    <dgm:cxn modelId="{56A53DFC-AAB3-4C0C-97B7-D23DF191A205}" type="presParOf" srcId="{2414568C-715B-487D-9085-8CD457100E0B}" destId="{A1D0E364-4D1D-4354-B39E-29EED03D4090}" srcOrd="1" destOrd="0" presId="urn:microsoft.com/office/officeart/2018/2/layout/IconVerticalSolidList"/>
    <dgm:cxn modelId="{2648712D-8E0B-46C3-A4EF-87779E6C85E9}" type="presParOf" srcId="{2414568C-715B-487D-9085-8CD457100E0B}" destId="{E9E2B3A3-4A94-4E5C-926E-73A069ECA3AD}" srcOrd="2" destOrd="0" presId="urn:microsoft.com/office/officeart/2018/2/layout/IconVerticalSolidList"/>
    <dgm:cxn modelId="{675620F4-EE71-4F33-A591-CC3FB02880E5}" type="presParOf" srcId="{2414568C-715B-487D-9085-8CD457100E0B}" destId="{70238284-56B8-4AF2-98E1-7C78F77FE73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6EFAE7-AB60-4215-AB50-3884612AF786}" type="doc">
      <dgm:prSet loTypeId="urn:microsoft.com/office/officeart/2005/8/layout/cycle4" loCatId="relationship" qsTypeId="urn:microsoft.com/office/officeart/2005/8/quickstyle/simple3" qsCatId="simple" csTypeId="urn:microsoft.com/office/officeart/2005/8/colors/colorful5" csCatId="colorful" phldr="1"/>
      <dgm:spPr/>
      <dgm:t>
        <a:bodyPr/>
        <a:lstStyle/>
        <a:p>
          <a:endParaRPr lang="en-GB"/>
        </a:p>
      </dgm:t>
    </dgm:pt>
    <dgm:pt modelId="{7FD86305-D6E2-47FD-A88D-B89B14D819A9}">
      <dgm:prSet phldrT="[Text]" custT="1"/>
      <dgm:spPr/>
      <dgm:t>
        <a:bodyPr/>
        <a:lstStyle/>
        <a:p>
          <a:r>
            <a:rPr lang="en-GB" sz="1800" dirty="0"/>
            <a:t>Professional </a:t>
          </a:r>
          <a:r>
            <a:rPr lang="en-GB" sz="1800" dirty="0" smtClean="0"/>
            <a:t>experience </a:t>
          </a:r>
          <a:endParaRPr lang="en-GB" sz="1800" dirty="0"/>
        </a:p>
      </dgm:t>
    </dgm:pt>
    <dgm:pt modelId="{72981A46-BAEA-418C-8CBF-20458544C580}" type="parTrans" cxnId="{80B644D6-8729-4391-A857-318BBF027A47}">
      <dgm:prSet/>
      <dgm:spPr/>
      <dgm:t>
        <a:bodyPr/>
        <a:lstStyle/>
        <a:p>
          <a:endParaRPr lang="en-GB"/>
        </a:p>
      </dgm:t>
    </dgm:pt>
    <dgm:pt modelId="{D1418D5F-804A-4371-9B84-24CFE13860C6}" type="sibTrans" cxnId="{80B644D6-8729-4391-A857-318BBF027A47}">
      <dgm:prSet/>
      <dgm:spPr/>
      <dgm:t>
        <a:bodyPr/>
        <a:lstStyle/>
        <a:p>
          <a:endParaRPr lang="en-GB"/>
        </a:p>
      </dgm:t>
    </dgm:pt>
    <dgm:pt modelId="{6B677CBA-987C-4F52-B6B1-74667F3C3E61}">
      <dgm:prSet phldrT="[Text]" custT="1"/>
      <dgm:spPr/>
      <dgm:t>
        <a:bodyPr/>
        <a:lstStyle/>
        <a:p>
          <a:r>
            <a:rPr lang="en-GB" sz="1600" dirty="0"/>
            <a:t>How decision will be received (by students, parents, staff etc.)</a:t>
          </a:r>
          <a:endParaRPr lang="en-GB" sz="1600" b="1" dirty="0"/>
        </a:p>
      </dgm:t>
    </dgm:pt>
    <dgm:pt modelId="{56284A9B-2935-461F-84CD-E27320C5632C}" type="parTrans" cxnId="{146F3C92-E528-44B2-A35E-9105BD9DD1D6}">
      <dgm:prSet/>
      <dgm:spPr/>
      <dgm:t>
        <a:bodyPr/>
        <a:lstStyle/>
        <a:p>
          <a:endParaRPr lang="en-GB"/>
        </a:p>
      </dgm:t>
    </dgm:pt>
    <dgm:pt modelId="{B080A058-E00E-4A5F-9560-6C648ABEF05F}" type="sibTrans" cxnId="{146F3C92-E528-44B2-A35E-9105BD9DD1D6}">
      <dgm:prSet/>
      <dgm:spPr/>
      <dgm:t>
        <a:bodyPr/>
        <a:lstStyle/>
        <a:p>
          <a:endParaRPr lang="en-GB"/>
        </a:p>
      </dgm:t>
    </dgm:pt>
    <dgm:pt modelId="{0F93C462-AAD7-44AF-B373-23D2B3843AE3}">
      <dgm:prSet phldrT="[Text]" custT="1"/>
      <dgm:spPr/>
      <dgm:t>
        <a:bodyPr/>
        <a:lstStyle/>
        <a:p>
          <a:r>
            <a:rPr lang="en-GB" sz="1600" dirty="0"/>
            <a:t>School's data and performance figures</a:t>
          </a:r>
        </a:p>
      </dgm:t>
    </dgm:pt>
    <dgm:pt modelId="{83834A60-8291-4DE1-B1DE-81D3E07C34C2}" type="parTrans" cxnId="{BAC3F72A-70AF-460B-90E0-25C581F02865}">
      <dgm:prSet/>
      <dgm:spPr/>
      <dgm:t>
        <a:bodyPr/>
        <a:lstStyle/>
        <a:p>
          <a:endParaRPr lang="en-GB"/>
        </a:p>
      </dgm:t>
    </dgm:pt>
    <dgm:pt modelId="{D6E6FA60-A38A-4ABE-8B02-0BB2365952EE}" type="sibTrans" cxnId="{BAC3F72A-70AF-460B-90E0-25C581F02865}">
      <dgm:prSet/>
      <dgm:spPr/>
      <dgm:t>
        <a:bodyPr/>
        <a:lstStyle/>
        <a:p>
          <a:endParaRPr lang="en-GB"/>
        </a:p>
      </dgm:t>
    </dgm:pt>
    <dgm:pt modelId="{26ED0A71-4A14-4F5D-8E25-5A7886FF8027}">
      <dgm:prSet phldrT="[Text]" custT="1"/>
      <dgm:spPr/>
      <dgm:t>
        <a:bodyPr/>
        <a:lstStyle/>
        <a:p>
          <a:r>
            <a:rPr lang="en-GB" sz="1400" dirty="0"/>
            <a:t>Educational</a:t>
          </a:r>
        </a:p>
        <a:p>
          <a:r>
            <a:rPr lang="en-GB" sz="1400" dirty="0"/>
            <a:t> (or other) </a:t>
          </a:r>
          <a:r>
            <a:rPr lang="en-GB" sz="1400" dirty="0" smtClean="0"/>
            <a:t>research findings and </a:t>
          </a:r>
          <a:r>
            <a:rPr lang="en-GB" sz="1400" dirty="0"/>
            <a:t>outcomes </a:t>
          </a:r>
        </a:p>
      </dgm:t>
    </dgm:pt>
    <dgm:pt modelId="{D9CF8E45-BB78-4009-A94D-E0A8E9054CAB}" type="parTrans" cxnId="{A9761064-CCA2-4851-9289-73748B27B471}">
      <dgm:prSet/>
      <dgm:spPr/>
      <dgm:t>
        <a:bodyPr/>
        <a:lstStyle/>
        <a:p>
          <a:endParaRPr lang="en-GB"/>
        </a:p>
      </dgm:t>
    </dgm:pt>
    <dgm:pt modelId="{34DA1458-6510-4FA2-B3E8-A3C5F550AAFA}" type="sibTrans" cxnId="{A9761064-CCA2-4851-9289-73748B27B471}">
      <dgm:prSet/>
      <dgm:spPr/>
      <dgm:t>
        <a:bodyPr/>
        <a:lstStyle/>
        <a:p>
          <a:endParaRPr lang="en-GB"/>
        </a:p>
      </dgm:t>
    </dgm:pt>
    <dgm:pt modelId="{AD5E58AD-DB56-4706-BEA9-CC1D274D22B5}" type="pres">
      <dgm:prSet presAssocID="{F56EFAE7-AB60-4215-AB50-3884612AF786}" presName="cycleMatrixDiagram" presStyleCnt="0">
        <dgm:presLayoutVars>
          <dgm:chMax val="1"/>
          <dgm:dir/>
          <dgm:animLvl val="lvl"/>
          <dgm:resizeHandles val="exact"/>
        </dgm:presLayoutVars>
      </dgm:prSet>
      <dgm:spPr/>
      <dgm:t>
        <a:bodyPr/>
        <a:lstStyle/>
        <a:p>
          <a:endParaRPr lang="en-US"/>
        </a:p>
      </dgm:t>
    </dgm:pt>
    <dgm:pt modelId="{8287AAFF-37C2-410E-8304-E1CCD71D4AF4}" type="pres">
      <dgm:prSet presAssocID="{F56EFAE7-AB60-4215-AB50-3884612AF786}" presName="children" presStyleCnt="0"/>
      <dgm:spPr/>
    </dgm:pt>
    <dgm:pt modelId="{52CA2331-8ED5-40F0-8828-2E8018B7FA6C}" type="pres">
      <dgm:prSet presAssocID="{F56EFAE7-AB60-4215-AB50-3884612AF786}" presName="childPlaceholder" presStyleCnt="0"/>
      <dgm:spPr/>
    </dgm:pt>
    <dgm:pt modelId="{179AA9C9-4713-4855-9196-F4652FA885C2}" type="pres">
      <dgm:prSet presAssocID="{F56EFAE7-AB60-4215-AB50-3884612AF786}" presName="circle" presStyleCnt="0"/>
      <dgm:spPr/>
    </dgm:pt>
    <dgm:pt modelId="{78CEA4C0-FDBC-4295-BC25-4E14507A7477}" type="pres">
      <dgm:prSet presAssocID="{F56EFAE7-AB60-4215-AB50-3884612AF786}" presName="quadrant1" presStyleLbl="node1" presStyleIdx="0" presStyleCnt="4">
        <dgm:presLayoutVars>
          <dgm:chMax val="1"/>
          <dgm:bulletEnabled val="1"/>
        </dgm:presLayoutVars>
      </dgm:prSet>
      <dgm:spPr/>
      <dgm:t>
        <a:bodyPr/>
        <a:lstStyle/>
        <a:p>
          <a:endParaRPr lang="en-US"/>
        </a:p>
      </dgm:t>
    </dgm:pt>
    <dgm:pt modelId="{825D319D-D9B8-4219-9CEA-814E3A29DAF9}" type="pres">
      <dgm:prSet presAssocID="{F56EFAE7-AB60-4215-AB50-3884612AF786}" presName="quadrant2" presStyleLbl="node1" presStyleIdx="1" presStyleCnt="4">
        <dgm:presLayoutVars>
          <dgm:chMax val="1"/>
          <dgm:bulletEnabled val="1"/>
        </dgm:presLayoutVars>
      </dgm:prSet>
      <dgm:spPr/>
      <dgm:t>
        <a:bodyPr/>
        <a:lstStyle/>
        <a:p>
          <a:endParaRPr lang="en-US"/>
        </a:p>
      </dgm:t>
    </dgm:pt>
    <dgm:pt modelId="{CFCF3F23-3586-487F-81A7-E0F77B9201EC}" type="pres">
      <dgm:prSet presAssocID="{F56EFAE7-AB60-4215-AB50-3884612AF786}" presName="quadrant3" presStyleLbl="node1" presStyleIdx="2" presStyleCnt="4">
        <dgm:presLayoutVars>
          <dgm:chMax val="1"/>
          <dgm:bulletEnabled val="1"/>
        </dgm:presLayoutVars>
      </dgm:prSet>
      <dgm:spPr/>
      <dgm:t>
        <a:bodyPr/>
        <a:lstStyle/>
        <a:p>
          <a:endParaRPr lang="en-US"/>
        </a:p>
      </dgm:t>
    </dgm:pt>
    <dgm:pt modelId="{B6CD2584-8436-491C-81BB-5C13750909F3}" type="pres">
      <dgm:prSet presAssocID="{F56EFAE7-AB60-4215-AB50-3884612AF786}" presName="quadrant4" presStyleLbl="node1" presStyleIdx="3" presStyleCnt="4">
        <dgm:presLayoutVars>
          <dgm:chMax val="1"/>
          <dgm:bulletEnabled val="1"/>
        </dgm:presLayoutVars>
      </dgm:prSet>
      <dgm:spPr/>
      <dgm:t>
        <a:bodyPr/>
        <a:lstStyle/>
        <a:p>
          <a:endParaRPr lang="en-US"/>
        </a:p>
      </dgm:t>
    </dgm:pt>
    <dgm:pt modelId="{F38F58C5-C82F-4A18-A3C9-030F6C085657}" type="pres">
      <dgm:prSet presAssocID="{F56EFAE7-AB60-4215-AB50-3884612AF786}" presName="quadrantPlaceholder" presStyleCnt="0"/>
      <dgm:spPr/>
    </dgm:pt>
    <dgm:pt modelId="{47AC8B73-AEA8-445D-ABE5-E1ECEB210405}" type="pres">
      <dgm:prSet presAssocID="{F56EFAE7-AB60-4215-AB50-3884612AF786}" presName="center1" presStyleLbl="fgShp" presStyleIdx="0" presStyleCnt="2"/>
      <dgm:spPr/>
    </dgm:pt>
    <dgm:pt modelId="{C6C1E713-8409-4ECE-A3B4-A256CBC53FB0}" type="pres">
      <dgm:prSet presAssocID="{F56EFAE7-AB60-4215-AB50-3884612AF786}" presName="center2" presStyleLbl="fgShp" presStyleIdx="1" presStyleCnt="2"/>
      <dgm:spPr/>
    </dgm:pt>
  </dgm:ptLst>
  <dgm:cxnLst>
    <dgm:cxn modelId="{771E8E4A-4B66-4318-B589-30AD45BA1936}" type="presOf" srcId="{0F93C462-AAD7-44AF-B373-23D2B3843AE3}" destId="{CFCF3F23-3586-487F-81A7-E0F77B9201EC}" srcOrd="0" destOrd="0" presId="urn:microsoft.com/office/officeart/2005/8/layout/cycle4"/>
    <dgm:cxn modelId="{CFDA9BAF-8AE3-41D2-A8E7-C88704889D75}" type="presOf" srcId="{26ED0A71-4A14-4F5D-8E25-5A7886FF8027}" destId="{B6CD2584-8436-491C-81BB-5C13750909F3}" srcOrd="0" destOrd="0" presId="urn:microsoft.com/office/officeart/2005/8/layout/cycle4"/>
    <dgm:cxn modelId="{146F3C92-E528-44B2-A35E-9105BD9DD1D6}" srcId="{F56EFAE7-AB60-4215-AB50-3884612AF786}" destId="{6B677CBA-987C-4F52-B6B1-74667F3C3E61}" srcOrd="1" destOrd="0" parTransId="{56284A9B-2935-461F-84CD-E27320C5632C}" sibTransId="{B080A058-E00E-4A5F-9560-6C648ABEF05F}"/>
    <dgm:cxn modelId="{BAC3F72A-70AF-460B-90E0-25C581F02865}" srcId="{F56EFAE7-AB60-4215-AB50-3884612AF786}" destId="{0F93C462-AAD7-44AF-B373-23D2B3843AE3}" srcOrd="2" destOrd="0" parTransId="{83834A60-8291-4DE1-B1DE-81D3E07C34C2}" sibTransId="{D6E6FA60-A38A-4ABE-8B02-0BB2365952EE}"/>
    <dgm:cxn modelId="{BBDE28E5-A9ED-4096-A3D0-FD205B5C611D}" type="presOf" srcId="{F56EFAE7-AB60-4215-AB50-3884612AF786}" destId="{AD5E58AD-DB56-4706-BEA9-CC1D274D22B5}" srcOrd="0" destOrd="0" presId="urn:microsoft.com/office/officeart/2005/8/layout/cycle4"/>
    <dgm:cxn modelId="{447D3A6C-AE70-4BF1-AF62-3F7302B565AE}" type="presOf" srcId="{7FD86305-D6E2-47FD-A88D-B89B14D819A9}" destId="{78CEA4C0-FDBC-4295-BC25-4E14507A7477}" srcOrd="0" destOrd="0" presId="urn:microsoft.com/office/officeart/2005/8/layout/cycle4"/>
    <dgm:cxn modelId="{B9E92429-9E60-4F21-90F0-28789C1CBA02}" type="presOf" srcId="{6B677CBA-987C-4F52-B6B1-74667F3C3E61}" destId="{825D319D-D9B8-4219-9CEA-814E3A29DAF9}" srcOrd="0" destOrd="0" presId="urn:microsoft.com/office/officeart/2005/8/layout/cycle4"/>
    <dgm:cxn modelId="{80B644D6-8729-4391-A857-318BBF027A47}" srcId="{F56EFAE7-AB60-4215-AB50-3884612AF786}" destId="{7FD86305-D6E2-47FD-A88D-B89B14D819A9}" srcOrd="0" destOrd="0" parTransId="{72981A46-BAEA-418C-8CBF-20458544C580}" sibTransId="{D1418D5F-804A-4371-9B84-24CFE13860C6}"/>
    <dgm:cxn modelId="{A9761064-CCA2-4851-9289-73748B27B471}" srcId="{F56EFAE7-AB60-4215-AB50-3884612AF786}" destId="{26ED0A71-4A14-4F5D-8E25-5A7886FF8027}" srcOrd="3" destOrd="0" parTransId="{D9CF8E45-BB78-4009-A94D-E0A8E9054CAB}" sibTransId="{34DA1458-6510-4FA2-B3E8-A3C5F550AAFA}"/>
    <dgm:cxn modelId="{D95536FA-E91A-4B01-9EB8-4E2E32F03B54}" type="presParOf" srcId="{AD5E58AD-DB56-4706-BEA9-CC1D274D22B5}" destId="{8287AAFF-37C2-410E-8304-E1CCD71D4AF4}" srcOrd="0" destOrd="0" presId="urn:microsoft.com/office/officeart/2005/8/layout/cycle4"/>
    <dgm:cxn modelId="{2BF5BDD6-82AC-4FED-8DBC-801F5336738C}" type="presParOf" srcId="{8287AAFF-37C2-410E-8304-E1CCD71D4AF4}" destId="{52CA2331-8ED5-40F0-8828-2E8018B7FA6C}" srcOrd="0" destOrd="0" presId="urn:microsoft.com/office/officeart/2005/8/layout/cycle4"/>
    <dgm:cxn modelId="{29B9A630-6F26-40FE-8E20-50E7D8DC14F3}" type="presParOf" srcId="{AD5E58AD-DB56-4706-BEA9-CC1D274D22B5}" destId="{179AA9C9-4713-4855-9196-F4652FA885C2}" srcOrd="1" destOrd="0" presId="urn:microsoft.com/office/officeart/2005/8/layout/cycle4"/>
    <dgm:cxn modelId="{77ACEF28-2EAC-4A0D-98DD-586A01556EB8}" type="presParOf" srcId="{179AA9C9-4713-4855-9196-F4652FA885C2}" destId="{78CEA4C0-FDBC-4295-BC25-4E14507A7477}" srcOrd="0" destOrd="0" presId="urn:microsoft.com/office/officeart/2005/8/layout/cycle4"/>
    <dgm:cxn modelId="{BF3FD245-5507-4F92-864C-7DA69406138B}" type="presParOf" srcId="{179AA9C9-4713-4855-9196-F4652FA885C2}" destId="{825D319D-D9B8-4219-9CEA-814E3A29DAF9}" srcOrd="1" destOrd="0" presId="urn:microsoft.com/office/officeart/2005/8/layout/cycle4"/>
    <dgm:cxn modelId="{F8515CBB-4368-47BE-9CF7-805080BDCCC9}" type="presParOf" srcId="{179AA9C9-4713-4855-9196-F4652FA885C2}" destId="{CFCF3F23-3586-487F-81A7-E0F77B9201EC}" srcOrd="2" destOrd="0" presId="urn:microsoft.com/office/officeart/2005/8/layout/cycle4"/>
    <dgm:cxn modelId="{77551737-E1CA-42E3-B391-6D1579023BB0}" type="presParOf" srcId="{179AA9C9-4713-4855-9196-F4652FA885C2}" destId="{B6CD2584-8436-491C-81BB-5C13750909F3}" srcOrd="3" destOrd="0" presId="urn:microsoft.com/office/officeart/2005/8/layout/cycle4"/>
    <dgm:cxn modelId="{406E1184-F2E6-42E1-9F75-5D2547FD8796}" type="presParOf" srcId="{179AA9C9-4713-4855-9196-F4652FA885C2}" destId="{F38F58C5-C82F-4A18-A3C9-030F6C085657}" srcOrd="4" destOrd="0" presId="urn:microsoft.com/office/officeart/2005/8/layout/cycle4"/>
    <dgm:cxn modelId="{68A2682F-736D-4654-9777-0CBA64E13D11}" type="presParOf" srcId="{AD5E58AD-DB56-4706-BEA9-CC1D274D22B5}" destId="{47AC8B73-AEA8-445D-ABE5-E1ECEB210405}" srcOrd="2" destOrd="0" presId="urn:microsoft.com/office/officeart/2005/8/layout/cycle4"/>
    <dgm:cxn modelId="{6DD953A3-B27C-455A-ADD9-D90892A1A0D6}" type="presParOf" srcId="{AD5E58AD-DB56-4706-BEA9-CC1D274D22B5}" destId="{C6C1E713-8409-4ECE-A3B4-A256CBC53FB0}"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9994D3-93F2-41C0-A587-B3E2B34D1B3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56F0743A-4974-4C37-938B-C18DD55DCCE3}">
      <dgm:prSet/>
      <dgm:spPr/>
      <dgm:t>
        <a:bodyPr/>
        <a:lstStyle/>
        <a:p>
          <a:r>
            <a:rPr lang="en-GB"/>
            <a:t>Meet with another department to discuss your thoughts on the day</a:t>
          </a:r>
          <a:endParaRPr lang="en-US"/>
        </a:p>
      </dgm:t>
    </dgm:pt>
    <dgm:pt modelId="{165E90ED-39D3-4528-A6CE-C74FDABD01DB}" type="parTrans" cxnId="{054152E3-7343-4906-B363-76A5424B5A97}">
      <dgm:prSet/>
      <dgm:spPr/>
      <dgm:t>
        <a:bodyPr/>
        <a:lstStyle/>
        <a:p>
          <a:endParaRPr lang="en-US"/>
        </a:p>
      </dgm:t>
    </dgm:pt>
    <dgm:pt modelId="{5A7C87DB-418C-4343-90EA-B0269D501EF9}" type="sibTrans" cxnId="{054152E3-7343-4906-B363-76A5424B5A97}">
      <dgm:prSet/>
      <dgm:spPr/>
      <dgm:t>
        <a:bodyPr/>
        <a:lstStyle/>
        <a:p>
          <a:endParaRPr lang="en-US"/>
        </a:p>
      </dgm:t>
    </dgm:pt>
    <dgm:pt modelId="{4F8E5641-04BD-42A7-B956-706D9C34782B}">
      <dgm:prSet/>
      <dgm:spPr/>
      <dgm:t>
        <a:bodyPr/>
        <a:lstStyle/>
        <a:p>
          <a:r>
            <a:rPr lang="en-GB" dirty="0"/>
            <a:t>Do your approaches/thoughts/beliefs align?</a:t>
          </a:r>
          <a:endParaRPr lang="en-US" dirty="0"/>
        </a:p>
      </dgm:t>
    </dgm:pt>
    <dgm:pt modelId="{614952EC-BD48-4B39-9654-7283FBE64B21}" type="parTrans" cxnId="{914834E3-49F4-424D-8398-D441ED4AA221}">
      <dgm:prSet/>
      <dgm:spPr/>
      <dgm:t>
        <a:bodyPr/>
        <a:lstStyle/>
        <a:p>
          <a:endParaRPr lang="en-US"/>
        </a:p>
      </dgm:t>
    </dgm:pt>
    <dgm:pt modelId="{FFB9A08C-0A69-4190-BB5D-0E0845891973}" type="sibTrans" cxnId="{914834E3-49F4-424D-8398-D441ED4AA221}">
      <dgm:prSet/>
      <dgm:spPr/>
      <dgm:t>
        <a:bodyPr/>
        <a:lstStyle/>
        <a:p>
          <a:endParaRPr lang="en-US"/>
        </a:p>
      </dgm:t>
    </dgm:pt>
    <dgm:pt modelId="{6AD3AB67-A6D9-4357-B733-8AF6E39536A3}">
      <dgm:prSet/>
      <dgm:spPr/>
      <dgm:t>
        <a:bodyPr/>
        <a:lstStyle/>
        <a:p>
          <a:r>
            <a:rPr lang="en-GB"/>
            <a:t>Can you see any links between your priorities as a department?</a:t>
          </a:r>
          <a:endParaRPr lang="en-US"/>
        </a:p>
      </dgm:t>
    </dgm:pt>
    <dgm:pt modelId="{436DA284-FC22-43F2-BDBF-97E8A105B1A3}" type="parTrans" cxnId="{035A66AC-0673-49D5-A320-AA96EF67E240}">
      <dgm:prSet/>
      <dgm:spPr/>
      <dgm:t>
        <a:bodyPr/>
        <a:lstStyle/>
        <a:p>
          <a:endParaRPr lang="en-US"/>
        </a:p>
      </dgm:t>
    </dgm:pt>
    <dgm:pt modelId="{E25B4633-83E0-4558-A8CC-17F44B2D4A4E}" type="sibTrans" cxnId="{035A66AC-0673-49D5-A320-AA96EF67E240}">
      <dgm:prSet/>
      <dgm:spPr/>
      <dgm:t>
        <a:bodyPr/>
        <a:lstStyle/>
        <a:p>
          <a:endParaRPr lang="en-US"/>
        </a:p>
      </dgm:t>
    </dgm:pt>
    <dgm:pt modelId="{B684561A-A005-432B-9608-B5D5D153737E}">
      <dgm:prSet/>
      <dgm:spPr/>
      <dgm:t>
        <a:bodyPr/>
        <a:lstStyle/>
        <a:p>
          <a:r>
            <a:rPr lang="en-GB"/>
            <a:t>Are there any strategies worth trying across departments?</a:t>
          </a:r>
          <a:endParaRPr lang="en-US"/>
        </a:p>
      </dgm:t>
    </dgm:pt>
    <dgm:pt modelId="{52606FCE-9609-447A-958D-37B11BD21946}" type="parTrans" cxnId="{838DEA25-0CBC-41F6-B5BA-7A68CA5BC823}">
      <dgm:prSet/>
      <dgm:spPr/>
      <dgm:t>
        <a:bodyPr/>
        <a:lstStyle/>
        <a:p>
          <a:endParaRPr lang="en-US"/>
        </a:p>
      </dgm:t>
    </dgm:pt>
    <dgm:pt modelId="{A43E4967-BA99-4715-B723-E08F81251799}" type="sibTrans" cxnId="{838DEA25-0CBC-41F6-B5BA-7A68CA5BC823}">
      <dgm:prSet/>
      <dgm:spPr/>
      <dgm:t>
        <a:bodyPr/>
        <a:lstStyle/>
        <a:p>
          <a:endParaRPr lang="en-US"/>
        </a:p>
      </dgm:t>
    </dgm:pt>
    <dgm:pt modelId="{6790E9BF-B446-43B2-A38A-07560D724771}" type="pres">
      <dgm:prSet presAssocID="{239994D3-93F2-41C0-A587-B3E2B34D1B3F}" presName="root" presStyleCnt="0">
        <dgm:presLayoutVars>
          <dgm:dir/>
          <dgm:resizeHandles val="exact"/>
        </dgm:presLayoutVars>
      </dgm:prSet>
      <dgm:spPr/>
      <dgm:t>
        <a:bodyPr/>
        <a:lstStyle/>
        <a:p>
          <a:endParaRPr lang="en-US"/>
        </a:p>
      </dgm:t>
    </dgm:pt>
    <dgm:pt modelId="{C9D18975-ED2F-413B-900F-6377A28B1574}" type="pres">
      <dgm:prSet presAssocID="{56F0743A-4974-4C37-938B-C18DD55DCCE3}" presName="compNode" presStyleCnt="0"/>
      <dgm:spPr/>
    </dgm:pt>
    <dgm:pt modelId="{68416F44-22FC-4434-A4EF-FA97C272FCBA}" type="pres">
      <dgm:prSet presAssocID="{56F0743A-4974-4C37-938B-C18DD55DCCE3}" presName="bgRect" presStyleLbl="bgShp" presStyleIdx="0" presStyleCnt="4"/>
      <dgm:spPr/>
      <dgm:t>
        <a:bodyPr/>
        <a:lstStyle/>
        <a:p>
          <a:endParaRPr lang="en-US"/>
        </a:p>
      </dgm:t>
    </dgm:pt>
    <dgm:pt modelId="{244693AE-4419-40E5-9558-B0DF1A6DD391}" type="pres">
      <dgm:prSet presAssocID="{56F0743A-4974-4C37-938B-C18DD55DCCE3}" presName="iconRect" presStyleLbl="node1" presStyleIdx="0" presStyleCnt="4"/>
      <dgm:spPr>
        <a:ln>
          <a:noFill/>
        </a:ln>
      </dgm:spPr>
      <dgm:t>
        <a:bodyPr/>
        <a:lstStyle/>
        <a:p>
          <a:endParaRPr lang="en-US"/>
        </a:p>
      </dgm:t>
      <dgm:extLst/>
    </dgm:pt>
    <dgm:pt modelId="{C1CB1FAE-B203-4EFC-833D-3471346017D5}" type="pres">
      <dgm:prSet presAssocID="{56F0743A-4974-4C37-938B-C18DD55DCCE3}" presName="spaceRect" presStyleCnt="0"/>
      <dgm:spPr/>
    </dgm:pt>
    <dgm:pt modelId="{42AE8FCA-1F7A-407B-B2C0-20D2DB4A43F5}" type="pres">
      <dgm:prSet presAssocID="{56F0743A-4974-4C37-938B-C18DD55DCCE3}" presName="parTx" presStyleLbl="revTx" presStyleIdx="0" presStyleCnt="4">
        <dgm:presLayoutVars>
          <dgm:chMax val="0"/>
          <dgm:chPref val="0"/>
        </dgm:presLayoutVars>
      </dgm:prSet>
      <dgm:spPr/>
      <dgm:t>
        <a:bodyPr/>
        <a:lstStyle/>
        <a:p>
          <a:endParaRPr lang="en-US"/>
        </a:p>
      </dgm:t>
    </dgm:pt>
    <dgm:pt modelId="{A7CC86B4-20EA-44D9-B0DC-7BD07B31AAB7}" type="pres">
      <dgm:prSet presAssocID="{5A7C87DB-418C-4343-90EA-B0269D501EF9}" presName="sibTrans" presStyleCnt="0"/>
      <dgm:spPr/>
    </dgm:pt>
    <dgm:pt modelId="{B21F35FA-5A9E-49FA-9359-167BE429BFDC}" type="pres">
      <dgm:prSet presAssocID="{4F8E5641-04BD-42A7-B956-706D9C34782B}" presName="compNode" presStyleCnt="0"/>
      <dgm:spPr/>
    </dgm:pt>
    <dgm:pt modelId="{FE63F115-E306-4B3E-AC33-9B5486B67B80}" type="pres">
      <dgm:prSet presAssocID="{4F8E5641-04BD-42A7-B956-706D9C34782B}" presName="bgRect" presStyleLbl="bgShp" presStyleIdx="1" presStyleCnt="4"/>
      <dgm:spPr/>
    </dgm:pt>
    <dgm:pt modelId="{749A29BD-FD83-4F05-88BD-55BCA13F9257}" type="pres">
      <dgm:prSet presAssocID="{4F8E5641-04BD-42A7-B956-706D9C34782B}" presName="iconRect" presStyleLbl="node1" presStyleIdx="1" presStyleCnt="4"/>
      <dgm:spPr>
        <a:ln>
          <a:noFill/>
        </a:ln>
      </dgm:spPr>
      <dgm:t>
        <a:bodyPr/>
        <a:lstStyle/>
        <a:p>
          <a:endParaRPr lang="en-US"/>
        </a:p>
      </dgm:t>
      <dgm:extLst/>
    </dgm:pt>
    <dgm:pt modelId="{01687028-C868-48B3-BE1E-53D94EDF6EBA}" type="pres">
      <dgm:prSet presAssocID="{4F8E5641-04BD-42A7-B956-706D9C34782B}" presName="spaceRect" presStyleCnt="0"/>
      <dgm:spPr/>
    </dgm:pt>
    <dgm:pt modelId="{D99121EF-8909-4AB1-9F8A-09C8B4D9D1D7}" type="pres">
      <dgm:prSet presAssocID="{4F8E5641-04BD-42A7-B956-706D9C34782B}" presName="parTx" presStyleLbl="revTx" presStyleIdx="1" presStyleCnt="4">
        <dgm:presLayoutVars>
          <dgm:chMax val="0"/>
          <dgm:chPref val="0"/>
        </dgm:presLayoutVars>
      </dgm:prSet>
      <dgm:spPr/>
      <dgm:t>
        <a:bodyPr/>
        <a:lstStyle/>
        <a:p>
          <a:endParaRPr lang="en-US"/>
        </a:p>
      </dgm:t>
    </dgm:pt>
    <dgm:pt modelId="{CB13FF65-40A4-4A14-93AA-1B51FBDCDF86}" type="pres">
      <dgm:prSet presAssocID="{FFB9A08C-0A69-4190-BB5D-0E0845891973}" presName="sibTrans" presStyleCnt="0"/>
      <dgm:spPr/>
    </dgm:pt>
    <dgm:pt modelId="{EBA1FE85-6570-4DD6-9583-69560B5431B9}" type="pres">
      <dgm:prSet presAssocID="{6AD3AB67-A6D9-4357-B733-8AF6E39536A3}" presName="compNode" presStyleCnt="0"/>
      <dgm:spPr/>
    </dgm:pt>
    <dgm:pt modelId="{658E849C-C972-4A85-BA1C-F7046A519B87}" type="pres">
      <dgm:prSet presAssocID="{6AD3AB67-A6D9-4357-B733-8AF6E39536A3}" presName="bgRect" presStyleLbl="bgShp" presStyleIdx="2" presStyleCnt="4"/>
      <dgm:spPr/>
    </dgm:pt>
    <dgm:pt modelId="{D952B414-A5EA-4294-8365-381F068B9344}" type="pres">
      <dgm:prSet presAssocID="{6AD3AB67-A6D9-4357-B733-8AF6E39536A3}" presName="iconRect" presStyleLbl="node1" presStyleIdx="2" presStyleCnt="4"/>
      <dgm:spPr>
        <a:ln>
          <a:noFill/>
        </a:ln>
      </dgm:spPr>
      <dgm:t>
        <a:bodyPr/>
        <a:lstStyle/>
        <a:p>
          <a:endParaRPr lang="en-US"/>
        </a:p>
      </dgm:t>
      <dgm:extLst/>
    </dgm:pt>
    <dgm:pt modelId="{082F5785-634A-4EBF-B1C4-A7B0019159B0}" type="pres">
      <dgm:prSet presAssocID="{6AD3AB67-A6D9-4357-B733-8AF6E39536A3}" presName="spaceRect" presStyleCnt="0"/>
      <dgm:spPr/>
    </dgm:pt>
    <dgm:pt modelId="{733893B2-B72F-4A7E-A3FA-9DF305534E8C}" type="pres">
      <dgm:prSet presAssocID="{6AD3AB67-A6D9-4357-B733-8AF6E39536A3}" presName="parTx" presStyleLbl="revTx" presStyleIdx="2" presStyleCnt="4">
        <dgm:presLayoutVars>
          <dgm:chMax val="0"/>
          <dgm:chPref val="0"/>
        </dgm:presLayoutVars>
      </dgm:prSet>
      <dgm:spPr/>
      <dgm:t>
        <a:bodyPr/>
        <a:lstStyle/>
        <a:p>
          <a:endParaRPr lang="en-US"/>
        </a:p>
      </dgm:t>
    </dgm:pt>
    <dgm:pt modelId="{CC4F3B66-8C0B-414A-885B-F08105EC1E06}" type="pres">
      <dgm:prSet presAssocID="{E25B4633-83E0-4558-A8CC-17F44B2D4A4E}" presName="sibTrans" presStyleCnt="0"/>
      <dgm:spPr/>
    </dgm:pt>
    <dgm:pt modelId="{74FE8EC6-437A-446C-8EB3-570CDBB40FE8}" type="pres">
      <dgm:prSet presAssocID="{B684561A-A005-432B-9608-B5D5D153737E}" presName="compNode" presStyleCnt="0"/>
      <dgm:spPr/>
    </dgm:pt>
    <dgm:pt modelId="{93BD4DFA-99C2-4683-8835-A35854B1563B}" type="pres">
      <dgm:prSet presAssocID="{B684561A-A005-432B-9608-B5D5D153737E}" presName="bgRect" presStyleLbl="bgShp" presStyleIdx="3" presStyleCnt="4"/>
      <dgm:spPr/>
    </dgm:pt>
    <dgm:pt modelId="{FAF0AF48-C8DC-4924-80BD-0439C12C4EF9}" type="pres">
      <dgm:prSet presAssocID="{B684561A-A005-432B-9608-B5D5D153737E}" presName="iconRect" presStyleLbl="node1" presStyleIdx="3" presStyleCnt="4"/>
      <dgm:spPr>
        <a:ln>
          <a:noFill/>
        </a:ln>
      </dgm:spPr>
      <dgm:t>
        <a:bodyPr/>
        <a:lstStyle/>
        <a:p>
          <a:endParaRPr lang="en-US"/>
        </a:p>
      </dgm:t>
      <dgm:extLst/>
    </dgm:pt>
    <dgm:pt modelId="{5C43BEB5-F67A-4E02-9102-E60826F4DBF6}" type="pres">
      <dgm:prSet presAssocID="{B684561A-A005-432B-9608-B5D5D153737E}" presName="spaceRect" presStyleCnt="0"/>
      <dgm:spPr/>
    </dgm:pt>
    <dgm:pt modelId="{6D982C85-52E0-49CE-BF08-8ECDD568F478}" type="pres">
      <dgm:prSet presAssocID="{B684561A-A005-432B-9608-B5D5D153737E}" presName="parTx" presStyleLbl="revTx" presStyleIdx="3" presStyleCnt="4">
        <dgm:presLayoutVars>
          <dgm:chMax val="0"/>
          <dgm:chPref val="0"/>
        </dgm:presLayoutVars>
      </dgm:prSet>
      <dgm:spPr/>
      <dgm:t>
        <a:bodyPr/>
        <a:lstStyle/>
        <a:p>
          <a:endParaRPr lang="en-US"/>
        </a:p>
      </dgm:t>
    </dgm:pt>
  </dgm:ptLst>
  <dgm:cxnLst>
    <dgm:cxn modelId="{035A66AC-0673-49D5-A320-AA96EF67E240}" srcId="{239994D3-93F2-41C0-A587-B3E2B34D1B3F}" destId="{6AD3AB67-A6D9-4357-B733-8AF6E39536A3}" srcOrd="2" destOrd="0" parTransId="{436DA284-FC22-43F2-BDBF-97E8A105B1A3}" sibTransId="{E25B4633-83E0-4558-A8CC-17F44B2D4A4E}"/>
    <dgm:cxn modelId="{2D4BFEB8-54D0-4EFD-AB62-BA4593D32942}" type="presOf" srcId="{56F0743A-4974-4C37-938B-C18DD55DCCE3}" destId="{42AE8FCA-1F7A-407B-B2C0-20D2DB4A43F5}" srcOrd="0" destOrd="0" presId="urn:microsoft.com/office/officeart/2018/2/layout/IconVerticalSolidList"/>
    <dgm:cxn modelId="{1444172D-123B-4506-9408-E292C33FFEA6}" type="presOf" srcId="{6AD3AB67-A6D9-4357-B733-8AF6E39536A3}" destId="{733893B2-B72F-4A7E-A3FA-9DF305534E8C}" srcOrd="0" destOrd="0" presId="urn:microsoft.com/office/officeart/2018/2/layout/IconVerticalSolidList"/>
    <dgm:cxn modelId="{914834E3-49F4-424D-8398-D441ED4AA221}" srcId="{239994D3-93F2-41C0-A587-B3E2B34D1B3F}" destId="{4F8E5641-04BD-42A7-B956-706D9C34782B}" srcOrd="1" destOrd="0" parTransId="{614952EC-BD48-4B39-9654-7283FBE64B21}" sibTransId="{FFB9A08C-0A69-4190-BB5D-0E0845891973}"/>
    <dgm:cxn modelId="{5956838B-1FD7-4D15-A0FF-A8E84B65E424}" type="presOf" srcId="{239994D3-93F2-41C0-A587-B3E2B34D1B3F}" destId="{6790E9BF-B446-43B2-A38A-07560D724771}" srcOrd="0" destOrd="0" presId="urn:microsoft.com/office/officeart/2018/2/layout/IconVerticalSolidList"/>
    <dgm:cxn modelId="{054152E3-7343-4906-B363-76A5424B5A97}" srcId="{239994D3-93F2-41C0-A587-B3E2B34D1B3F}" destId="{56F0743A-4974-4C37-938B-C18DD55DCCE3}" srcOrd="0" destOrd="0" parTransId="{165E90ED-39D3-4528-A6CE-C74FDABD01DB}" sibTransId="{5A7C87DB-418C-4343-90EA-B0269D501EF9}"/>
    <dgm:cxn modelId="{145F8EDC-ABEA-43B1-843D-EAB601731308}" type="presOf" srcId="{4F8E5641-04BD-42A7-B956-706D9C34782B}" destId="{D99121EF-8909-4AB1-9F8A-09C8B4D9D1D7}" srcOrd="0" destOrd="0" presId="urn:microsoft.com/office/officeart/2018/2/layout/IconVerticalSolidList"/>
    <dgm:cxn modelId="{838DEA25-0CBC-41F6-B5BA-7A68CA5BC823}" srcId="{239994D3-93F2-41C0-A587-B3E2B34D1B3F}" destId="{B684561A-A005-432B-9608-B5D5D153737E}" srcOrd="3" destOrd="0" parTransId="{52606FCE-9609-447A-958D-37B11BD21946}" sibTransId="{A43E4967-BA99-4715-B723-E08F81251799}"/>
    <dgm:cxn modelId="{7AD0703E-27B1-4A44-9030-DC9E8851CE05}" type="presOf" srcId="{B684561A-A005-432B-9608-B5D5D153737E}" destId="{6D982C85-52E0-49CE-BF08-8ECDD568F478}" srcOrd="0" destOrd="0" presId="urn:microsoft.com/office/officeart/2018/2/layout/IconVerticalSolidList"/>
    <dgm:cxn modelId="{A1FC41FC-CB35-4865-A8B4-FF19239239D6}" type="presParOf" srcId="{6790E9BF-B446-43B2-A38A-07560D724771}" destId="{C9D18975-ED2F-413B-900F-6377A28B1574}" srcOrd="0" destOrd="0" presId="urn:microsoft.com/office/officeart/2018/2/layout/IconVerticalSolidList"/>
    <dgm:cxn modelId="{A91B6F0C-F68B-4B8E-9A0B-A2CFD0964288}" type="presParOf" srcId="{C9D18975-ED2F-413B-900F-6377A28B1574}" destId="{68416F44-22FC-4434-A4EF-FA97C272FCBA}" srcOrd="0" destOrd="0" presId="urn:microsoft.com/office/officeart/2018/2/layout/IconVerticalSolidList"/>
    <dgm:cxn modelId="{CC6FD3E3-9504-46FF-89F5-8AEC0F62F938}" type="presParOf" srcId="{C9D18975-ED2F-413B-900F-6377A28B1574}" destId="{244693AE-4419-40E5-9558-B0DF1A6DD391}" srcOrd="1" destOrd="0" presId="urn:microsoft.com/office/officeart/2018/2/layout/IconVerticalSolidList"/>
    <dgm:cxn modelId="{8434807F-1A54-4716-AE69-DC3302E7ECBA}" type="presParOf" srcId="{C9D18975-ED2F-413B-900F-6377A28B1574}" destId="{C1CB1FAE-B203-4EFC-833D-3471346017D5}" srcOrd="2" destOrd="0" presId="urn:microsoft.com/office/officeart/2018/2/layout/IconVerticalSolidList"/>
    <dgm:cxn modelId="{5B336CBC-90DB-4EB2-BDFA-FE9D7B7CBA4B}" type="presParOf" srcId="{C9D18975-ED2F-413B-900F-6377A28B1574}" destId="{42AE8FCA-1F7A-407B-B2C0-20D2DB4A43F5}" srcOrd="3" destOrd="0" presId="urn:microsoft.com/office/officeart/2018/2/layout/IconVerticalSolidList"/>
    <dgm:cxn modelId="{857965AC-3F30-48D9-8034-65EBA96585D4}" type="presParOf" srcId="{6790E9BF-B446-43B2-A38A-07560D724771}" destId="{A7CC86B4-20EA-44D9-B0DC-7BD07B31AAB7}" srcOrd="1" destOrd="0" presId="urn:microsoft.com/office/officeart/2018/2/layout/IconVerticalSolidList"/>
    <dgm:cxn modelId="{63D30B19-3048-4869-BDF0-049201457D9A}" type="presParOf" srcId="{6790E9BF-B446-43B2-A38A-07560D724771}" destId="{B21F35FA-5A9E-49FA-9359-167BE429BFDC}" srcOrd="2" destOrd="0" presId="urn:microsoft.com/office/officeart/2018/2/layout/IconVerticalSolidList"/>
    <dgm:cxn modelId="{9BF6CFD6-D53C-415E-8E73-C90CCABC5A95}" type="presParOf" srcId="{B21F35FA-5A9E-49FA-9359-167BE429BFDC}" destId="{FE63F115-E306-4B3E-AC33-9B5486B67B80}" srcOrd="0" destOrd="0" presId="urn:microsoft.com/office/officeart/2018/2/layout/IconVerticalSolidList"/>
    <dgm:cxn modelId="{63CFC8D6-8214-4D77-93E5-BD6C05C7A031}" type="presParOf" srcId="{B21F35FA-5A9E-49FA-9359-167BE429BFDC}" destId="{749A29BD-FD83-4F05-88BD-55BCA13F9257}" srcOrd="1" destOrd="0" presId="urn:microsoft.com/office/officeart/2018/2/layout/IconVerticalSolidList"/>
    <dgm:cxn modelId="{81E89EA2-EAA3-497F-A255-5A58FE581D7A}" type="presParOf" srcId="{B21F35FA-5A9E-49FA-9359-167BE429BFDC}" destId="{01687028-C868-48B3-BE1E-53D94EDF6EBA}" srcOrd="2" destOrd="0" presId="urn:microsoft.com/office/officeart/2018/2/layout/IconVerticalSolidList"/>
    <dgm:cxn modelId="{9DCB09B4-2177-4422-B13D-5165B42192FB}" type="presParOf" srcId="{B21F35FA-5A9E-49FA-9359-167BE429BFDC}" destId="{D99121EF-8909-4AB1-9F8A-09C8B4D9D1D7}" srcOrd="3" destOrd="0" presId="urn:microsoft.com/office/officeart/2018/2/layout/IconVerticalSolidList"/>
    <dgm:cxn modelId="{27104028-902D-4216-8AC8-1D85863469F1}" type="presParOf" srcId="{6790E9BF-B446-43B2-A38A-07560D724771}" destId="{CB13FF65-40A4-4A14-93AA-1B51FBDCDF86}" srcOrd="3" destOrd="0" presId="urn:microsoft.com/office/officeart/2018/2/layout/IconVerticalSolidList"/>
    <dgm:cxn modelId="{E8C8AC4F-967B-47A5-B4E5-407E039C1637}" type="presParOf" srcId="{6790E9BF-B446-43B2-A38A-07560D724771}" destId="{EBA1FE85-6570-4DD6-9583-69560B5431B9}" srcOrd="4" destOrd="0" presId="urn:microsoft.com/office/officeart/2018/2/layout/IconVerticalSolidList"/>
    <dgm:cxn modelId="{A0483813-FB06-4F94-AC0D-7F7014E75D1A}" type="presParOf" srcId="{EBA1FE85-6570-4DD6-9583-69560B5431B9}" destId="{658E849C-C972-4A85-BA1C-F7046A519B87}" srcOrd="0" destOrd="0" presId="urn:microsoft.com/office/officeart/2018/2/layout/IconVerticalSolidList"/>
    <dgm:cxn modelId="{F014384B-6A10-4342-9003-9F982E04A210}" type="presParOf" srcId="{EBA1FE85-6570-4DD6-9583-69560B5431B9}" destId="{D952B414-A5EA-4294-8365-381F068B9344}" srcOrd="1" destOrd="0" presId="urn:microsoft.com/office/officeart/2018/2/layout/IconVerticalSolidList"/>
    <dgm:cxn modelId="{A44F6A83-E7D6-4523-B8CA-7079066D05DF}" type="presParOf" srcId="{EBA1FE85-6570-4DD6-9583-69560B5431B9}" destId="{082F5785-634A-4EBF-B1C4-A7B0019159B0}" srcOrd="2" destOrd="0" presId="urn:microsoft.com/office/officeart/2018/2/layout/IconVerticalSolidList"/>
    <dgm:cxn modelId="{5BBDC451-48F8-40CD-A684-4F514419907A}" type="presParOf" srcId="{EBA1FE85-6570-4DD6-9583-69560B5431B9}" destId="{733893B2-B72F-4A7E-A3FA-9DF305534E8C}" srcOrd="3" destOrd="0" presId="urn:microsoft.com/office/officeart/2018/2/layout/IconVerticalSolidList"/>
    <dgm:cxn modelId="{BEDA04D6-18EB-4B8E-A2EC-CC74F7A0D57B}" type="presParOf" srcId="{6790E9BF-B446-43B2-A38A-07560D724771}" destId="{CC4F3B66-8C0B-414A-885B-F08105EC1E06}" srcOrd="5" destOrd="0" presId="urn:microsoft.com/office/officeart/2018/2/layout/IconVerticalSolidList"/>
    <dgm:cxn modelId="{506BE8E3-BE88-4D3F-B088-806E79B1B11A}" type="presParOf" srcId="{6790E9BF-B446-43B2-A38A-07560D724771}" destId="{74FE8EC6-437A-446C-8EB3-570CDBB40FE8}" srcOrd="6" destOrd="0" presId="urn:microsoft.com/office/officeart/2018/2/layout/IconVerticalSolidList"/>
    <dgm:cxn modelId="{79D851E5-32DA-461B-970F-76E6DF2302DC}" type="presParOf" srcId="{74FE8EC6-437A-446C-8EB3-570CDBB40FE8}" destId="{93BD4DFA-99C2-4683-8835-A35854B1563B}" srcOrd="0" destOrd="0" presId="urn:microsoft.com/office/officeart/2018/2/layout/IconVerticalSolidList"/>
    <dgm:cxn modelId="{3B325C1F-217E-4065-8752-93B1198779DE}" type="presParOf" srcId="{74FE8EC6-437A-446C-8EB3-570CDBB40FE8}" destId="{FAF0AF48-C8DC-4924-80BD-0439C12C4EF9}" srcOrd="1" destOrd="0" presId="urn:microsoft.com/office/officeart/2018/2/layout/IconVerticalSolidList"/>
    <dgm:cxn modelId="{2DB415A6-F9B2-4394-83A8-FE8333D2D415}" type="presParOf" srcId="{74FE8EC6-437A-446C-8EB3-570CDBB40FE8}" destId="{5C43BEB5-F67A-4E02-9102-E60826F4DBF6}" srcOrd="2" destOrd="0" presId="urn:microsoft.com/office/officeart/2018/2/layout/IconVerticalSolidList"/>
    <dgm:cxn modelId="{CBCAB04C-2242-402D-ABE1-2C75584438A9}" type="presParOf" srcId="{74FE8EC6-437A-446C-8EB3-570CDBB40FE8}" destId="{6D982C85-52E0-49CE-BF08-8ECDD568F47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CBD99C-8CD2-4498-B41C-9E4AADCF8F2C}">
      <dsp:nvSpPr>
        <dsp:cNvPr id="0" name=""/>
        <dsp:cNvSpPr/>
      </dsp:nvSpPr>
      <dsp:spPr>
        <a:xfrm>
          <a:off x="0" y="4597"/>
          <a:ext cx="6513603" cy="97937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8795F6-F6CE-4C4F-A68A-99A2F7BD01F8}">
      <dsp:nvSpPr>
        <dsp:cNvPr id="0" name=""/>
        <dsp:cNvSpPr/>
      </dsp:nvSpPr>
      <dsp:spPr>
        <a:xfrm>
          <a:off x="291460" y="235363"/>
          <a:ext cx="538654" cy="538654"/>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98BCA1-C290-418D-A3B1-2E231383681D}">
      <dsp:nvSpPr>
        <dsp:cNvPr id="0" name=""/>
        <dsp:cNvSpPr/>
      </dsp:nvSpPr>
      <dsp:spPr>
        <a:xfrm>
          <a:off x="1131174" y="459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lvl="0" algn="l" defTabSz="844550">
            <a:lnSpc>
              <a:spcPct val="90000"/>
            </a:lnSpc>
            <a:spcBef>
              <a:spcPct val="0"/>
            </a:spcBef>
            <a:spcAft>
              <a:spcPct val="35000"/>
            </a:spcAft>
          </a:pPr>
          <a:r>
            <a:rPr lang="en-GB" sz="1900" kern="1200" dirty="0"/>
            <a:t>What do we mean by intuition?</a:t>
          </a:r>
          <a:endParaRPr lang="en-US" sz="1900" kern="1200" dirty="0"/>
        </a:p>
      </dsp:txBody>
      <dsp:txXfrm>
        <a:off x="1131174" y="4597"/>
        <a:ext cx="5382429" cy="979371"/>
      </dsp:txXfrm>
    </dsp:sp>
    <dsp:sp modelId="{D26B4BAA-6513-47F2-908E-2C12FBF584F0}">
      <dsp:nvSpPr>
        <dsp:cNvPr id="0" name=""/>
        <dsp:cNvSpPr/>
      </dsp:nvSpPr>
      <dsp:spPr>
        <a:xfrm>
          <a:off x="0" y="1228812"/>
          <a:ext cx="6513603" cy="97937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D7EA85-E2B6-46C0-987D-889FC2929A46}">
      <dsp:nvSpPr>
        <dsp:cNvPr id="0" name=""/>
        <dsp:cNvSpPr/>
      </dsp:nvSpPr>
      <dsp:spPr>
        <a:xfrm>
          <a:off x="296259" y="1449171"/>
          <a:ext cx="538654" cy="538654"/>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6FE8DC9-E5D0-4D96-B3D9-4080FF84060D}">
      <dsp:nvSpPr>
        <dsp:cNvPr id="0" name=""/>
        <dsp:cNvSpPr/>
      </dsp:nvSpPr>
      <dsp:spPr>
        <a:xfrm>
          <a:off x="1131174" y="1228812"/>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lvl="0" algn="l" defTabSz="844550">
            <a:lnSpc>
              <a:spcPct val="90000"/>
            </a:lnSpc>
            <a:spcBef>
              <a:spcPct val="0"/>
            </a:spcBef>
            <a:spcAft>
              <a:spcPct val="35000"/>
            </a:spcAft>
          </a:pPr>
          <a:r>
            <a:rPr lang="en-GB" sz="1900" kern="1200" dirty="0"/>
            <a:t>When is professional judgement and experience enough?</a:t>
          </a:r>
          <a:endParaRPr lang="en-US" sz="1900" kern="1200" dirty="0"/>
        </a:p>
      </dsp:txBody>
      <dsp:txXfrm>
        <a:off x="1131174" y="1228812"/>
        <a:ext cx="5382429" cy="979371"/>
      </dsp:txXfrm>
    </dsp:sp>
    <dsp:sp modelId="{15DB0B83-A19D-4E0E-B1F9-D78F561687C0}">
      <dsp:nvSpPr>
        <dsp:cNvPr id="0" name=""/>
        <dsp:cNvSpPr/>
      </dsp:nvSpPr>
      <dsp:spPr>
        <a:xfrm>
          <a:off x="0" y="2453027"/>
          <a:ext cx="6513603" cy="97937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66889F-7E36-4CCC-9B50-D14280D70E7A}">
      <dsp:nvSpPr>
        <dsp:cNvPr id="0" name=""/>
        <dsp:cNvSpPr/>
      </dsp:nvSpPr>
      <dsp:spPr>
        <a:xfrm>
          <a:off x="296259" y="2673385"/>
          <a:ext cx="538654" cy="538654"/>
        </a:xfrm>
        <a:prstGeom prst="rect">
          <a:avLst/>
        </a:prstGeom>
        <a:no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C24465-A4F7-453B-8B90-9F261C95E90C}">
      <dsp:nvSpPr>
        <dsp:cNvPr id="0" name=""/>
        <dsp:cNvSpPr/>
      </dsp:nvSpPr>
      <dsp:spPr>
        <a:xfrm>
          <a:off x="1131174" y="245302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lvl="0" algn="l" defTabSz="844550">
            <a:lnSpc>
              <a:spcPct val="90000"/>
            </a:lnSpc>
            <a:spcBef>
              <a:spcPct val="0"/>
            </a:spcBef>
            <a:spcAft>
              <a:spcPct val="35000"/>
            </a:spcAft>
          </a:pPr>
          <a:r>
            <a:rPr lang="en-GB" sz="1900" kern="1200" dirty="0"/>
            <a:t>What is our experience with the science of learning or the research behind teaching strategies?</a:t>
          </a:r>
          <a:endParaRPr lang="en-US" sz="1900" kern="1200" dirty="0"/>
        </a:p>
      </dsp:txBody>
      <dsp:txXfrm>
        <a:off x="1131174" y="2453027"/>
        <a:ext cx="5382429" cy="979371"/>
      </dsp:txXfrm>
    </dsp:sp>
    <dsp:sp modelId="{A7752695-4879-4C3B-B1D2-2B6F94FF5DAD}">
      <dsp:nvSpPr>
        <dsp:cNvPr id="0" name=""/>
        <dsp:cNvSpPr/>
      </dsp:nvSpPr>
      <dsp:spPr>
        <a:xfrm>
          <a:off x="0" y="3677241"/>
          <a:ext cx="6513603" cy="97937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C01949-ACF9-43A0-9E2A-F6E4177070FA}">
      <dsp:nvSpPr>
        <dsp:cNvPr id="0" name=""/>
        <dsp:cNvSpPr/>
      </dsp:nvSpPr>
      <dsp:spPr>
        <a:xfrm>
          <a:off x="296259" y="3897600"/>
          <a:ext cx="538654" cy="538654"/>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7AF12A-7D40-48DE-8586-7DB7174D6454}">
      <dsp:nvSpPr>
        <dsp:cNvPr id="0" name=""/>
        <dsp:cNvSpPr/>
      </dsp:nvSpPr>
      <dsp:spPr>
        <a:xfrm>
          <a:off x="1131174" y="3677241"/>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lvl="0" algn="l" defTabSz="844550">
            <a:lnSpc>
              <a:spcPct val="90000"/>
            </a:lnSpc>
            <a:spcBef>
              <a:spcPct val="0"/>
            </a:spcBef>
            <a:spcAft>
              <a:spcPct val="35000"/>
            </a:spcAft>
          </a:pPr>
          <a:r>
            <a:rPr lang="en-GB" sz="1900" kern="1200" dirty="0"/>
            <a:t>Are they separate?</a:t>
          </a:r>
          <a:endParaRPr lang="en-US" sz="1900" kern="1200" dirty="0"/>
        </a:p>
      </dsp:txBody>
      <dsp:txXfrm>
        <a:off x="1131174" y="3677241"/>
        <a:ext cx="5382429" cy="979371"/>
      </dsp:txXfrm>
    </dsp:sp>
    <dsp:sp modelId="{0A11EAE0-E38D-4C1C-A587-460B7CEF498A}">
      <dsp:nvSpPr>
        <dsp:cNvPr id="0" name=""/>
        <dsp:cNvSpPr/>
      </dsp:nvSpPr>
      <dsp:spPr>
        <a:xfrm>
          <a:off x="0" y="4901456"/>
          <a:ext cx="6513603" cy="97937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D0E364-4D1D-4354-B39E-29EED03D4090}">
      <dsp:nvSpPr>
        <dsp:cNvPr id="0" name=""/>
        <dsp:cNvSpPr/>
      </dsp:nvSpPr>
      <dsp:spPr>
        <a:xfrm>
          <a:off x="296259" y="5121814"/>
          <a:ext cx="538654" cy="538654"/>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0238284-56B8-4AF2-98E1-7C78F77FE73D}">
      <dsp:nvSpPr>
        <dsp:cNvPr id="0" name=""/>
        <dsp:cNvSpPr/>
      </dsp:nvSpPr>
      <dsp:spPr>
        <a:xfrm>
          <a:off x="1131174" y="4901456"/>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lvl="0" algn="l" defTabSz="844550">
            <a:lnSpc>
              <a:spcPct val="90000"/>
            </a:lnSpc>
            <a:spcBef>
              <a:spcPct val="0"/>
            </a:spcBef>
            <a:spcAft>
              <a:spcPct val="35000"/>
            </a:spcAft>
          </a:pPr>
          <a:r>
            <a:rPr lang="en-GB" sz="1900" kern="1200" dirty="0"/>
            <a:t>What does the ‘science’ of learning mean to us?</a:t>
          </a:r>
          <a:endParaRPr lang="en-US" sz="1900" kern="1200" dirty="0"/>
        </a:p>
      </dsp:txBody>
      <dsp:txXfrm>
        <a:off x="1131174" y="4901456"/>
        <a:ext cx="5382429" cy="979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EA4C0-FDBC-4295-BC25-4E14507A7477}">
      <dsp:nvSpPr>
        <dsp:cNvPr id="0" name=""/>
        <dsp:cNvSpPr/>
      </dsp:nvSpPr>
      <dsp:spPr>
        <a:xfrm>
          <a:off x="2082592" y="286845"/>
          <a:ext cx="2179018" cy="2179018"/>
        </a:xfrm>
        <a:prstGeom prst="pieWedg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dirty="0"/>
            <a:t>Professional </a:t>
          </a:r>
          <a:r>
            <a:rPr lang="en-GB" sz="1800" kern="1200" dirty="0" smtClean="0"/>
            <a:t>experience </a:t>
          </a:r>
          <a:endParaRPr lang="en-GB" sz="1800" kern="1200" dirty="0"/>
        </a:p>
      </dsp:txBody>
      <dsp:txXfrm>
        <a:off x="2720812" y="925065"/>
        <a:ext cx="1540798" cy="1540798"/>
      </dsp:txXfrm>
    </dsp:sp>
    <dsp:sp modelId="{825D319D-D9B8-4219-9CEA-814E3A29DAF9}">
      <dsp:nvSpPr>
        <dsp:cNvPr id="0" name=""/>
        <dsp:cNvSpPr/>
      </dsp:nvSpPr>
      <dsp:spPr>
        <a:xfrm rot="5400000">
          <a:off x="4362258" y="286845"/>
          <a:ext cx="2179018" cy="2179018"/>
        </a:xfrm>
        <a:prstGeom prst="pieWedge">
          <a:avLst/>
        </a:prstGeom>
        <a:gradFill rotWithShape="0">
          <a:gsLst>
            <a:gs pos="0">
              <a:schemeClr val="accent5">
                <a:hueOff val="-2252848"/>
                <a:satOff val="-5806"/>
                <a:lumOff val="-3922"/>
                <a:alphaOff val="0"/>
                <a:lumMod val="110000"/>
                <a:satMod val="105000"/>
                <a:tint val="67000"/>
              </a:schemeClr>
            </a:gs>
            <a:gs pos="50000">
              <a:schemeClr val="accent5">
                <a:hueOff val="-2252848"/>
                <a:satOff val="-5806"/>
                <a:lumOff val="-3922"/>
                <a:alphaOff val="0"/>
                <a:lumMod val="105000"/>
                <a:satMod val="103000"/>
                <a:tint val="73000"/>
              </a:schemeClr>
            </a:gs>
            <a:gs pos="100000">
              <a:schemeClr val="accent5">
                <a:hueOff val="-2252848"/>
                <a:satOff val="-5806"/>
                <a:lumOff val="-392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a:t>How decision will be received (by students, parents, staff etc.)</a:t>
          </a:r>
          <a:endParaRPr lang="en-GB" sz="1600" b="1" kern="1200" dirty="0"/>
        </a:p>
      </dsp:txBody>
      <dsp:txXfrm rot="-5400000">
        <a:off x="4362258" y="925065"/>
        <a:ext cx="1540798" cy="1540798"/>
      </dsp:txXfrm>
    </dsp:sp>
    <dsp:sp modelId="{CFCF3F23-3586-487F-81A7-E0F77B9201EC}">
      <dsp:nvSpPr>
        <dsp:cNvPr id="0" name=""/>
        <dsp:cNvSpPr/>
      </dsp:nvSpPr>
      <dsp:spPr>
        <a:xfrm rot="10800000">
          <a:off x="4362258" y="2566511"/>
          <a:ext cx="2179018" cy="2179018"/>
        </a:xfrm>
        <a:prstGeom prst="pieWedge">
          <a:avLst/>
        </a:prstGeom>
        <a:gradFill rotWithShape="0">
          <a:gsLst>
            <a:gs pos="0">
              <a:schemeClr val="accent5">
                <a:hueOff val="-4505695"/>
                <a:satOff val="-11613"/>
                <a:lumOff val="-7843"/>
                <a:alphaOff val="0"/>
                <a:lumMod val="110000"/>
                <a:satMod val="105000"/>
                <a:tint val="67000"/>
              </a:schemeClr>
            </a:gs>
            <a:gs pos="50000">
              <a:schemeClr val="accent5">
                <a:hueOff val="-4505695"/>
                <a:satOff val="-11613"/>
                <a:lumOff val="-7843"/>
                <a:alphaOff val="0"/>
                <a:lumMod val="105000"/>
                <a:satMod val="103000"/>
                <a:tint val="73000"/>
              </a:schemeClr>
            </a:gs>
            <a:gs pos="100000">
              <a:schemeClr val="accent5">
                <a:hueOff val="-4505695"/>
                <a:satOff val="-11613"/>
                <a:lumOff val="-784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a:t>School's data and performance figures</a:t>
          </a:r>
        </a:p>
      </dsp:txBody>
      <dsp:txXfrm rot="10800000">
        <a:off x="4362258" y="2566511"/>
        <a:ext cx="1540798" cy="1540798"/>
      </dsp:txXfrm>
    </dsp:sp>
    <dsp:sp modelId="{B6CD2584-8436-491C-81BB-5C13750909F3}">
      <dsp:nvSpPr>
        <dsp:cNvPr id="0" name=""/>
        <dsp:cNvSpPr/>
      </dsp:nvSpPr>
      <dsp:spPr>
        <a:xfrm rot="16200000">
          <a:off x="2082592" y="2566511"/>
          <a:ext cx="2179018" cy="2179018"/>
        </a:xfrm>
        <a:prstGeom prst="pieWedge">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dirty="0"/>
            <a:t>Educational</a:t>
          </a:r>
        </a:p>
        <a:p>
          <a:pPr lvl="0" algn="ctr" defTabSz="622300">
            <a:lnSpc>
              <a:spcPct val="90000"/>
            </a:lnSpc>
            <a:spcBef>
              <a:spcPct val="0"/>
            </a:spcBef>
            <a:spcAft>
              <a:spcPct val="35000"/>
            </a:spcAft>
          </a:pPr>
          <a:r>
            <a:rPr lang="en-GB" sz="1400" kern="1200" dirty="0"/>
            <a:t> (or other) </a:t>
          </a:r>
          <a:r>
            <a:rPr lang="en-GB" sz="1400" kern="1200" dirty="0" smtClean="0"/>
            <a:t>research findings and </a:t>
          </a:r>
          <a:r>
            <a:rPr lang="en-GB" sz="1400" kern="1200" dirty="0"/>
            <a:t>outcomes </a:t>
          </a:r>
        </a:p>
      </dsp:txBody>
      <dsp:txXfrm rot="5400000">
        <a:off x="2720812" y="2566511"/>
        <a:ext cx="1540798" cy="1540798"/>
      </dsp:txXfrm>
    </dsp:sp>
    <dsp:sp modelId="{47AC8B73-AEA8-445D-ABE5-E1ECEB210405}">
      <dsp:nvSpPr>
        <dsp:cNvPr id="0" name=""/>
        <dsp:cNvSpPr/>
      </dsp:nvSpPr>
      <dsp:spPr>
        <a:xfrm>
          <a:off x="3935764" y="2063273"/>
          <a:ext cx="752340" cy="654208"/>
        </a:xfrm>
        <a:prstGeom prst="circularArrow">
          <a:avLst/>
        </a:prstGeom>
        <a:gradFill rotWithShape="0">
          <a:gsLst>
            <a:gs pos="0">
              <a:schemeClr val="accent5">
                <a:tint val="40000"/>
                <a:hueOff val="0"/>
                <a:satOff val="0"/>
                <a:lumOff val="0"/>
                <a:alphaOff val="0"/>
                <a:lumMod val="110000"/>
                <a:satMod val="105000"/>
                <a:tint val="67000"/>
              </a:schemeClr>
            </a:gs>
            <a:gs pos="50000">
              <a:schemeClr val="accent5">
                <a:tint val="40000"/>
                <a:hueOff val="0"/>
                <a:satOff val="0"/>
                <a:lumOff val="0"/>
                <a:alphaOff val="0"/>
                <a:lumMod val="105000"/>
                <a:satMod val="103000"/>
                <a:tint val="73000"/>
              </a:schemeClr>
            </a:gs>
            <a:gs pos="100000">
              <a:schemeClr val="accent5">
                <a:tint val="40000"/>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C6C1E713-8409-4ECE-A3B4-A256CBC53FB0}">
      <dsp:nvSpPr>
        <dsp:cNvPr id="0" name=""/>
        <dsp:cNvSpPr/>
      </dsp:nvSpPr>
      <dsp:spPr>
        <a:xfrm rot="10800000">
          <a:off x="3935764" y="2314892"/>
          <a:ext cx="752340" cy="654208"/>
        </a:xfrm>
        <a:prstGeom prst="circularArrow">
          <a:avLst/>
        </a:prstGeom>
        <a:gradFill rotWithShape="0">
          <a:gsLst>
            <a:gs pos="0">
              <a:schemeClr val="accent5">
                <a:tint val="40000"/>
                <a:hueOff val="0"/>
                <a:satOff val="0"/>
                <a:lumOff val="0"/>
                <a:alphaOff val="0"/>
                <a:lumMod val="110000"/>
                <a:satMod val="105000"/>
                <a:tint val="67000"/>
              </a:schemeClr>
            </a:gs>
            <a:gs pos="50000">
              <a:schemeClr val="accent5">
                <a:tint val="40000"/>
                <a:hueOff val="0"/>
                <a:satOff val="0"/>
                <a:lumOff val="0"/>
                <a:alphaOff val="0"/>
                <a:lumMod val="105000"/>
                <a:satMod val="103000"/>
                <a:tint val="73000"/>
              </a:schemeClr>
            </a:gs>
            <a:gs pos="100000">
              <a:schemeClr val="accent5">
                <a:tint val="40000"/>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416F44-22FC-4434-A4EF-FA97C272FCBA}">
      <dsp:nvSpPr>
        <dsp:cNvPr id="0" name=""/>
        <dsp:cNvSpPr/>
      </dsp:nvSpPr>
      <dsp:spPr>
        <a:xfrm>
          <a:off x="0" y="2442"/>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4693AE-4419-40E5-9558-B0DF1A6DD391}">
      <dsp:nvSpPr>
        <dsp:cNvPr id="0" name=""/>
        <dsp:cNvSpPr/>
      </dsp:nvSpPr>
      <dsp:spPr>
        <a:xfrm>
          <a:off x="374497" y="280994"/>
          <a:ext cx="680904" cy="680904"/>
        </a:xfrm>
        <a:prstGeom prst="rect">
          <a:avLst/>
        </a:prstGeom>
        <a:solidFill>
          <a:schemeClr val="accent5">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2AE8FCA-1F7A-407B-B2C0-20D2DB4A43F5}">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lvl="0" algn="l" defTabSz="977900">
            <a:lnSpc>
              <a:spcPct val="90000"/>
            </a:lnSpc>
            <a:spcBef>
              <a:spcPct val="0"/>
            </a:spcBef>
            <a:spcAft>
              <a:spcPct val="35000"/>
            </a:spcAft>
          </a:pPr>
          <a:r>
            <a:rPr lang="en-GB" sz="2200" kern="1200"/>
            <a:t>Meet with another department to discuss your thoughts on the day</a:t>
          </a:r>
          <a:endParaRPr lang="en-US" sz="2200" kern="1200"/>
        </a:p>
      </dsp:txBody>
      <dsp:txXfrm>
        <a:off x="1429899" y="2442"/>
        <a:ext cx="5083704" cy="1238008"/>
      </dsp:txXfrm>
    </dsp:sp>
    <dsp:sp modelId="{FE63F115-E306-4B3E-AC33-9B5486B67B80}">
      <dsp:nvSpPr>
        <dsp:cNvPr id="0" name=""/>
        <dsp:cNvSpPr/>
      </dsp:nvSpPr>
      <dsp:spPr>
        <a:xfrm>
          <a:off x="0" y="1549953"/>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9A29BD-FD83-4F05-88BD-55BCA13F9257}">
      <dsp:nvSpPr>
        <dsp:cNvPr id="0" name=""/>
        <dsp:cNvSpPr/>
      </dsp:nvSpPr>
      <dsp:spPr>
        <a:xfrm>
          <a:off x="374497" y="1828505"/>
          <a:ext cx="680904" cy="680904"/>
        </a:xfrm>
        <a:prstGeom prst="rect">
          <a:avLst/>
        </a:prstGeom>
        <a:solidFill>
          <a:schemeClr val="accent5">
            <a:hueOff val="-2252848"/>
            <a:satOff val="-5806"/>
            <a:lumOff val="-3922"/>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9121EF-8909-4AB1-9F8A-09C8B4D9D1D7}">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lvl="0" algn="l" defTabSz="977900">
            <a:lnSpc>
              <a:spcPct val="90000"/>
            </a:lnSpc>
            <a:spcBef>
              <a:spcPct val="0"/>
            </a:spcBef>
            <a:spcAft>
              <a:spcPct val="35000"/>
            </a:spcAft>
          </a:pPr>
          <a:r>
            <a:rPr lang="en-GB" sz="2200" kern="1200" dirty="0"/>
            <a:t>Do your approaches/thoughts/beliefs align?</a:t>
          </a:r>
          <a:endParaRPr lang="en-US" sz="2200" kern="1200" dirty="0"/>
        </a:p>
      </dsp:txBody>
      <dsp:txXfrm>
        <a:off x="1429899" y="1549953"/>
        <a:ext cx="5083704" cy="1238008"/>
      </dsp:txXfrm>
    </dsp:sp>
    <dsp:sp modelId="{658E849C-C972-4A85-BA1C-F7046A519B87}">
      <dsp:nvSpPr>
        <dsp:cNvPr id="0" name=""/>
        <dsp:cNvSpPr/>
      </dsp:nvSpPr>
      <dsp:spPr>
        <a:xfrm>
          <a:off x="0" y="3097464"/>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52B414-A5EA-4294-8365-381F068B9344}">
      <dsp:nvSpPr>
        <dsp:cNvPr id="0" name=""/>
        <dsp:cNvSpPr/>
      </dsp:nvSpPr>
      <dsp:spPr>
        <a:xfrm>
          <a:off x="374497" y="3376015"/>
          <a:ext cx="680904" cy="680904"/>
        </a:xfrm>
        <a:prstGeom prst="rect">
          <a:avLst/>
        </a:prstGeom>
        <a:solidFill>
          <a:schemeClr val="accent5">
            <a:hueOff val="-4505695"/>
            <a:satOff val="-11613"/>
            <a:lumOff val="-7843"/>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3893B2-B72F-4A7E-A3FA-9DF305534E8C}">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lvl="0" algn="l" defTabSz="977900">
            <a:lnSpc>
              <a:spcPct val="90000"/>
            </a:lnSpc>
            <a:spcBef>
              <a:spcPct val="0"/>
            </a:spcBef>
            <a:spcAft>
              <a:spcPct val="35000"/>
            </a:spcAft>
          </a:pPr>
          <a:r>
            <a:rPr lang="en-GB" sz="2200" kern="1200"/>
            <a:t>Can you see any links between your priorities as a department?</a:t>
          </a:r>
          <a:endParaRPr lang="en-US" sz="2200" kern="1200"/>
        </a:p>
      </dsp:txBody>
      <dsp:txXfrm>
        <a:off x="1429899" y="3097464"/>
        <a:ext cx="5083704" cy="1238008"/>
      </dsp:txXfrm>
    </dsp:sp>
    <dsp:sp modelId="{93BD4DFA-99C2-4683-8835-A35854B1563B}">
      <dsp:nvSpPr>
        <dsp:cNvPr id="0" name=""/>
        <dsp:cNvSpPr/>
      </dsp:nvSpPr>
      <dsp:spPr>
        <a:xfrm>
          <a:off x="0" y="4644974"/>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F0AF48-C8DC-4924-80BD-0439C12C4EF9}">
      <dsp:nvSpPr>
        <dsp:cNvPr id="0" name=""/>
        <dsp:cNvSpPr/>
      </dsp:nvSpPr>
      <dsp:spPr>
        <a:xfrm>
          <a:off x="374497" y="4923526"/>
          <a:ext cx="680904" cy="680904"/>
        </a:xfrm>
        <a:prstGeom prst="rect">
          <a:avLst/>
        </a:prstGeom>
        <a:solidFill>
          <a:schemeClr val="accent5">
            <a:hueOff val="-6758543"/>
            <a:satOff val="-17419"/>
            <a:lumOff val="-11765"/>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982C85-52E0-49CE-BF08-8ECDD568F478}">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lvl="0" algn="l" defTabSz="977900">
            <a:lnSpc>
              <a:spcPct val="90000"/>
            </a:lnSpc>
            <a:spcBef>
              <a:spcPct val="0"/>
            </a:spcBef>
            <a:spcAft>
              <a:spcPct val="35000"/>
            </a:spcAft>
          </a:pPr>
          <a:r>
            <a:rPr lang="en-GB" sz="2200" kern="1200"/>
            <a:t>Are there any strategies worth trying across departments?</a:t>
          </a:r>
          <a:endParaRPr lang="en-US" sz="2200" kern="1200"/>
        </a:p>
      </dsp:txBody>
      <dsp:txXfrm>
        <a:off x="1429899" y="4644974"/>
        <a:ext cx="5083704" cy="123800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C0038-1613-4B4E-B498-9CC4765F58E6}" type="datetimeFigureOut">
              <a:rPr lang="en-GB" smtClean="0"/>
              <a:t>19/09/19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C9EB6-67B2-4132-AB61-E18FC2404C15}" type="slidenum">
              <a:rPr lang="en-GB" smtClean="0"/>
              <a:t>‹#›</a:t>
            </a:fld>
            <a:endParaRPr lang="en-GB"/>
          </a:p>
        </p:txBody>
      </p:sp>
    </p:spTree>
    <p:extLst>
      <p:ext uri="{BB962C8B-B14F-4D97-AF65-F5344CB8AC3E}">
        <p14:creationId xmlns:p14="http://schemas.microsoft.com/office/powerpoint/2010/main" val="28039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your school’s mission statement or vision</a:t>
            </a:r>
            <a:r>
              <a:rPr lang="en-US" baseline="0" dirty="0" smtClean="0"/>
              <a:t> to the slide. Make sure your expectations and timings for the day are available to attendees.</a:t>
            </a:r>
            <a:endParaRPr lang="en-US" dirty="0"/>
          </a:p>
        </p:txBody>
      </p:sp>
      <p:sp>
        <p:nvSpPr>
          <p:cNvPr id="4" name="Slide Number Placeholder 3"/>
          <p:cNvSpPr>
            <a:spLocks noGrp="1"/>
          </p:cNvSpPr>
          <p:nvPr>
            <p:ph type="sldNum" sz="quarter" idx="10"/>
          </p:nvPr>
        </p:nvSpPr>
        <p:spPr/>
        <p:txBody>
          <a:bodyPr/>
          <a:lstStyle/>
          <a:p>
            <a:fld id="{79FC9EB6-67B2-4132-AB61-E18FC2404C15}" type="slidenum">
              <a:rPr lang="en-GB" smtClean="0"/>
              <a:t>2</a:t>
            </a:fld>
            <a:endParaRPr lang="en-GB"/>
          </a:p>
        </p:txBody>
      </p:sp>
    </p:spTree>
    <p:extLst>
      <p:ext uri="{BB962C8B-B14F-4D97-AF65-F5344CB8AC3E}">
        <p14:creationId xmlns:p14="http://schemas.microsoft.com/office/powerpoint/2010/main" val="3368485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3C05-23BC-4280-9D37-0DB51C90021B}"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275927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A73E54-27D2-4F2F-BC4D-8D7885B55B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A6D13FA5-932A-4D0E-831C-334AD3B3B9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CF81499B-E005-444B-A284-EF132E236B7D}"/>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5" name="Footer Placeholder 4">
            <a:extLst>
              <a:ext uri="{FF2B5EF4-FFF2-40B4-BE49-F238E27FC236}">
                <a16:creationId xmlns="" xmlns:a16="http://schemas.microsoft.com/office/drawing/2014/main" id="{9CB7E3D3-5D79-49D8-8056-E91287DF9C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326A287-C6C9-40CC-A63C-74FA8324DEF7}"/>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3292223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75EB13-8280-4BCD-9A76-43EEE6CE42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E9F4F9F-743A-4274-A399-F5D65858FD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42B4130F-DA2F-4A8A-85D1-F87E83E12F00}"/>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5" name="Footer Placeholder 4">
            <a:extLst>
              <a:ext uri="{FF2B5EF4-FFF2-40B4-BE49-F238E27FC236}">
                <a16:creationId xmlns="" xmlns:a16="http://schemas.microsoft.com/office/drawing/2014/main" id="{4EC014B3-638C-4C3A-9586-B3D671FB2B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C565D56-424C-4BD3-AC97-C92EA86407E8}"/>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2871560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6858DF9-5292-4B79-B7F6-781ACAAC52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EB698827-130D-46C5-974A-05E79DCE7A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E98DC719-A3C9-4B26-B3CA-533487AF57CA}"/>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5" name="Footer Placeholder 4">
            <a:extLst>
              <a:ext uri="{FF2B5EF4-FFF2-40B4-BE49-F238E27FC236}">
                <a16:creationId xmlns="" xmlns:a16="http://schemas.microsoft.com/office/drawing/2014/main" id="{CF7B4D6D-CB95-4497-AD8E-D5048E679A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B550268-7CD0-4AC7-9BC1-92E54F566F86}"/>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1712955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153476-7C3E-4F1C-A9BC-F6C2598F6EE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A70F193E-4BF2-4EAB-A5F8-DF63866FC0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35CE4FEB-0AD4-4270-9065-E744DDB376FC}"/>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5" name="Footer Placeholder 4">
            <a:extLst>
              <a:ext uri="{FF2B5EF4-FFF2-40B4-BE49-F238E27FC236}">
                <a16:creationId xmlns="" xmlns:a16="http://schemas.microsoft.com/office/drawing/2014/main" id="{75B90A1B-BB5B-4443-A9DD-EAE304337A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3CB36C3-17ED-4BC2-8A8C-DA319F7EA480}"/>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203946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F0170B-68AC-4508-A65D-C5E3F97B8E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97B1263-B423-4C1E-9674-647F54C498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0D3E1BD-83E8-48A1-87DB-86AD0FDCE077}"/>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5" name="Footer Placeholder 4">
            <a:extLst>
              <a:ext uri="{FF2B5EF4-FFF2-40B4-BE49-F238E27FC236}">
                <a16:creationId xmlns="" xmlns:a16="http://schemas.microsoft.com/office/drawing/2014/main" id="{EFB6E333-A9DF-4E13-9A39-091C7A225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94287550-9EC6-4418-AEE8-8404B0F2EBE2}"/>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191427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35CE36-E7E6-48A5-BCAA-43E13F1C62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FDE2631-5DBC-4C51-80D1-45CC6B5C51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3F1789DA-56D8-4704-9027-9F6FB2BDA5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67F3E719-7B85-4A04-B4DA-9D1A52120696}"/>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6" name="Footer Placeholder 5">
            <a:extLst>
              <a:ext uri="{FF2B5EF4-FFF2-40B4-BE49-F238E27FC236}">
                <a16:creationId xmlns="" xmlns:a16="http://schemas.microsoft.com/office/drawing/2014/main" id="{2B0A2EE7-0863-4F6D-873A-BA1C32FB4A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E7F95642-F56C-4556-B3FB-42B8323DFA84}"/>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313840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F3BAAE-C79C-415D-841C-B777B6C36E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A28491B6-CAC2-4DFF-A4EE-1F47EC2D7E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4DB8B000-B8B0-427B-BEE4-BE6BF161B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E2CA76EF-F78F-4A79-9C21-1143555AC1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290FCD9-7425-4F4C-B7D8-D8CBFE42D8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6DA52249-FBA4-446B-905C-F5DDCF6117E4}"/>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8" name="Footer Placeholder 7">
            <a:extLst>
              <a:ext uri="{FF2B5EF4-FFF2-40B4-BE49-F238E27FC236}">
                <a16:creationId xmlns="" xmlns:a16="http://schemas.microsoft.com/office/drawing/2014/main" id="{BADE7B27-7D47-4E6E-A1CE-50285946627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3F1716F2-3BF2-473F-B67E-8A31EF1E300A}"/>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286168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FF14BE-2724-4C45-9178-E0B383BFEB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C668FD78-9501-4279-BA4F-223A1CDF3BD6}"/>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4" name="Footer Placeholder 3">
            <a:extLst>
              <a:ext uri="{FF2B5EF4-FFF2-40B4-BE49-F238E27FC236}">
                <a16:creationId xmlns="" xmlns:a16="http://schemas.microsoft.com/office/drawing/2014/main" id="{08EE46E6-E8B5-449D-AC91-4AAA905754F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77492C1F-8B4B-4930-8FD6-5E606FA4DB8C}"/>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1754603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507D9B-5C3B-4F37-8E74-84E9A5436AC4}"/>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3" name="Footer Placeholder 2">
            <a:extLst>
              <a:ext uri="{FF2B5EF4-FFF2-40B4-BE49-F238E27FC236}">
                <a16:creationId xmlns="" xmlns:a16="http://schemas.microsoft.com/office/drawing/2014/main" id="{70D17511-898B-4230-AB7B-68F414FCB1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0B120E51-DE64-440D-8A6C-08030086BFEA}"/>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3297779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A3997C-56EF-473A-A0B1-83DF050FC9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48845A0-B5DD-427F-930C-3BE67F541E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1068DAD1-F239-4A77-B6C3-4E1E4A1ED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4DDEA97-C297-4210-9A84-1859D8FE1A6C}"/>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6" name="Footer Placeholder 5">
            <a:extLst>
              <a:ext uri="{FF2B5EF4-FFF2-40B4-BE49-F238E27FC236}">
                <a16:creationId xmlns="" xmlns:a16="http://schemas.microsoft.com/office/drawing/2014/main" id="{2342226B-7F4F-494A-ACCB-84CA88CE7C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6AFEB79D-3AB7-4875-ACFF-DEBFBA1F4E6B}"/>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112520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72400B-7821-4495-9E8E-A522D7EDAA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0B00EBD-724B-4477-B81F-96D5E231EE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E1AB8DA8-B58F-4DBE-9CEB-E83A29AFB8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81F9AB4-1E5C-46B5-9B8C-AC356DFAE3B3}"/>
              </a:ext>
            </a:extLst>
          </p:cNvPr>
          <p:cNvSpPr>
            <a:spLocks noGrp="1"/>
          </p:cNvSpPr>
          <p:nvPr>
            <p:ph type="dt" sz="half" idx="10"/>
          </p:nvPr>
        </p:nvSpPr>
        <p:spPr/>
        <p:txBody>
          <a:bodyPr/>
          <a:lstStyle/>
          <a:p>
            <a:fld id="{41944A8B-0128-4553-AC9F-1351104BEC6A}" type="datetimeFigureOut">
              <a:rPr lang="en-GB" smtClean="0"/>
              <a:t>19/09/19</a:t>
            </a:fld>
            <a:endParaRPr lang="en-GB"/>
          </a:p>
        </p:txBody>
      </p:sp>
      <p:sp>
        <p:nvSpPr>
          <p:cNvPr id="6" name="Footer Placeholder 5">
            <a:extLst>
              <a:ext uri="{FF2B5EF4-FFF2-40B4-BE49-F238E27FC236}">
                <a16:creationId xmlns="" xmlns:a16="http://schemas.microsoft.com/office/drawing/2014/main" id="{63759BA1-1954-433E-B60A-54CB07E372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C4FCF1FA-B74B-43D8-8362-43540E7238E9}"/>
              </a:ext>
            </a:extLst>
          </p:cNvPr>
          <p:cNvSpPr>
            <a:spLocks noGrp="1"/>
          </p:cNvSpPr>
          <p:nvPr>
            <p:ph type="sldNum" sz="quarter" idx="12"/>
          </p:nvPr>
        </p:nvSpPr>
        <p:spPr/>
        <p:txBody>
          <a:bodyPr/>
          <a:lstStyle/>
          <a:p>
            <a:fld id="{51D5DE3B-074F-4D55-9542-D1D505697777}" type="slidenum">
              <a:rPr lang="en-GB" smtClean="0"/>
              <a:t>‹#›</a:t>
            </a:fld>
            <a:endParaRPr lang="en-GB"/>
          </a:p>
        </p:txBody>
      </p:sp>
    </p:spTree>
    <p:extLst>
      <p:ext uri="{BB962C8B-B14F-4D97-AF65-F5344CB8AC3E}">
        <p14:creationId xmlns:p14="http://schemas.microsoft.com/office/powerpoint/2010/main" val="35341346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07C851C-0FE1-4EF7-B0C3-E8F3CD2FE6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446C9491-F7FB-437F-BF60-32671AD7AE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0805F0C3-A546-4FDA-8452-56FBC5237A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44A8B-0128-4553-AC9F-1351104BEC6A}" type="datetimeFigureOut">
              <a:rPr lang="en-GB" smtClean="0"/>
              <a:t>19/09/19</a:t>
            </a:fld>
            <a:endParaRPr lang="en-GB"/>
          </a:p>
        </p:txBody>
      </p:sp>
      <p:sp>
        <p:nvSpPr>
          <p:cNvPr id="5" name="Footer Placeholder 4">
            <a:extLst>
              <a:ext uri="{FF2B5EF4-FFF2-40B4-BE49-F238E27FC236}">
                <a16:creationId xmlns="" xmlns:a16="http://schemas.microsoft.com/office/drawing/2014/main" id="{94271992-CAE7-4C8F-A355-43636CBB92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830EEC87-65D3-4D35-BA9B-E8210045A6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5DE3B-074F-4D55-9542-D1D505697777}" type="slidenum">
              <a:rPr lang="en-GB" smtClean="0"/>
              <a:t>‹#›</a:t>
            </a:fld>
            <a:endParaRPr lang="en-GB"/>
          </a:p>
        </p:txBody>
      </p:sp>
    </p:spTree>
    <p:extLst>
      <p:ext uri="{BB962C8B-B14F-4D97-AF65-F5344CB8AC3E}">
        <p14:creationId xmlns:p14="http://schemas.microsoft.com/office/powerpoint/2010/main" val="4131833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60FF92-23FE-4DF6-A99F-4D9B652B0740}"/>
              </a:ext>
            </a:extLst>
          </p:cNvPr>
          <p:cNvSpPr>
            <a:spLocks noGrp="1"/>
          </p:cNvSpPr>
          <p:nvPr>
            <p:ph type="ctrTitle"/>
          </p:nvPr>
        </p:nvSpPr>
        <p:spPr>
          <a:xfrm>
            <a:off x="1514001" y="872345"/>
            <a:ext cx="9144000" cy="2387600"/>
          </a:xfrm>
        </p:spPr>
        <p:txBody>
          <a:bodyPr/>
          <a:lstStyle/>
          <a:p>
            <a:r>
              <a:rPr lang="en-GB" b="1" dirty="0"/>
              <a:t>INSET DAY</a:t>
            </a:r>
          </a:p>
        </p:txBody>
      </p:sp>
      <p:sp>
        <p:nvSpPr>
          <p:cNvPr id="3" name="Subtitle 2">
            <a:extLst>
              <a:ext uri="{FF2B5EF4-FFF2-40B4-BE49-F238E27FC236}">
                <a16:creationId xmlns="" xmlns:a16="http://schemas.microsoft.com/office/drawing/2014/main" id="{83E9C282-1D1C-4F4C-900A-5D258B431228}"/>
              </a:ext>
            </a:extLst>
          </p:cNvPr>
          <p:cNvSpPr>
            <a:spLocks noGrp="1"/>
          </p:cNvSpPr>
          <p:nvPr>
            <p:ph type="subTitle" idx="1"/>
          </p:nvPr>
        </p:nvSpPr>
        <p:spPr/>
        <p:txBody>
          <a:bodyPr>
            <a:normAutofit fontScale="77500" lnSpcReduction="20000"/>
          </a:bodyPr>
          <a:lstStyle/>
          <a:p>
            <a:r>
              <a:rPr lang="en-GB" sz="6000" b="1" i="1" dirty="0"/>
              <a:t>Introducing, using and moving forward with research-informed education</a:t>
            </a:r>
          </a:p>
        </p:txBody>
      </p:sp>
      <p:sp>
        <p:nvSpPr>
          <p:cNvPr id="4" name="TextBox 3"/>
          <p:cNvSpPr txBox="1"/>
          <p:nvPr/>
        </p:nvSpPr>
        <p:spPr>
          <a:xfrm>
            <a:off x="1029958" y="6360464"/>
            <a:ext cx="1711526" cy="276999"/>
          </a:xfrm>
          <a:prstGeom prst="rect">
            <a:avLst/>
          </a:prstGeom>
          <a:noFill/>
        </p:spPr>
        <p:txBody>
          <a:bodyPr wrap="none" rtlCol="0">
            <a:spAutoFit/>
          </a:bodyPr>
          <a:lstStyle/>
          <a:p>
            <a:r>
              <a:rPr lang="en-US" sz="1200" dirty="0" smtClean="0"/>
              <a:t>© Jennifer </a:t>
            </a:r>
            <a:r>
              <a:rPr lang="en-US" sz="1200" dirty="0" err="1" smtClean="0"/>
              <a:t>Ludgate</a:t>
            </a:r>
            <a:r>
              <a:rPr lang="en-US" sz="1200" dirty="0" smtClean="0"/>
              <a:t>, 2019</a:t>
            </a:r>
            <a:endParaRPr lang="en-US" sz="1200" dirty="0"/>
          </a:p>
        </p:txBody>
      </p:sp>
    </p:spTree>
    <p:extLst>
      <p:ext uri="{BB962C8B-B14F-4D97-AF65-F5344CB8AC3E}">
        <p14:creationId xmlns:p14="http://schemas.microsoft.com/office/powerpoint/2010/main" val="135629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5EBE224-AD0B-4EDE-AA8F-578CC0EC6876}"/>
              </a:ext>
            </a:extLst>
          </p:cNvPr>
          <p:cNvSpPr>
            <a:spLocks noGrp="1"/>
          </p:cNvSpPr>
          <p:nvPr>
            <p:ph idx="1"/>
          </p:nvPr>
        </p:nvSpPr>
        <p:spPr>
          <a:xfrm>
            <a:off x="477078" y="2001077"/>
            <a:ext cx="10876722" cy="4175885"/>
          </a:xfrm>
        </p:spPr>
        <p:txBody>
          <a:bodyPr/>
          <a:lstStyle/>
          <a:p>
            <a:r>
              <a:rPr lang="en-GB" dirty="0">
                <a:highlight>
                  <a:srgbClr val="FFFF00"/>
                </a:highlight>
              </a:rPr>
              <a:t>At this point in the day, staff will be divided into groups and to different areas where middle leaders and those who have undertaken action research can present on their use of research-informed strategies in the classroom. </a:t>
            </a:r>
          </a:p>
        </p:txBody>
      </p:sp>
    </p:spTree>
    <p:extLst>
      <p:ext uri="{BB962C8B-B14F-4D97-AF65-F5344CB8AC3E}">
        <p14:creationId xmlns:p14="http://schemas.microsoft.com/office/powerpoint/2010/main" val="3132886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7EE792-1249-4780-9D7D-1CFCE24CD72E}"/>
              </a:ext>
            </a:extLst>
          </p:cNvPr>
          <p:cNvSpPr>
            <a:spLocks noGrp="1"/>
          </p:cNvSpPr>
          <p:nvPr>
            <p:ph type="title"/>
          </p:nvPr>
        </p:nvSpPr>
        <p:spPr>
          <a:xfrm>
            <a:off x="1656523" y="815698"/>
            <a:ext cx="9697277" cy="1325563"/>
          </a:xfrm>
        </p:spPr>
        <p:txBody>
          <a:bodyPr/>
          <a:lstStyle/>
          <a:p>
            <a:r>
              <a:rPr lang="en-GB" b="1" dirty="0"/>
              <a:t>How can we apply these ideas to our department?</a:t>
            </a:r>
          </a:p>
        </p:txBody>
      </p:sp>
      <p:sp>
        <p:nvSpPr>
          <p:cNvPr id="3" name="Content Placeholder 2">
            <a:extLst>
              <a:ext uri="{FF2B5EF4-FFF2-40B4-BE49-F238E27FC236}">
                <a16:creationId xmlns="" xmlns:a16="http://schemas.microsoft.com/office/drawing/2014/main" id="{D1D92594-4C26-4469-92E7-98EFC177CD67}"/>
              </a:ext>
            </a:extLst>
          </p:cNvPr>
          <p:cNvSpPr>
            <a:spLocks noGrp="1"/>
          </p:cNvSpPr>
          <p:nvPr>
            <p:ph idx="1"/>
          </p:nvPr>
        </p:nvSpPr>
        <p:spPr>
          <a:xfrm>
            <a:off x="450574" y="2663687"/>
            <a:ext cx="10903226" cy="3513276"/>
          </a:xfrm>
        </p:spPr>
        <p:txBody>
          <a:bodyPr/>
          <a:lstStyle/>
          <a:p>
            <a:r>
              <a:rPr lang="en-GB" dirty="0"/>
              <a:t>How can research-informed practice inform our improvement plans?</a:t>
            </a:r>
          </a:p>
          <a:p>
            <a:r>
              <a:rPr lang="en-GB" dirty="0"/>
              <a:t>Are there any areas presented on today </a:t>
            </a:r>
            <a:r>
              <a:rPr lang="en-GB" dirty="0" smtClean="0"/>
              <a:t>that we </a:t>
            </a:r>
            <a:r>
              <a:rPr lang="en-GB" dirty="0"/>
              <a:t>can learn from?</a:t>
            </a:r>
          </a:p>
          <a:p>
            <a:r>
              <a:rPr lang="en-GB" dirty="0"/>
              <a:t>When can we, as a department, best discuss pedagogy and practice in a more formal setting?</a:t>
            </a:r>
          </a:p>
          <a:p>
            <a:r>
              <a:rPr lang="en-GB" dirty="0">
                <a:highlight>
                  <a:srgbClr val="FFFF00"/>
                </a:highlight>
              </a:rPr>
              <a:t>Heads of subject or key stage to decide on a plan moving forward to include more research-informed discussion, debate and practice. </a:t>
            </a:r>
          </a:p>
        </p:txBody>
      </p:sp>
    </p:spTree>
    <p:extLst>
      <p:ext uri="{BB962C8B-B14F-4D97-AF65-F5344CB8AC3E}">
        <p14:creationId xmlns:p14="http://schemas.microsoft.com/office/powerpoint/2010/main" val="137949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20DFD375-3417-4FE7-AC0C-F084AFEC865E}"/>
              </a:ext>
            </a:extLst>
          </p:cNvPr>
          <p:cNvSpPr>
            <a:spLocks noGrp="1"/>
          </p:cNvSpPr>
          <p:nvPr>
            <p:ph type="title"/>
          </p:nvPr>
        </p:nvSpPr>
        <p:spPr>
          <a:xfrm>
            <a:off x="863029" y="1012004"/>
            <a:ext cx="3416158" cy="4795408"/>
          </a:xfrm>
        </p:spPr>
        <p:txBody>
          <a:bodyPr>
            <a:normAutofit/>
          </a:bodyPr>
          <a:lstStyle/>
          <a:p>
            <a:r>
              <a:rPr lang="en-GB">
                <a:solidFill>
                  <a:srgbClr val="FFFFFF"/>
                </a:solidFill>
              </a:rPr>
              <a:t>Sharing is caring</a:t>
            </a:r>
          </a:p>
        </p:txBody>
      </p:sp>
      <p:graphicFrame>
        <p:nvGraphicFramePr>
          <p:cNvPr id="5" name="Content Placeholder 2">
            <a:extLst>
              <a:ext uri="{FF2B5EF4-FFF2-40B4-BE49-F238E27FC236}">
                <a16:creationId xmlns="" xmlns:a16="http://schemas.microsoft.com/office/drawing/2014/main" id="{6A3AF93B-0CC9-448A-8B33-846383B4E7F7}"/>
              </a:ext>
            </a:extLst>
          </p:cNvPr>
          <p:cNvGraphicFramePr>
            <a:graphicFrameLocks noGrp="1"/>
          </p:cNvGraphicFramePr>
          <p:nvPr>
            <p:ph idx="1"/>
            <p:extLst>
              <p:ext uri="{D42A27DB-BD31-4B8C-83A1-F6EECF244321}">
                <p14:modId xmlns:p14="http://schemas.microsoft.com/office/powerpoint/2010/main" val="49938576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0221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 xmlns:a16="http://schemas.microsoft.com/office/drawing/2014/main" id="{66B332A4-D438-4773-A77F-5ED49A448D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 xmlns:a16="http://schemas.microsoft.com/office/drawing/2014/main" id="{DF9AD32D-FF05-44F4-BD4D-9CEE89B71E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 xmlns:a16="http://schemas.microsoft.com/office/drawing/2014/main" id="{48B67331-C13F-4D8F-9FA2-CD97010620D6}"/>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95000"/>
                    <a:lumOff val="5000"/>
                  </a:schemeClr>
                </a:solidFill>
              </a:rPr>
              <a:t>Thank you!</a:t>
            </a:r>
          </a:p>
        </p:txBody>
      </p:sp>
    </p:spTree>
    <p:extLst>
      <p:ext uri="{BB962C8B-B14F-4D97-AF65-F5344CB8AC3E}">
        <p14:creationId xmlns:p14="http://schemas.microsoft.com/office/powerpoint/2010/main" val="17266911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F2F12A5B-C0DC-4793-8A40-33D50A80610A}"/>
              </a:ext>
            </a:extLst>
          </p:cNvPr>
          <p:cNvSpPr>
            <a:spLocks noGrp="1"/>
          </p:cNvSpPr>
          <p:nvPr>
            <p:ph type="title"/>
          </p:nvPr>
        </p:nvSpPr>
        <p:spPr>
          <a:xfrm>
            <a:off x="640079" y="2053641"/>
            <a:ext cx="3669161" cy="2760098"/>
          </a:xfrm>
        </p:spPr>
        <p:txBody>
          <a:bodyPr>
            <a:normAutofit fontScale="90000"/>
          </a:bodyPr>
          <a:lstStyle/>
          <a:p>
            <a:r>
              <a:rPr lang="en-GB" dirty="0">
                <a:solidFill>
                  <a:srgbClr val="FFFFFF"/>
                </a:solidFill>
              </a:rPr>
              <a:t>Welcome to an introduction to  research-informed practice </a:t>
            </a:r>
          </a:p>
        </p:txBody>
      </p:sp>
      <p:sp>
        <p:nvSpPr>
          <p:cNvPr id="3" name="Content Placeholder 2">
            <a:extLst>
              <a:ext uri="{FF2B5EF4-FFF2-40B4-BE49-F238E27FC236}">
                <a16:creationId xmlns="" xmlns:a16="http://schemas.microsoft.com/office/drawing/2014/main" id="{819D8500-0069-4150-9911-632BF26FF1AF}"/>
              </a:ext>
            </a:extLst>
          </p:cNvPr>
          <p:cNvSpPr>
            <a:spLocks noGrp="1"/>
          </p:cNvSpPr>
          <p:nvPr>
            <p:ph idx="1"/>
          </p:nvPr>
        </p:nvSpPr>
        <p:spPr>
          <a:xfrm>
            <a:off x="6090574" y="801866"/>
            <a:ext cx="5306084" cy="5230634"/>
          </a:xfrm>
        </p:spPr>
        <p:txBody>
          <a:bodyPr anchor="ctr">
            <a:normAutofit/>
          </a:bodyPr>
          <a:lstStyle/>
          <a:p>
            <a:r>
              <a:rPr lang="en-GB" sz="2400" dirty="0">
                <a:solidFill>
                  <a:srgbClr val="000000"/>
                </a:solidFill>
                <a:highlight>
                  <a:srgbClr val="FFFF00"/>
                </a:highlight>
              </a:rPr>
              <a:t>School’s mission </a:t>
            </a:r>
            <a:r>
              <a:rPr lang="en-GB" sz="2400" dirty="0" smtClean="0">
                <a:solidFill>
                  <a:srgbClr val="000000"/>
                </a:solidFill>
                <a:highlight>
                  <a:srgbClr val="FFFF00"/>
                </a:highlight>
              </a:rPr>
              <a:t>statement:</a:t>
            </a:r>
          </a:p>
          <a:p>
            <a:pPr marL="0" indent="0">
              <a:buNone/>
            </a:pPr>
            <a:r>
              <a:rPr lang="en-GB" sz="2400" dirty="0">
                <a:solidFill>
                  <a:srgbClr val="000000"/>
                </a:solidFill>
                <a:highlight>
                  <a:srgbClr val="FFFF00"/>
                </a:highlight>
              </a:rPr>
              <a:t/>
            </a:r>
            <a:br>
              <a:rPr lang="en-GB" sz="2400" dirty="0">
                <a:solidFill>
                  <a:srgbClr val="000000"/>
                </a:solidFill>
                <a:highlight>
                  <a:srgbClr val="FFFF00"/>
                </a:highlight>
              </a:rPr>
            </a:br>
            <a:r>
              <a:rPr lang="en-GB" sz="2400" dirty="0" smtClean="0">
                <a:solidFill>
                  <a:srgbClr val="000000"/>
                </a:solidFill>
                <a:highlight>
                  <a:srgbClr val="FFFF00"/>
                </a:highlight>
              </a:rPr>
              <a:t/>
            </a:r>
            <a:br>
              <a:rPr lang="en-GB" sz="2400" dirty="0" smtClean="0">
                <a:solidFill>
                  <a:srgbClr val="000000"/>
                </a:solidFill>
                <a:highlight>
                  <a:srgbClr val="FFFF00"/>
                </a:highlight>
              </a:rPr>
            </a:br>
            <a:r>
              <a:rPr lang="en-GB" sz="2400" dirty="0" smtClean="0">
                <a:solidFill>
                  <a:srgbClr val="000000"/>
                </a:solidFill>
                <a:highlight>
                  <a:srgbClr val="FFFF00"/>
                </a:highlight>
              </a:rPr>
              <a:t/>
            </a:r>
            <a:br>
              <a:rPr lang="en-GB" sz="2400" dirty="0" smtClean="0">
                <a:solidFill>
                  <a:srgbClr val="000000"/>
                </a:solidFill>
                <a:highlight>
                  <a:srgbClr val="FFFF00"/>
                </a:highlight>
              </a:rPr>
            </a:br>
            <a:endParaRPr lang="en-GB" sz="2400" dirty="0" smtClean="0">
              <a:solidFill>
                <a:srgbClr val="000000"/>
              </a:solidFill>
              <a:highlight>
                <a:srgbClr val="FFFF00"/>
              </a:highlight>
            </a:endParaRPr>
          </a:p>
          <a:p>
            <a:r>
              <a:rPr lang="en-GB" sz="2400" dirty="0" smtClean="0">
                <a:solidFill>
                  <a:srgbClr val="000000"/>
                </a:solidFill>
                <a:highlight>
                  <a:srgbClr val="FFFF00"/>
                </a:highlight>
              </a:rPr>
              <a:t>Expectations and timings are available to staff </a:t>
            </a:r>
            <a:endParaRPr lang="en-GB" sz="2400" dirty="0">
              <a:solidFill>
                <a:srgbClr val="000000"/>
              </a:solidFill>
              <a:highlight>
                <a:srgbClr val="FFFF00"/>
              </a:highlight>
            </a:endParaRPr>
          </a:p>
        </p:txBody>
      </p:sp>
    </p:spTree>
    <p:extLst>
      <p:ext uri="{BB962C8B-B14F-4D97-AF65-F5344CB8AC3E}">
        <p14:creationId xmlns:p14="http://schemas.microsoft.com/office/powerpoint/2010/main" val="1541375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6D20F153-2532-49AC-A41D-44E27E08AE99}"/>
              </a:ext>
            </a:extLst>
          </p:cNvPr>
          <p:cNvSpPr>
            <a:spLocks noGrp="1"/>
          </p:cNvSpPr>
          <p:nvPr>
            <p:ph type="title"/>
          </p:nvPr>
        </p:nvSpPr>
        <p:spPr>
          <a:xfrm>
            <a:off x="863029" y="1012004"/>
            <a:ext cx="3416158" cy="4795408"/>
          </a:xfrm>
        </p:spPr>
        <p:txBody>
          <a:bodyPr>
            <a:normAutofit/>
          </a:bodyPr>
          <a:lstStyle/>
          <a:p>
            <a:r>
              <a:rPr lang="en-GB">
                <a:solidFill>
                  <a:srgbClr val="FFFFFF"/>
                </a:solidFill>
              </a:rPr>
              <a:t>Should we rely on intuition or science?</a:t>
            </a:r>
          </a:p>
        </p:txBody>
      </p:sp>
      <p:graphicFrame>
        <p:nvGraphicFramePr>
          <p:cNvPr id="5" name="Content Placeholder 2">
            <a:extLst>
              <a:ext uri="{FF2B5EF4-FFF2-40B4-BE49-F238E27FC236}">
                <a16:creationId xmlns="" xmlns:a16="http://schemas.microsoft.com/office/drawing/2014/main" id="{A6337980-8249-41FF-945A-47641EC8021F}"/>
              </a:ext>
            </a:extLst>
          </p:cNvPr>
          <p:cNvGraphicFramePr>
            <a:graphicFrameLocks noGrp="1"/>
          </p:cNvGraphicFramePr>
          <p:nvPr>
            <p:ph idx="1"/>
            <p:extLst>
              <p:ext uri="{D42A27DB-BD31-4B8C-83A1-F6EECF244321}">
                <p14:modId xmlns:p14="http://schemas.microsoft.com/office/powerpoint/2010/main" val="99098145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361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482" y="602816"/>
            <a:ext cx="7886700" cy="1325563"/>
          </a:xfrm>
        </p:spPr>
        <p:txBody>
          <a:bodyPr/>
          <a:lstStyle/>
          <a:p>
            <a:r>
              <a:rPr lang="en-GB" b="1" i="1" dirty="0"/>
              <a:t>Educational </a:t>
            </a:r>
            <a:r>
              <a:rPr lang="en-GB" b="1" i="1" dirty="0" smtClean="0"/>
              <a:t>research </a:t>
            </a:r>
            <a:r>
              <a:rPr lang="en-GB" b="1" i="1" dirty="0"/>
              <a:t>– why now?</a:t>
            </a:r>
          </a:p>
        </p:txBody>
      </p:sp>
      <p:sp>
        <p:nvSpPr>
          <p:cNvPr id="5" name="Content Placeholder 2"/>
          <p:cNvSpPr txBox="1">
            <a:spLocks/>
          </p:cNvSpPr>
          <p:nvPr/>
        </p:nvSpPr>
        <p:spPr>
          <a:xfrm>
            <a:off x="1631504" y="1916832"/>
            <a:ext cx="8784976" cy="482453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dirty="0">
                <a:latin typeface="Gisha" panose="020B0502040204020203" pitchFamily="34" charset="-79"/>
                <a:cs typeface="Gisha" panose="020B0502040204020203" pitchFamily="34" charset="-79"/>
              </a:rPr>
              <a:t>Our own experience and bias, and </a:t>
            </a:r>
            <a:r>
              <a:rPr lang="en-GB" sz="2000" dirty="0" smtClean="0">
                <a:latin typeface="Gisha" panose="020B0502040204020203" pitchFamily="34" charset="-79"/>
                <a:cs typeface="Gisha" panose="020B0502040204020203" pitchFamily="34" charset="-79"/>
              </a:rPr>
              <a:t>those of colleagues, are much </a:t>
            </a:r>
            <a:r>
              <a:rPr lang="en-GB" sz="2000" dirty="0">
                <a:latin typeface="Gisha" panose="020B0502040204020203" pitchFamily="34" charset="-79"/>
                <a:cs typeface="Gisha" panose="020B0502040204020203" pitchFamily="34" charset="-79"/>
              </a:rPr>
              <a:t>more likely to influence </a:t>
            </a:r>
            <a:r>
              <a:rPr lang="en-GB" sz="2000" dirty="0" smtClean="0">
                <a:latin typeface="Gisha" panose="020B0502040204020203" pitchFamily="34" charset="-79"/>
                <a:cs typeface="Gisha" panose="020B0502040204020203" pitchFamily="34" charset="-79"/>
              </a:rPr>
              <a:t>day-to-day decision-making </a:t>
            </a:r>
            <a:r>
              <a:rPr lang="en-GB" sz="2000" dirty="0">
                <a:latin typeface="Gisha" panose="020B0502040204020203" pitchFamily="34" charset="-79"/>
                <a:cs typeface="Gisha" panose="020B0502040204020203" pitchFamily="34" charset="-79"/>
              </a:rPr>
              <a:t>than research evidence. </a:t>
            </a:r>
          </a:p>
          <a:p>
            <a:pPr marL="0" indent="0">
              <a:buNone/>
            </a:pPr>
            <a:endParaRPr lang="en-GB" sz="2000" dirty="0">
              <a:latin typeface="Gisha" panose="020B0502040204020203" pitchFamily="34" charset="-79"/>
              <a:cs typeface="Gisha" panose="020B0502040204020203" pitchFamily="34" charset="-79"/>
            </a:endParaRPr>
          </a:p>
          <a:p>
            <a:r>
              <a:rPr lang="en-GB" sz="2000" dirty="0">
                <a:latin typeface="Gisha" panose="020B0502040204020203" pitchFamily="34" charset="-79"/>
                <a:cs typeface="Gisha" panose="020B0502040204020203" pitchFamily="34" charset="-79"/>
              </a:rPr>
              <a:t>Many important decisions are made by best guesses and are overly influenced by politics, marketing, emotions and tradition. </a:t>
            </a:r>
          </a:p>
          <a:p>
            <a:pPr marL="0" indent="0">
              <a:buNone/>
            </a:pPr>
            <a:endParaRPr lang="en-GB" sz="2000" dirty="0">
              <a:latin typeface="Gisha" panose="020B0502040204020203" pitchFamily="34" charset="-79"/>
              <a:cs typeface="Gisha" panose="020B0502040204020203" pitchFamily="34" charset="-79"/>
            </a:endParaRPr>
          </a:p>
          <a:p>
            <a:r>
              <a:rPr lang="en-GB" sz="2000" dirty="0">
                <a:latin typeface="Gisha" panose="020B0502040204020203" pitchFamily="34" charset="-79"/>
                <a:cs typeface="Gisha" panose="020B0502040204020203" pitchFamily="34" charset="-79"/>
              </a:rPr>
              <a:t>This results in a situation where new ideas and practices are enthusiastically embraced </a:t>
            </a:r>
            <a:r>
              <a:rPr lang="en-GB" sz="2000" dirty="0" smtClean="0">
                <a:latin typeface="Gisha" panose="020B0502040204020203" pitchFamily="34" charset="-79"/>
                <a:cs typeface="Gisha" panose="020B0502040204020203" pitchFamily="34" charset="-79"/>
              </a:rPr>
              <a:t>and then </a:t>
            </a:r>
            <a:r>
              <a:rPr lang="en-GB" sz="2000" dirty="0">
                <a:latin typeface="Gisha" panose="020B0502040204020203" pitchFamily="34" charset="-79"/>
                <a:cs typeface="Gisha" panose="020B0502040204020203" pitchFamily="34" charset="-79"/>
              </a:rPr>
              <a:t>quickly abandoned, only to be rediscovered in cycles. </a:t>
            </a:r>
          </a:p>
          <a:p>
            <a:endParaRPr lang="en-GB" sz="2000" dirty="0">
              <a:latin typeface="Gisha" panose="020B0502040204020203" pitchFamily="34" charset="-79"/>
              <a:cs typeface="Gisha" panose="020B0502040204020203" pitchFamily="34" charset="-79"/>
            </a:endParaRPr>
          </a:p>
          <a:p>
            <a:r>
              <a:rPr lang="en-GB" sz="2000" dirty="0">
                <a:latin typeface="Gisha" panose="020B0502040204020203" pitchFamily="34" charset="-79"/>
                <a:cs typeface="Gisha" panose="020B0502040204020203" pitchFamily="34" charset="-79"/>
              </a:rPr>
              <a:t>Perhaps now because there are movements towards making research more accessible to teachers and </a:t>
            </a:r>
            <a:r>
              <a:rPr lang="en-GB" sz="2000" dirty="0" smtClean="0">
                <a:latin typeface="Gisha" panose="020B0502040204020203" pitchFamily="34" charset="-79"/>
                <a:cs typeface="Gisha" panose="020B0502040204020203" pitchFamily="34" charset="-79"/>
              </a:rPr>
              <a:t>because </a:t>
            </a:r>
            <a:r>
              <a:rPr lang="en-GB" sz="2000" dirty="0">
                <a:latin typeface="Gisha" panose="020B0502040204020203" pitchFamily="34" charset="-79"/>
                <a:cs typeface="Gisha" panose="020B0502040204020203" pitchFamily="34" charset="-79"/>
              </a:rPr>
              <a:t>we live in a world where facts can be difficult to distinguish from ‘fake news’.</a:t>
            </a:r>
          </a:p>
        </p:txBody>
      </p:sp>
    </p:spTree>
    <p:extLst>
      <p:ext uri="{BB962C8B-B14F-4D97-AF65-F5344CB8AC3E}">
        <p14:creationId xmlns:p14="http://schemas.microsoft.com/office/powerpoint/2010/main" val="3886268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2035" y="674304"/>
            <a:ext cx="7750054" cy="1095144"/>
          </a:xfrm>
        </p:spPr>
        <p:txBody>
          <a:bodyPr>
            <a:noAutofit/>
          </a:bodyPr>
          <a:lstStyle/>
          <a:p>
            <a:r>
              <a:rPr lang="en-GB" sz="3600" b="1" dirty="0">
                <a:latin typeface="Fabada" panose="020F0505000000020003" pitchFamily="34" charset="0"/>
                <a:cs typeface="Gisha" panose="020B0502040204020203" pitchFamily="34" charset="-79"/>
              </a:rPr>
              <a:t>What is </a:t>
            </a:r>
            <a:r>
              <a:rPr lang="en-GB" sz="3600" b="1" dirty="0">
                <a:solidFill>
                  <a:srgbClr val="FF0000"/>
                </a:solidFill>
                <a:latin typeface="Fabada" panose="020F0505000000020003" pitchFamily="34" charset="0"/>
                <a:cs typeface="Gisha" panose="020B0502040204020203" pitchFamily="34" charset="-79"/>
              </a:rPr>
              <a:t>research</a:t>
            </a:r>
            <a:r>
              <a:rPr lang="en-GB" sz="3600" b="1" dirty="0">
                <a:latin typeface="Fabada" panose="020F0505000000020003" pitchFamily="34" charset="0"/>
                <a:cs typeface="Gisha" panose="020B0502040204020203" pitchFamily="34" charset="-79"/>
              </a:rPr>
              <a:t>-informed practice?</a:t>
            </a:r>
          </a:p>
        </p:txBody>
      </p:sp>
      <p:pic>
        <p:nvPicPr>
          <p:cNvPr id="4" name="Picture 3"/>
          <p:cNvPicPr>
            <a:picLocks noChangeAspect="1"/>
          </p:cNvPicPr>
          <p:nvPr/>
        </p:nvPicPr>
        <p:blipFill>
          <a:blip r:embed="rId3"/>
          <a:stretch>
            <a:fillRect/>
          </a:stretch>
        </p:blipFill>
        <p:spPr>
          <a:xfrm rot="21356749">
            <a:off x="1834852" y="2343404"/>
            <a:ext cx="3939685" cy="4203757"/>
          </a:xfrm>
          <a:prstGeom prst="rect">
            <a:avLst/>
          </a:prstGeom>
        </p:spPr>
      </p:pic>
      <p:sp>
        <p:nvSpPr>
          <p:cNvPr id="5" name="Rectangle 4"/>
          <p:cNvSpPr/>
          <p:nvPr/>
        </p:nvSpPr>
        <p:spPr>
          <a:xfrm rot="21352154">
            <a:off x="2097770" y="2737122"/>
            <a:ext cx="3374615" cy="3416320"/>
          </a:xfrm>
          <a:prstGeom prst="rect">
            <a:avLst/>
          </a:prstGeom>
        </p:spPr>
        <p:txBody>
          <a:bodyPr wrap="square">
            <a:spAutoFit/>
          </a:bodyPr>
          <a:lstStyle/>
          <a:p>
            <a:r>
              <a:rPr lang="en-US" b="1" dirty="0">
                <a:solidFill>
                  <a:prstClr val="black"/>
                </a:solidFill>
                <a:latin typeface="Gisha" panose="020B0502040204020203" pitchFamily="34" charset="-79"/>
                <a:cs typeface="Gisha" panose="020B0502040204020203" pitchFamily="34" charset="-79"/>
              </a:rPr>
              <a:t>What it is not:</a:t>
            </a:r>
          </a:p>
          <a:p>
            <a:pPr marL="385763" indent="-385763">
              <a:buFont typeface="+mj-lt"/>
              <a:buAutoNum type="arabicPeriod"/>
            </a:pPr>
            <a:endParaRPr lang="en-US" b="1" dirty="0">
              <a:solidFill>
                <a:prstClr val="black"/>
              </a:solidFill>
              <a:latin typeface="Gisha" panose="020B0502040204020203" pitchFamily="34" charset="-79"/>
              <a:cs typeface="Gisha" panose="020B0502040204020203" pitchFamily="34" charset="-79"/>
            </a:endParaRPr>
          </a:p>
          <a:p>
            <a:pPr marL="385763" indent="-385763">
              <a:buFont typeface="+mj-lt"/>
              <a:buAutoNum type="arabicPeriod"/>
            </a:pPr>
            <a:r>
              <a:rPr lang="en-US" dirty="0">
                <a:solidFill>
                  <a:prstClr val="black"/>
                </a:solidFill>
                <a:latin typeface="Gisha" panose="020B0502040204020203" pitchFamily="34" charset="-79"/>
                <a:cs typeface="Gisha" panose="020B0502040204020203" pitchFamily="34" charset="-79"/>
              </a:rPr>
              <a:t>A </a:t>
            </a:r>
            <a:r>
              <a:rPr lang="en-US" dirty="0" smtClean="0">
                <a:solidFill>
                  <a:prstClr val="black"/>
                </a:solidFill>
                <a:latin typeface="Gisha" panose="020B0502040204020203" pitchFamily="34" charset="-79"/>
                <a:cs typeface="Gisha" panose="020B0502040204020203" pitchFamily="34" charset="-79"/>
              </a:rPr>
              <a:t>must-do guide</a:t>
            </a:r>
            <a:br>
              <a:rPr lang="en-US" dirty="0" smtClean="0">
                <a:solidFill>
                  <a:prstClr val="black"/>
                </a:solidFill>
                <a:latin typeface="Gisha" panose="020B0502040204020203" pitchFamily="34" charset="-79"/>
                <a:cs typeface="Gisha" panose="020B0502040204020203" pitchFamily="34" charset="-79"/>
              </a:rPr>
            </a:br>
            <a:r>
              <a:rPr lang="en-US" dirty="0" smtClean="0">
                <a:solidFill>
                  <a:prstClr val="black"/>
                </a:solidFill>
                <a:latin typeface="Gisha" panose="020B0502040204020203" pitchFamily="34" charset="-79"/>
                <a:cs typeface="Gisha" panose="020B0502040204020203" pitchFamily="34" charset="-79"/>
              </a:rPr>
              <a:t> </a:t>
            </a:r>
            <a:endParaRPr lang="en-US" dirty="0">
              <a:solidFill>
                <a:prstClr val="black"/>
              </a:solidFill>
              <a:latin typeface="Gisha" panose="020B0502040204020203" pitchFamily="34" charset="-79"/>
              <a:cs typeface="Gisha" panose="020B0502040204020203" pitchFamily="34" charset="-79"/>
            </a:endParaRPr>
          </a:p>
          <a:p>
            <a:pPr marL="385763" indent="-385763">
              <a:buFont typeface="+mj-lt"/>
              <a:buAutoNum type="arabicPeriod"/>
            </a:pPr>
            <a:r>
              <a:rPr lang="en-US" dirty="0">
                <a:solidFill>
                  <a:prstClr val="black"/>
                </a:solidFill>
                <a:latin typeface="Gisha" panose="020B0502040204020203" pitchFamily="34" charset="-79"/>
                <a:cs typeface="Gisha" panose="020B0502040204020203" pitchFamily="34" charset="-79"/>
              </a:rPr>
              <a:t>An unchallengeable authority</a:t>
            </a:r>
          </a:p>
          <a:p>
            <a:pPr marL="385763" indent="-385763">
              <a:buFont typeface="+mj-lt"/>
              <a:buAutoNum type="arabicPeriod"/>
            </a:pPr>
            <a:endParaRPr lang="en-US" dirty="0">
              <a:solidFill>
                <a:prstClr val="black"/>
              </a:solidFill>
              <a:latin typeface="Gisha" panose="020B0502040204020203" pitchFamily="34" charset="-79"/>
              <a:cs typeface="Gisha" panose="020B0502040204020203" pitchFamily="34" charset="-79"/>
            </a:endParaRPr>
          </a:p>
          <a:p>
            <a:pPr marL="385763" indent="-385763">
              <a:buFont typeface="+mj-lt"/>
              <a:buAutoNum type="arabicPeriod"/>
            </a:pPr>
            <a:r>
              <a:rPr lang="en-US" dirty="0">
                <a:solidFill>
                  <a:prstClr val="black"/>
                </a:solidFill>
                <a:latin typeface="Gisha" panose="020B0502040204020203" pitchFamily="34" charset="-79"/>
                <a:cs typeface="Gisha" panose="020B0502040204020203" pitchFamily="34" charset="-79"/>
              </a:rPr>
              <a:t>A rule book </a:t>
            </a:r>
            <a:r>
              <a:rPr lang="en-US" dirty="0" smtClean="0">
                <a:solidFill>
                  <a:prstClr val="black"/>
                </a:solidFill>
                <a:latin typeface="Gisha" panose="020B0502040204020203" pitchFamily="34" charset="-79"/>
                <a:cs typeface="Gisha" panose="020B0502040204020203" pitchFamily="34" charset="-79"/>
              </a:rPr>
              <a:t>that supersedes </a:t>
            </a:r>
            <a:r>
              <a:rPr lang="en-US" dirty="0">
                <a:solidFill>
                  <a:prstClr val="black"/>
                </a:solidFill>
                <a:latin typeface="Gisha" panose="020B0502040204020203" pitchFamily="34" charset="-79"/>
                <a:cs typeface="Gisha" panose="020B0502040204020203" pitchFamily="34" charset="-79"/>
              </a:rPr>
              <a:t>expertise or professional experience</a:t>
            </a:r>
          </a:p>
          <a:p>
            <a:pPr marL="385763" indent="-385763">
              <a:buFont typeface="+mj-lt"/>
              <a:buAutoNum type="arabicPeriod"/>
            </a:pPr>
            <a:endParaRPr lang="en-US" dirty="0">
              <a:solidFill>
                <a:prstClr val="black"/>
              </a:solidFill>
              <a:latin typeface="Gisha" panose="020B0502040204020203" pitchFamily="34" charset="-79"/>
              <a:cs typeface="Gisha" panose="020B0502040204020203" pitchFamily="34" charset="-79"/>
            </a:endParaRPr>
          </a:p>
          <a:p>
            <a:pPr marL="385763" indent="-385763">
              <a:buFont typeface="+mj-lt"/>
              <a:buAutoNum type="arabicPeriod"/>
            </a:pPr>
            <a:r>
              <a:rPr lang="en-US" dirty="0">
                <a:solidFill>
                  <a:prstClr val="black"/>
                </a:solidFill>
                <a:latin typeface="Gisha" panose="020B0502040204020203" pitchFamily="34" charset="-79"/>
                <a:cs typeface="Gisha" panose="020B0502040204020203" pitchFamily="34" charset="-79"/>
              </a:rPr>
              <a:t>A badge of validity </a:t>
            </a:r>
          </a:p>
        </p:txBody>
      </p:sp>
      <p:pic>
        <p:nvPicPr>
          <p:cNvPr id="7" name="Picture 6"/>
          <p:cNvPicPr>
            <a:picLocks noChangeAspect="1"/>
          </p:cNvPicPr>
          <p:nvPr/>
        </p:nvPicPr>
        <p:blipFill>
          <a:blip r:embed="rId3"/>
          <a:stretch>
            <a:fillRect/>
          </a:stretch>
        </p:blipFill>
        <p:spPr>
          <a:xfrm rot="612086">
            <a:off x="6143332" y="1658883"/>
            <a:ext cx="4554279" cy="4788470"/>
          </a:xfrm>
          <a:prstGeom prst="rect">
            <a:avLst/>
          </a:prstGeom>
        </p:spPr>
      </p:pic>
      <p:sp>
        <p:nvSpPr>
          <p:cNvPr id="8" name="Rectangle 7"/>
          <p:cNvSpPr/>
          <p:nvPr/>
        </p:nvSpPr>
        <p:spPr>
          <a:xfrm rot="586068">
            <a:off x="6371272" y="2391884"/>
            <a:ext cx="4004626" cy="3554819"/>
          </a:xfrm>
          <a:prstGeom prst="rect">
            <a:avLst/>
          </a:prstGeom>
        </p:spPr>
        <p:txBody>
          <a:bodyPr wrap="square">
            <a:spAutoFit/>
          </a:bodyPr>
          <a:lstStyle/>
          <a:p>
            <a:r>
              <a:rPr lang="en-US" sz="1500" b="1" dirty="0">
                <a:solidFill>
                  <a:prstClr val="black"/>
                </a:solidFill>
                <a:latin typeface="Gisha" panose="020B0502040204020203" pitchFamily="34" charset="-79"/>
                <a:cs typeface="Gisha" panose="020B0502040204020203" pitchFamily="34" charset="-79"/>
              </a:rPr>
              <a:t>What is </a:t>
            </a:r>
            <a:r>
              <a:rPr lang="en-US" sz="1500" b="1" dirty="0" smtClean="0">
                <a:solidFill>
                  <a:prstClr val="black"/>
                </a:solidFill>
                <a:latin typeface="Gisha" panose="020B0502040204020203" pitchFamily="34" charset="-79"/>
                <a:cs typeface="Gisha" panose="020B0502040204020203" pitchFamily="34" charset="-79"/>
              </a:rPr>
              <a:t>research-informed </a:t>
            </a:r>
            <a:r>
              <a:rPr lang="en-US" sz="1500" b="1" dirty="0">
                <a:solidFill>
                  <a:prstClr val="black"/>
                </a:solidFill>
                <a:latin typeface="Gisha" panose="020B0502040204020203" pitchFamily="34" charset="-79"/>
                <a:cs typeface="Gisha" panose="020B0502040204020203" pitchFamily="34" charset="-79"/>
              </a:rPr>
              <a:t>practice?</a:t>
            </a:r>
          </a:p>
          <a:p>
            <a:endParaRPr lang="en-US" sz="1500" b="1" dirty="0">
              <a:solidFill>
                <a:prstClr val="black"/>
              </a:solidFill>
              <a:latin typeface="Gisha" panose="020B0502040204020203" pitchFamily="34" charset="-79"/>
              <a:cs typeface="Gisha" panose="020B0502040204020203" pitchFamily="34" charset="-79"/>
            </a:endParaRPr>
          </a:p>
          <a:p>
            <a:pPr marL="342900" indent="-342900">
              <a:buFontTx/>
              <a:buAutoNum type="arabicPeriod"/>
            </a:pPr>
            <a:r>
              <a:rPr lang="en-GB" sz="1500" dirty="0">
                <a:solidFill>
                  <a:prstClr val="black"/>
                </a:solidFill>
                <a:latin typeface="Gisha" panose="020B0502040204020203" pitchFamily="34" charset="-79"/>
                <a:cs typeface="Gisha" panose="020B0502040204020203" pitchFamily="34" charset="-79"/>
              </a:rPr>
              <a:t>A way of </a:t>
            </a:r>
            <a:r>
              <a:rPr lang="en-GB" sz="1500" b="1" dirty="0">
                <a:solidFill>
                  <a:prstClr val="black"/>
                </a:solidFill>
                <a:latin typeface="Gisha" panose="020B0502040204020203" pitchFamily="34" charset="-79"/>
                <a:cs typeface="Gisha" panose="020B0502040204020203" pitchFamily="34" charset="-79"/>
              </a:rPr>
              <a:t>signposting</a:t>
            </a:r>
            <a:r>
              <a:rPr lang="en-GB" sz="1500" dirty="0">
                <a:solidFill>
                  <a:prstClr val="black"/>
                </a:solidFill>
                <a:latin typeface="Gisha" panose="020B0502040204020203" pitchFamily="34" charset="-79"/>
                <a:cs typeface="Gisha" panose="020B0502040204020203" pitchFamily="34" charset="-79"/>
              </a:rPr>
              <a:t> approaches and interventions that have a good evidence base behind them.</a:t>
            </a:r>
          </a:p>
          <a:p>
            <a:pPr marL="342900" indent="-342900">
              <a:buFontTx/>
              <a:buAutoNum type="arabicPeriod"/>
            </a:pPr>
            <a:endParaRPr lang="en-GB" sz="1500" dirty="0">
              <a:solidFill>
                <a:prstClr val="black"/>
              </a:solidFill>
              <a:latin typeface="Gisha" panose="020B0502040204020203" pitchFamily="34" charset="-79"/>
              <a:cs typeface="Gisha" panose="020B0502040204020203" pitchFamily="34" charset="-79"/>
            </a:endParaRPr>
          </a:p>
          <a:p>
            <a:pPr marL="342900" indent="-342900">
              <a:buFontTx/>
              <a:buAutoNum type="arabicPeriod"/>
            </a:pPr>
            <a:r>
              <a:rPr lang="en-GB" sz="1500" dirty="0">
                <a:solidFill>
                  <a:prstClr val="black"/>
                </a:solidFill>
                <a:latin typeface="Gisha" panose="020B0502040204020203" pitchFamily="34" charset="-79"/>
                <a:cs typeface="Gisha" panose="020B0502040204020203" pitchFamily="34" charset="-79"/>
              </a:rPr>
              <a:t>An approach to </a:t>
            </a:r>
            <a:r>
              <a:rPr lang="en-GB" sz="1500" dirty="0" smtClean="0">
                <a:solidFill>
                  <a:prstClr val="black"/>
                </a:solidFill>
                <a:latin typeface="Gisha" panose="020B0502040204020203" pitchFamily="34" charset="-79"/>
                <a:cs typeface="Gisha" panose="020B0502040204020203" pitchFamily="34" charset="-79"/>
              </a:rPr>
              <a:t>decision-making </a:t>
            </a:r>
            <a:r>
              <a:rPr lang="en-GB" sz="1500" dirty="0">
                <a:solidFill>
                  <a:prstClr val="black"/>
                </a:solidFill>
                <a:latin typeface="Gisha" panose="020B0502040204020203" pitchFamily="34" charset="-79"/>
                <a:cs typeface="Gisha" panose="020B0502040204020203" pitchFamily="34" charset="-79"/>
              </a:rPr>
              <a:t>that helps us </a:t>
            </a:r>
            <a:r>
              <a:rPr lang="en-GB" sz="1500" b="1" dirty="0">
                <a:solidFill>
                  <a:prstClr val="black"/>
                </a:solidFill>
                <a:latin typeface="Gisha" panose="020B0502040204020203" pitchFamily="34" charset="-79"/>
                <a:cs typeface="Gisha" panose="020B0502040204020203" pitchFamily="34" charset="-79"/>
              </a:rPr>
              <a:t>critically evaluate </a:t>
            </a:r>
            <a:r>
              <a:rPr lang="en-GB" sz="1500" dirty="0">
                <a:solidFill>
                  <a:prstClr val="black"/>
                </a:solidFill>
                <a:latin typeface="Gisha" panose="020B0502040204020203" pitchFamily="34" charset="-79"/>
                <a:cs typeface="Gisha" panose="020B0502040204020203" pitchFamily="34" charset="-79"/>
              </a:rPr>
              <a:t>the extent to which we can trust the evidence we obtain. </a:t>
            </a:r>
          </a:p>
          <a:p>
            <a:pPr marL="342900" indent="-342900">
              <a:buFontTx/>
              <a:buAutoNum type="arabicPeriod"/>
            </a:pPr>
            <a:endParaRPr lang="en-GB" sz="1500" dirty="0">
              <a:solidFill>
                <a:prstClr val="black"/>
              </a:solidFill>
              <a:latin typeface="Gisha" panose="020B0502040204020203" pitchFamily="34" charset="-79"/>
              <a:cs typeface="Gisha" panose="020B0502040204020203" pitchFamily="34" charset="-79"/>
            </a:endParaRPr>
          </a:p>
          <a:p>
            <a:pPr marL="342900" indent="-342900">
              <a:buFontTx/>
              <a:buAutoNum type="arabicPeriod"/>
            </a:pPr>
            <a:r>
              <a:rPr lang="en-GB" sz="1500" dirty="0">
                <a:solidFill>
                  <a:prstClr val="black"/>
                </a:solidFill>
                <a:latin typeface="Gisha" panose="020B0502040204020203" pitchFamily="34" charset="-79"/>
                <a:cs typeface="Gisha" panose="020B0502040204020203" pitchFamily="34" charset="-79"/>
              </a:rPr>
              <a:t>A way of asking valid </a:t>
            </a:r>
            <a:r>
              <a:rPr lang="en-GB" sz="1500" b="1" dirty="0">
                <a:solidFill>
                  <a:prstClr val="black"/>
                </a:solidFill>
                <a:latin typeface="Gisha" panose="020B0502040204020203" pitchFamily="34" charset="-79"/>
                <a:cs typeface="Gisha" panose="020B0502040204020203" pitchFamily="34" charset="-79"/>
              </a:rPr>
              <a:t>questions </a:t>
            </a:r>
            <a:r>
              <a:rPr lang="en-GB" sz="1500" dirty="0">
                <a:solidFill>
                  <a:prstClr val="black"/>
                </a:solidFill>
                <a:latin typeface="Gisha" panose="020B0502040204020203" pitchFamily="34" charset="-79"/>
                <a:cs typeface="Gisha" panose="020B0502040204020203" pitchFamily="34" charset="-79"/>
              </a:rPr>
              <a:t>of various sources and of ensuring that we pay attention to the </a:t>
            </a:r>
            <a:r>
              <a:rPr lang="en-GB" sz="1500" b="1" dirty="0">
                <a:solidFill>
                  <a:prstClr val="black"/>
                </a:solidFill>
                <a:latin typeface="Gisha" panose="020B0502040204020203" pitchFamily="34" charset="-79"/>
                <a:cs typeface="Gisha" panose="020B0502040204020203" pitchFamily="34" charset="-79"/>
              </a:rPr>
              <a:t>quality </a:t>
            </a:r>
            <a:r>
              <a:rPr lang="en-GB" sz="1500" dirty="0">
                <a:solidFill>
                  <a:prstClr val="black"/>
                </a:solidFill>
                <a:latin typeface="Gisha" panose="020B0502040204020203" pitchFamily="34" charset="-79"/>
                <a:cs typeface="Gisha" panose="020B0502040204020203" pitchFamily="34" charset="-79"/>
              </a:rPr>
              <a:t>of the evidence we have.</a:t>
            </a:r>
          </a:p>
        </p:txBody>
      </p:sp>
    </p:spTree>
    <p:extLst>
      <p:ext uri="{BB962C8B-B14F-4D97-AF65-F5344CB8AC3E}">
        <p14:creationId xmlns:p14="http://schemas.microsoft.com/office/powerpoint/2010/main" val="11757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8111" y="762350"/>
            <a:ext cx="9226980" cy="1325563"/>
          </a:xfrm>
        </p:spPr>
        <p:txBody>
          <a:bodyPr>
            <a:normAutofit/>
          </a:bodyPr>
          <a:lstStyle/>
          <a:p>
            <a:r>
              <a:rPr lang="en-GB" b="1" dirty="0">
                <a:latin typeface="Fabada" panose="020F0505000000020003"/>
              </a:rPr>
              <a:t>Styles of </a:t>
            </a:r>
            <a:r>
              <a:rPr lang="en-GB" b="1" dirty="0" smtClean="0">
                <a:latin typeface="Fabada" panose="020F0505000000020003"/>
              </a:rPr>
              <a:t>educational research</a:t>
            </a:r>
            <a:r>
              <a:rPr lang="en-GB" b="1" dirty="0">
                <a:latin typeface="Fabada" panose="020F0505000000020003"/>
              </a:rPr>
              <a:t>:</a:t>
            </a:r>
          </a:p>
        </p:txBody>
      </p:sp>
      <p:sp>
        <p:nvSpPr>
          <p:cNvPr id="3" name="Content Placeholder 2"/>
          <p:cNvSpPr>
            <a:spLocks noGrp="1"/>
          </p:cNvSpPr>
          <p:nvPr>
            <p:ph idx="1"/>
          </p:nvPr>
        </p:nvSpPr>
        <p:spPr>
          <a:xfrm>
            <a:off x="1847528" y="2132856"/>
            <a:ext cx="8363272" cy="4248472"/>
          </a:xfrm>
        </p:spPr>
        <p:style>
          <a:lnRef idx="2">
            <a:schemeClr val="dk1"/>
          </a:lnRef>
          <a:fillRef idx="1">
            <a:schemeClr val="lt1"/>
          </a:fillRef>
          <a:effectRef idx="0">
            <a:schemeClr val="dk1"/>
          </a:effectRef>
          <a:fontRef idx="minor">
            <a:schemeClr val="dk1"/>
          </a:fontRef>
        </p:style>
        <p:txBody>
          <a:bodyPr>
            <a:noAutofit/>
          </a:bodyPr>
          <a:lstStyle/>
          <a:p>
            <a:r>
              <a:rPr lang="en-GB" sz="2400" dirty="0"/>
              <a:t>There isn’t a single style or methodology of educational research – findings come from a variety of sources each with their own issues.</a:t>
            </a:r>
          </a:p>
          <a:p>
            <a:r>
              <a:rPr lang="en-GB" sz="2400" dirty="0"/>
              <a:t>Research may be classroom based or laboratory based.</a:t>
            </a:r>
          </a:p>
          <a:p>
            <a:r>
              <a:rPr lang="en-GB" sz="2400" dirty="0"/>
              <a:t>Studies may have taken place through the lens of cognitive scientists, psychologists, academics or teachers.</a:t>
            </a:r>
          </a:p>
          <a:p>
            <a:r>
              <a:rPr lang="en-GB" sz="2400" dirty="0"/>
              <a:t>Studies may be experimental studies or meta-analysis (analysis of other analyses). </a:t>
            </a:r>
          </a:p>
          <a:p>
            <a:r>
              <a:rPr lang="en-GB" sz="2400" dirty="0"/>
              <a:t>Educational research covers an immense range of topics – learning and teaching are separate entities. </a:t>
            </a:r>
          </a:p>
        </p:txBody>
      </p:sp>
    </p:spTree>
    <p:extLst>
      <p:ext uri="{BB962C8B-B14F-4D97-AF65-F5344CB8AC3E}">
        <p14:creationId xmlns:p14="http://schemas.microsoft.com/office/powerpoint/2010/main" val="145181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656" y="707581"/>
            <a:ext cx="8229600" cy="1143000"/>
          </a:xfrm>
        </p:spPr>
        <p:txBody>
          <a:bodyPr>
            <a:normAutofit fontScale="90000"/>
          </a:bodyPr>
          <a:lstStyle/>
          <a:p>
            <a:r>
              <a:rPr lang="en-GB" b="1" dirty="0">
                <a:latin typeface="Fabada" panose="020F0505000000020003" pitchFamily="34" charset="0"/>
                <a:cs typeface="Gisha" panose="020B0502040204020203" pitchFamily="34" charset="-79"/>
              </a:rPr>
              <a:t>What is </a:t>
            </a:r>
            <a:r>
              <a:rPr lang="en-GB" b="1" dirty="0">
                <a:solidFill>
                  <a:srgbClr val="FF0000"/>
                </a:solidFill>
                <a:latin typeface="Fabada" panose="020F0505000000020003" pitchFamily="34" charset="0"/>
                <a:cs typeface="Gisha" panose="020B0502040204020203" pitchFamily="34" charset="-79"/>
              </a:rPr>
              <a:t>evidence</a:t>
            </a:r>
            <a:r>
              <a:rPr lang="en-GB" b="1" dirty="0">
                <a:latin typeface="Fabada" panose="020F0505000000020003" pitchFamily="34" charset="0"/>
                <a:cs typeface="Gisha" panose="020B0502040204020203" pitchFamily="34" charset="-79"/>
              </a:rPr>
              <a:t>-informed practice?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6009830"/>
              </p:ext>
            </p:extLst>
          </p:nvPr>
        </p:nvGraphicFramePr>
        <p:xfrm>
          <a:off x="1524000" y="1144589"/>
          <a:ext cx="8623870"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 xmlns:a16="http://schemas.microsoft.com/office/drawing/2014/main" id="{050708E2-0282-4ED8-AF28-901BBA80753B}"/>
              </a:ext>
            </a:extLst>
          </p:cNvPr>
          <p:cNvSpPr/>
          <p:nvPr/>
        </p:nvSpPr>
        <p:spPr>
          <a:xfrm>
            <a:off x="1703513" y="6044221"/>
            <a:ext cx="8411869" cy="657845"/>
          </a:xfrm>
          <a:prstGeom prst="rect">
            <a:avLst/>
          </a:prstGeom>
        </p:spPr>
        <p:txBody>
          <a:bodyPr wrap="square">
            <a:spAutoFit/>
          </a:bodyPr>
          <a:lstStyle/>
          <a:p>
            <a:r>
              <a:rPr lang="en-GB" i="1" dirty="0"/>
              <a:t> The four different areas to focus on when making evidence-informed </a:t>
            </a:r>
          </a:p>
          <a:p>
            <a:r>
              <a:rPr lang="en-GB" i="1" dirty="0"/>
              <a:t>decisions according to Jones (2016)</a:t>
            </a:r>
          </a:p>
        </p:txBody>
      </p:sp>
    </p:spTree>
    <p:extLst>
      <p:ext uri="{BB962C8B-B14F-4D97-AF65-F5344CB8AC3E}">
        <p14:creationId xmlns:p14="http://schemas.microsoft.com/office/powerpoint/2010/main" val="3588130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C6D78B-E1C6-4BEE-954D-A8624E1AB9D2}"/>
              </a:ext>
            </a:extLst>
          </p:cNvPr>
          <p:cNvSpPr>
            <a:spLocks noGrp="1"/>
          </p:cNvSpPr>
          <p:nvPr>
            <p:ph type="title"/>
          </p:nvPr>
        </p:nvSpPr>
        <p:spPr>
          <a:xfrm>
            <a:off x="704209" y="635069"/>
            <a:ext cx="4509236" cy="1139139"/>
          </a:xfrm>
        </p:spPr>
        <p:txBody>
          <a:bodyPr>
            <a:normAutofit/>
          </a:bodyPr>
          <a:lstStyle/>
          <a:p>
            <a:r>
              <a:rPr lang="en-GB" sz="3600" dirty="0"/>
              <a:t>Sources of evidence: </a:t>
            </a:r>
          </a:p>
        </p:txBody>
      </p:sp>
      <p:sp>
        <p:nvSpPr>
          <p:cNvPr id="3" name="Content Placeholder 2">
            <a:extLst>
              <a:ext uri="{FF2B5EF4-FFF2-40B4-BE49-F238E27FC236}">
                <a16:creationId xmlns="" xmlns:a16="http://schemas.microsoft.com/office/drawing/2014/main" id="{7684032F-109E-4138-AD02-DF20E54D3004}"/>
              </a:ext>
            </a:extLst>
          </p:cNvPr>
          <p:cNvSpPr>
            <a:spLocks noGrp="1"/>
          </p:cNvSpPr>
          <p:nvPr>
            <p:ph idx="1"/>
          </p:nvPr>
        </p:nvSpPr>
        <p:spPr>
          <a:xfrm>
            <a:off x="720992" y="1941362"/>
            <a:ext cx="4492454" cy="2419097"/>
          </a:xfrm>
        </p:spPr>
        <p:txBody>
          <a:bodyPr anchor="t">
            <a:normAutofit/>
          </a:bodyPr>
          <a:lstStyle/>
          <a:p>
            <a:r>
              <a:rPr lang="en-GB" sz="1800"/>
              <a:t>Having a wide range of resources is important as evidence can and often is contradictory. </a:t>
            </a:r>
          </a:p>
          <a:p>
            <a:r>
              <a:rPr lang="en-GB" sz="1800"/>
              <a:t>Resources do not have to be simply research papers. </a:t>
            </a:r>
          </a:p>
          <a:p>
            <a:r>
              <a:rPr lang="en-GB" sz="1800"/>
              <a:t>They come in a wide variety of formats. </a:t>
            </a:r>
          </a:p>
          <a:p>
            <a:r>
              <a:rPr lang="en-GB" sz="1800"/>
              <a:t>They should continually be questioned. </a:t>
            </a:r>
          </a:p>
        </p:txBody>
      </p:sp>
      <p:sp>
        <p:nvSpPr>
          <p:cNvPr id="22" name="Freeform: Shape 21">
            <a:extLst>
              <a:ext uri="{FF2B5EF4-FFF2-40B4-BE49-F238E27FC236}">
                <a16:creationId xmlns="" xmlns:a16="http://schemas.microsoft.com/office/drawing/2014/main" id="{3A45B268-BBDB-4EC6-A664-CED7BF60D20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714207" y="361702"/>
            <a:ext cx="1691640" cy="1691640"/>
          </a:xfrm>
          <a:custGeom>
            <a:avLst/>
            <a:gdLst>
              <a:gd name="connsiteX0" fmla="*/ 845820 w 1691640"/>
              <a:gd name="connsiteY0" fmla="*/ 0 h 1691640"/>
              <a:gd name="connsiteX1" fmla="*/ 1691640 w 1691640"/>
              <a:gd name="connsiteY1" fmla="*/ 845820 h 1691640"/>
              <a:gd name="connsiteX2" fmla="*/ 845820 w 1691640"/>
              <a:gd name="connsiteY2" fmla="*/ 1691640 h 1691640"/>
              <a:gd name="connsiteX3" fmla="*/ 0 w 1691640"/>
              <a:gd name="connsiteY3" fmla="*/ 845820 h 1691640"/>
              <a:gd name="connsiteX4" fmla="*/ 845820 w 1691640"/>
              <a:gd name="connsiteY4" fmla="*/ 0 h 1691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1640" h="1691640">
                <a:moveTo>
                  <a:pt x="845820" y="0"/>
                </a:moveTo>
                <a:cubicBezTo>
                  <a:pt x="1312954" y="0"/>
                  <a:pt x="1691640" y="378686"/>
                  <a:pt x="1691640" y="845820"/>
                </a:cubicBezTo>
                <a:cubicBezTo>
                  <a:pt x="1691640" y="1312954"/>
                  <a:pt x="1312954" y="1691640"/>
                  <a:pt x="845820" y="1691640"/>
                </a:cubicBezTo>
                <a:cubicBezTo>
                  <a:pt x="378687" y="1691640"/>
                  <a:pt x="0" y="1312954"/>
                  <a:pt x="0" y="845820"/>
                </a:cubicBezTo>
                <a:cubicBezTo>
                  <a:pt x="0" y="378686"/>
                  <a:pt x="378687" y="0"/>
                  <a:pt x="84582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Oval 23">
            <a:extLst>
              <a:ext uri="{FF2B5EF4-FFF2-40B4-BE49-F238E27FC236}">
                <a16:creationId xmlns="" xmlns:a16="http://schemas.microsoft.com/office/drawing/2014/main" id="{07977D39-626F-40D7-B00F-16E02602DD5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49615" y="197110"/>
            <a:ext cx="2020824" cy="2020824"/>
          </a:xfrm>
          <a:prstGeom prst="ellipse">
            <a:avLst/>
          </a:prstGeom>
          <a:solidFill>
            <a:schemeClr val="accent4">
              <a:lumMod val="40000"/>
              <a:lumOff val="6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accent4">
                  <a:lumMod val="60000"/>
                  <a:lumOff val="40000"/>
                </a:schemeClr>
              </a:solidFill>
              <a:effectLst/>
              <a:uLnTx/>
              <a:uFillTx/>
              <a:latin typeface="Calibri" panose="020F0502020204030204"/>
              <a:ea typeface="+mn-ea"/>
              <a:cs typeface="+mn-cs"/>
            </a:endParaRPr>
          </a:p>
        </p:txBody>
      </p:sp>
      <p:sp>
        <p:nvSpPr>
          <p:cNvPr id="26" name="Freeform: Shape 25">
            <a:extLst>
              <a:ext uri="{FF2B5EF4-FFF2-40B4-BE49-F238E27FC236}">
                <a16:creationId xmlns="" xmlns:a16="http://schemas.microsoft.com/office/drawing/2014/main" id="{B78B55DD-3C55-4B94-9031-4F3723BD43E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278624" y="2"/>
            <a:ext cx="3913376" cy="3281569"/>
          </a:xfrm>
          <a:custGeom>
            <a:avLst/>
            <a:gdLst>
              <a:gd name="connsiteX0" fmla="*/ 267865 w 3913376"/>
              <a:gd name="connsiteY0" fmla="*/ 0 h 3281569"/>
              <a:gd name="connsiteX1" fmla="*/ 3913376 w 3913376"/>
              <a:gd name="connsiteY1" fmla="*/ 0 h 3281569"/>
              <a:gd name="connsiteX2" fmla="*/ 3913376 w 3913376"/>
              <a:gd name="connsiteY2" fmla="*/ 2499938 h 3281569"/>
              <a:gd name="connsiteX3" fmla="*/ 3794714 w 3913376"/>
              <a:gd name="connsiteY3" fmla="*/ 2630499 h 3281569"/>
              <a:gd name="connsiteX4" fmla="*/ 2222892 w 3913376"/>
              <a:gd name="connsiteY4" fmla="*/ 3281569 h 3281569"/>
              <a:gd name="connsiteX5" fmla="*/ 0 w 3913376"/>
              <a:gd name="connsiteY5" fmla="*/ 1058677 h 3281569"/>
              <a:gd name="connsiteX6" fmla="*/ 174686 w 3913376"/>
              <a:gd name="connsiteY6" fmla="*/ 193427 h 3281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376" h="3281569">
                <a:moveTo>
                  <a:pt x="267865" y="0"/>
                </a:moveTo>
                <a:lnTo>
                  <a:pt x="3913376" y="0"/>
                </a:lnTo>
                <a:lnTo>
                  <a:pt x="3913376" y="2499938"/>
                </a:lnTo>
                <a:lnTo>
                  <a:pt x="3794714" y="2630499"/>
                </a:lnTo>
                <a:cubicBezTo>
                  <a:pt x="3392450" y="3032763"/>
                  <a:pt x="2836727" y="3281569"/>
                  <a:pt x="2222892" y="3281569"/>
                </a:cubicBezTo>
                <a:cubicBezTo>
                  <a:pt x="995223" y="3281569"/>
                  <a:pt x="0" y="2286346"/>
                  <a:pt x="0" y="1058677"/>
                </a:cubicBezTo>
                <a:cubicBezTo>
                  <a:pt x="0" y="751760"/>
                  <a:pt x="62202" y="459370"/>
                  <a:pt x="174686" y="19342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 xmlns:a16="http://schemas.microsoft.com/office/drawing/2014/main" id="{B905CDE4-B751-4B3E-B625-6E59F890341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114932" y="1"/>
            <a:ext cx="4077068" cy="3445261"/>
          </a:xfrm>
          <a:custGeom>
            <a:avLst/>
            <a:gdLst>
              <a:gd name="connsiteX0" fmla="*/ 250035 w 4077068"/>
              <a:gd name="connsiteY0" fmla="*/ 0 h 3445261"/>
              <a:gd name="connsiteX1" fmla="*/ 4077068 w 4077068"/>
              <a:gd name="connsiteY1" fmla="*/ 0 h 3445261"/>
              <a:gd name="connsiteX2" fmla="*/ 4077068 w 4077068"/>
              <a:gd name="connsiteY2" fmla="*/ 2743040 h 3445261"/>
              <a:gd name="connsiteX3" fmla="*/ 4074154 w 4077068"/>
              <a:gd name="connsiteY3" fmla="*/ 2746247 h 3445261"/>
              <a:gd name="connsiteX4" fmla="*/ 2386584 w 4077068"/>
              <a:gd name="connsiteY4" fmla="*/ 3445261 h 3445261"/>
              <a:gd name="connsiteX5" fmla="*/ 0 w 4077068"/>
              <a:gd name="connsiteY5" fmla="*/ 1058677 h 3445261"/>
              <a:gd name="connsiteX6" fmla="*/ 187550 w 4077068"/>
              <a:gd name="connsiteY6" fmla="*/ 129711 h 34452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7068" h="3445261">
                <a:moveTo>
                  <a:pt x="250035" y="0"/>
                </a:moveTo>
                <a:lnTo>
                  <a:pt x="4077068" y="0"/>
                </a:lnTo>
                <a:lnTo>
                  <a:pt x="4077068" y="2743040"/>
                </a:lnTo>
                <a:lnTo>
                  <a:pt x="4074154" y="2746247"/>
                </a:lnTo>
                <a:cubicBezTo>
                  <a:pt x="3642267" y="3178134"/>
                  <a:pt x="3045621" y="3445261"/>
                  <a:pt x="2386584" y="3445261"/>
                </a:cubicBezTo>
                <a:cubicBezTo>
                  <a:pt x="1068510" y="3445261"/>
                  <a:pt x="0" y="2376751"/>
                  <a:pt x="0" y="1058677"/>
                </a:cubicBezTo>
                <a:cubicBezTo>
                  <a:pt x="0" y="729159"/>
                  <a:pt x="66782" y="415238"/>
                  <a:pt x="187550" y="129711"/>
                </a:cubicBezTo>
                <a:close/>
              </a:path>
            </a:pathLst>
          </a:custGeom>
          <a:solidFill>
            <a:schemeClr val="accent6">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Freeform: Shape 29">
            <a:extLst>
              <a:ext uri="{FF2B5EF4-FFF2-40B4-BE49-F238E27FC236}">
                <a16:creationId xmlns="" xmlns:a16="http://schemas.microsoft.com/office/drawing/2014/main" id="{42D9BB05-ED63-4148-87AB-82720ACC335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818614" y="4769536"/>
            <a:ext cx="3950208" cy="2088462"/>
          </a:xfrm>
          <a:custGeom>
            <a:avLst/>
            <a:gdLst>
              <a:gd name="connsiteX0" fmla="*/ 1975104 w 3950208"/>
              <a:gd name="connsiteY0" fmla="*/ 0 h 2088462"/>
              <a:gd name="connsiteX1" fmla="*/ 3950208 w 3950208"/>
              <a:gd name="connsiteY1" fmla="*/ 1975104 h 2088462"/>
              <a:gd name="connsiteX2" fmla="*/ 3944484 w 3950208"/>
              <a:gd name="connsiteY2" fmla="*/ 2088462 h 2088462"/>
              <a:gd name="connsiteX3" fmla="*/ 5724 w 3950208"/>
              <a:gd name="connsiteY3" fmla="*/ 2088462 h 2088462"/>
              <a:gd name="connsiteX4" fmla="*/ 0 w 3950208"/>
              <a:gd name="connsiteY4" fmla="*/ 1975104 h 2088462"/>
              <a:gd name="connsiteX5" fmla="*/ 1975104 w 3950208"/>
              <a:gd name="connsiteY5" fmla="*/ 0 h 2088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0208" h="2088462">
                <a:moveTo>
                  <a:pt x="1975104" y="0"/>
                </a:moveTo>
                <a:cubicBezTo>
                  <a:pt x="3065924" y="0"/>
                  <a:pt x="3950208" y="884284"/>
                  <a:pt x="3950208" y="1975104"/>
                </a:cubicBezTo>
                <a:lnTo>
                  <a:pt x="3944484" y="2088462"/>
                </a:lnTo>
                <a:lnTo>
                  <a:pt x="5724" y="2088462"/>
                </a:lnTo>
                <a:lnTo>
                  <a:pt x="0" y="1975104"/>
                </a:lnTo>
                <a:cubicBezTo>
                  <a:pt x="0" y="884284"/>
                  <a:pt x="884284" y="0"/>
                  <a:pt x="197510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 xmlns:a16="http://schemas.microsoft.com/office/drawing/2014/main" id="{CDC29AC1-2821-4FCC-B597-88DAF39C36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653162" y="4604085"/>
            <a:ext cx="4281112" cy="2253913"/>
          </a:xfrm>
          <a:custGeom>
            <a:avLst/>
            <a:gdLst>
              <a:gd name="connsiteX0" fmla="*/ 2140556 w 4281112"/>
              <a:gd name="connsiteY0" fmla="*/ 0 h 2253913"/>
              <a:gd name="connsiteX1" fmla="*/ 4281112 w 4281112"/>
              <a:gd name="connsiteY1" fmla="*/ 2140556 h 2253913"/>
              <a:gd name="connsiteX2" fmla="*/ 4275388 w 4281112"/>
              <a:gd name="connsiteY2" fmla="*/ 2253913 h 2253913"/>
              <a:gd name="connsiteX3" fmla="*/ 5724 w 4281112"/>
              <a:gd name="connsiteY3" fmla="*/ 2253913 h 2253913"/>
              <a:gd name="connsiteX4" fmla="*/ 0 w 4281112"/>
              <a:gd name="connsiteY4" fmla="*/ 2140556 h 2253913"/>
              <a:gd name="connsiteX5" fmla="*/ 2140556 w 4281112"/>
              <a:gd name="connsiteY5" fmla="*/ 0 h 225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1112" h="2253913">
                <a:moveTo>
                  <a:pt x="2140556" y="0"/>
                </a:moveTo>
                <a:cubicBezTo>
                  <a:pt x="3322752" y="0"/>
                  <a:pt x="4281112" y="958360"/>
                  <a:pt x="4281112" y="2140556"/>
                </a:cubicBezTo>
                <a:lnTo>
                  <a:pt x="4275388" y="2253913"/>
                </a:lnTo>
                <a:lnTo>
                  <a:pt x="5724" y="2253913"/>
                </a:lnTo>
                <a:lnTo>
                  <a:pt x="0" y="2140556"/>
                </a:lnTo>
                <a:cubicBezTo>
                  <a:pt x="0" y="958360"/>
                  <a:pt x="958360" y="0"/>
                  <a:pt x="2140556" y="0"/>
                </a:cubicBezTo>
                <a:close/>
              </a:path>
            </a:pathLst>
          </a:custGeom>
          <a:solidFill>
            <a:schemeClr val="accent2">
              <a:lumMod val="60000"/>
              <a:lumOff val="4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 xmlns:a16="http://schemas.microsoft.com/office/drawing/2014/main" id="{5B00B48C-8AA7-4128-AD60-76349F0CEC5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886020" y="2715337"/>
            <a:ext cx="2743200" cy="2743200"/>
          </a:xfrm>
          <a:custGeom>
            <a:avLst/>
            <a:gdLst>
              <a:gd name="connsiteX0" fmla="*/ 1371600 w 2743200"/>
              <a:gd name="connsiteY0" fmla="*/ 0 h 2743200"/>
              <a:gd name="connsiteX1" fmla="*/ 2743200 w 2743200"/>
              <a:gd name="connsiteY1" fmla="*/ 1371600 h 2743200"/>
              <a:gd name="connsiteX2" fmla="*/ 1371600 w 2743200"/>
              <a:gd name="connsiteY2" fmla="*/ 2743200 h 2743200"/>
              <a:gd name="connsiteX3" fmla="*/ 0 w 2743200"/>
              <a:gd name="connsiteY3" fmla="*/ 1371600 h 2743200"/>
              <a:gd name="connsiteX4" fmla="*/ 1371600 w 2743200"/>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0" h="2743200">
                <a:moveTo>
                  <a:pt x="1371600" y="0"/>
                </a:moveTo>
                <a:cubicBezTo>
                  <a:pt x="2129114" y="0"/>
                  <a:pt x="2743200" y="614087"/>
                  <a:pt x="2743200" y="1371600"/>
                </a:cubicBezTo>
                <a:cubicBezTo>
                  <a:pt x="2743200" y="2129114"/>
                  <a:pt x="2129114" y="2743200"/>
                  <a:pt x="1371600" y="2743200"/>
                </a:cubicBezTo>
                <a:cubicBezTo>
                  <a:pt x="614087" y="2743200"/>
                  <a:pt x="0" y="2129114"/>
                  <a:pt x="0" y="1371600"/>
                </a:cubicBezTo>
                <a:cubicBezTo>
                  <a:pt x="0" y="614087"/>
                  <a:pt x="614087" y="0"/>
                  <a:pt x="137160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Oval 35">
            <a:extLst>
              <a:ext uri="{FF2B5EF4-FFF2-40B4-BE49-F238E27FC236}">
                <a16:creationId xmlns="" xmlns:a16="http://schemas.microsoft.com/office/drawing/2014/main" id="{08108C16-F4C0-44AA-999D-17BD39219B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721428" y="2550745"/>
            <a:ext cx="3072384" cy="3072384"/>
          </a:xfrm>
          <a:prstGeom prst="ellipse">
            <a:avLst/>
          </a:prstGeom>
          <a:solidFill>
            <a:schemeClr val="accent1">
              <a:lumMod val="60000"/>
              <a:lumOff val="40000"/>
              <a:alpha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Freeform: Shape 37">
            <a:extLst>
              <a:ext uri="{FF2B5EF4-FFF2-40B4-BE49-F238E27FC236}">
                <a16:creationId xmlns="" xmlns:a16="http://schemas.microsoft.com/office/drawing/2014/main" id="{0760511E-86BF-4340-9949-CECB774FAC3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9009416" y="4131546"/>
            <a:ext cx="3178912" cy="2726454"/>
          </a:xfrm>
          <a:custGeom>
            <a:avLst/>
            <a:gdLst>
              <a:gd name="connsiteX0" fmla="*/ 1837818 w 3178912"/>
              <a:gd name="connsiteY0" fmla="*/ 0 h 2726454"/>
              <a:gd name="connsiteX1" fmla="*/ 3137352 w 3178912"/>
              <a:gd name="connsiteY1" fmla="*/ 538285 h 2726454"/>
              <a:gd name="connsiteX2" fmla="*/ 3178912 w 3178912"/>
              <a:gd name="connsiteY2" fmla="*/ 584013 h 2726454"/>
              <a:gd name="connsiteX3" fmla="*/ 3178912 w 3178912"/>
              <a:gd name="connsiteY3" fmla="*/ 2726454 h 2726454"/>
              <a:gd name="connsiteX4" fmla="*/ 229483 w 3178912"/>
              <a:gd name="connsiteY4" fmla="*/ 2726454 h 2726454"/>
              <a:gd name="connsiteX5" fmla="*/ 221815 w 3178912"/>
              <a:gd name="connsiteY5" fmla="*/ 2713832 h 2726454"/>
              <a:gd name="connsiteX6" fmla="*/ 0 w 3178912"/>
              <a:gd name="connsiteY6" fmla="*/ 1837818 h 2726454"/>
              <a:gd name="connsiteX7" fmla="*/ 1837818 w 3178912"/>
              <a:gd name="connsiteY7" fmla="*/ 0 h 2726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78912" h="2726454">
                <a:moveTo>
                  <a:pt x="1837818" y="0"/>
                </a:moveTo>
                <a:cubicBezTo>
                  <a:pt x="2345318" y="0"/>
                  <a:pt x="2804772" y="205705"/>
                  <a:pt x="3137352" y="538285"/>
                </a:cubicBezTo>
                <a:lnTo>
                  <a:pt x="3178912" y="584013"/>
                </a:lnTo>
                <a:lnTo>
                  <a:pt x="3178912" y="2726454"/>
                </a:lnTo>
                <a:lnTo>
                  <a:pt x="229483" y="2726454"/>
                </a:lnTo>
                <a:lnTo>
                  <a:pt x="221815" y="2713832"/>
                </a:lnTo>
                <a:cubicBezTo>
                  <a:pt x="80353" y="2453425"/>
                  <a:pt x="0" y="2155005"/>
                  <a:pt x="0" y="1837818"/>
                </a:cubicBezTo>
                <a:cubicBezTo>
                  <a:pt x="0" y="822819"/>
                  <a:pt x="822819" y="0"/>
                  <a:pt x="183781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 xmlns:a16="http://schemas.microsoft.com/office/drawing/2014/main" id="{C8F10CB3-3B5E-4C7A-98CF-B87454DDFA3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848370" y="3966828"/>
            <a:ext cx="3339958" cy="2891173"/>
          </a:xfrm>
          <a:custGeom>
            <a:avLst/>
            <a:gdLst>
              <a:gd name="connsiteX0" fmla="*/ 2002536 w 3339958"/>
              <a:gd name="connsiteY0" fmla="*/ 0 h 2891173"/>
              <a:gd name="connsiteX1" fmla="*/ 3276335 w 3339958"/>
              <a:gd name="connsiteY1" fmla="*/ 457282 h 2891173"/>
              <a:gd name="connsiteX2" fmla="*/ 3339958 w 3339958"/>
              <a:gd name="connsiteY2" fmla="*/ 515107 h 2891173"/>
              <a:gd name="connsiteX3" fmla="*/ 3339958 w 3339958"/>
              <a:gd name="connsiteY3" fmla="*/ 2891173 h 2891173"/>
              <a:gd name="connsiteX4" fmla="*/ 209954 w 3339958"/>
              <a:gd name="connsiteY4" fmla="*/ 2891173 h 2891173"/>
              <a:gd name="connsiteX5" fmla="*/ 157369 w 3339958"/>
              <a:gd name="connsiteY5" fmla="*/ 2782014 h 2891173"/>
              <a:gd name="connsiteX6" fmla="*/ 0 w 3339958"/>
              <a:gd name="connsiteY6" fmla="*/ 2002536 h 2891173"/>
              <a:gd name="connsiteX7" fmla="*/ 2002536 w 3339958"/>
              <a:gd name="connsiteY7" fmla="*/ 0 h 2891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39958" h="2891173">
                <a:moveTo>
                  <a:pt x="2002536" y="0"/>
                </a:moveTo>
                <a:cubicBezTo>
                  <a:pt x="2486398" y="0"/>
                  <a:pt x="2930179" y="171609"/>
                  <a:pt x="3276335" y="457282"/>
                </a:cubicBezTo>
                <a:lnTo>
                  <a:pt x="3339958" y="515107"/>
                </a:lnTo>
                <a:lnTo>
                  <a:pt x="3339958" y="2891173"/>
                </a:lnTo>
                <a:lnTo>
                  <a:pt x="209954" y="2891173"/>
                </a:lnTo>
                <a:lnTo>
                  <a:pt x="157369" y="2782014"/>
                </a:lnTo>
                <a:cubicBezTo>
                  <a:pt x="56036" y="2542434"/>
                  <a:pt x="0" y="2279029"/>
                  <a:pt x="0" y="2002536"/>
                </a:cubicBezTo>
                <a:cubicBezTo>
                  <a:pt x="0" y="896566"/>
                  <a:pt x="896566" y="0"/>
                  <a:pt x="2002536" y="0"/>
                </a:cubicBezTo>
                <a:close/>
              </a:path>
            </a:pathLst>
          </a:custGeom>
          <a:solidFill>
            <a:srgbClr val="66006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4055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791" y="2200407"/>
            <a:ext cx="10515600" cy="4351338"/>
          </a:xfrm>
        </p:spPr>
        <p:txBody>
          <a:bodyPr/>
          <a:lstStyle/>
          <a:p>
            <a:r>
              <a:rPr lang="en-US" dirty="0" smtClean="0"/>
              <a:t>Sutton Trust-EEF Teaching and Learning Toolkit</a:t>
            </a:r>
          </a:p>
          <a:p>
            <a:r>
              <a:rPr lang="en-US" dirty="0" smtClean="0"/>
              <a:t>Teacher </a:t>
            </a:r>
            <a:r>
              <a:rPr lang="en-US" dirty="0" err="1" smtClean="0"/>
              <a:t>Tapp</a:t>
            </a:r>
            <a:r>
              <a:rPr lang="en-US" dirty="0" smtClean="0"/>
              <a:t> App</a:t>
            </a:r>
          </a:p>
          <a:p>
            <a:r>
              <a:rPr lang="en-US" dirty="0" smtClean="0"/>
              <a:t>Institute for Effective Education newsletter</a:t>
            </a:r>
          </a:p>
          <a:p>
            <a:r>
              <a:rPr lang="en-US" dirty="0" smtClean="0"/>
              <a:t>The Learning Scientists website</a:t>
            </a:r>
          </a:p>
          <a:p>
            <a:r>
              <a:rPr lang="en-US" dirty="0">
                <a:solidFill>
                  <a:srgbClr val="000000"/>
                </a:solidFill>
              </a:rPr>
              <a:t>Magazines and publications with practical strategies: </a:t>
            </a:r>
            <a:endParaRPr lang="en-US" dirty="0" smtClean="0">
              <a:solidFill>
                <a:srgbClr val="000000"/>
              </a:solidFill>
            </a:endParaRPr>
          </a:p>
          <a:p>
            <a:pPr lvl="1"/>
            <a:r>
              <a:rPr lang="en-US" dirty="0" smtClean="0">
                <a:solidFill>
                  <a:srgbClr val="000000"/>
                </a:solidFill>
              </a:rPr>
              <a:t>Impact </a:t>
            </a:r>
            <a:r>
              <a:rPr lang="en-US" dirty="0">
                <a:solidFill>
                  <a:srgbClr val="000000"/>
                </a:solidFill>
              </a:rPr>
              <a:t>by the Chartered College of </a:t>
            </a:r>
            <a:r>
              <a:rPr lang="en-US" dirty="0" smtClean="0">
                <a:solidFill>
                  <a:srgbClr val="000000"/>
                </a:solidFill>
              </a:rPr>
              <a:t>Teaching</a:t>
            </a:r>
            <a:endParaRPr lang="en-US" dirty="0">
              <a:solidFill>
                <a:srgbClr val="000000"/>
              </a:solidFill>
            </a:endParaRPr>
          </a:p>
          <a:p>
            <a:pPr lvl="1"/>
            <a:r>
              <a:rPr lang="en-US" dirty="0" err="1" smtClean="0">
                <a:solidFill>
                  <a:srgbClr val="000000"/>
                </a:solidFill>
              </a:rPr>
              <a:t>ResearchEd</a:t>
            </a:r>
            <a:r>
              <a:rPr lang="en-US" dirty="0" smtClean="0">
                <a:solidFill>
                  <a:srgbClr val="000000"/>
                </a:solidFill>
              </a:rPr>
              <a:t> magazine</a:t>
            </a:r>
            <a:endParaRPr lang="en-US" dirty="0">
              <a:solidFill>
                <a:srgbClr val="000000"/>
              </a:solidFill>
            </a:endParaRPr>
          </a:p>
          <a:p>
            <a:pPr lvl="1"/>
            <a:r>
              <a:rPr lang="en-US" dirty="0" smtClean="0">
                <a:solidFill>
                  <a:srgbClr val="000000"/>
                </a:solidFill>
              </a:rPr>
              <a:t>Teach </a:t>
            </a:r>
            <a:r>
              <a:rPr lang="en-US" dirty="0">
                <a:solidFill>
                  <a:srgbClr val="000000"/>
                </a:solidFill>
              </a:rPr>
              <a:t>Secondary and Teach Primary</a:t>
            </a:r>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TextBox 3"/>
          <p:cNvSpPr txBox="1"/>
          <p:nvPr/>
        </p:nvSpPr>
        <p:spPr>
          <a:xfrm>
            <a:off x="1696731" y="936956"/>
            <a:ext cx="2856070" cy="769441"/>
          </a:xfrm>
          <a:prstGeom prst="rect">
            <a:avLst/>
          </a:prstGeom>
          <a:noFill/>
        </p:spPr>
        <p:txBody>
          <a:bodyPr wrap="none" rtlCol="0">
            <a:spAutoFit/>
          </a:bodyPr>
          <a:lstStyle/>
          <a:p>
            <a:r>
              <a:rPr lang="en-US" sz="4400" b="1" dirty="0" smtClean="0">
                <a:latin typeface="Gill Sans MT"/>
                <a:cs typeface="Gill Sans MT"/>
              </a:rPr>
              <a:t>Resources</a:t>
            </a:r>
            <a:endParaRPr lang="en-US" sz="4400" b="1" dirty="0">
              <a:latin typeface="Gill Sans MT"/>
              <a:cs typeface="Gill Sans MT"/>
            </a:endParaRPr>
          </a:p>
        </p:txBody>
      </p:sp>
    </p:spTree>
    <p:extLst>
      <p:ext uri="{BB962C8B-B14F-4D97-AF65-F5344CB8AC3E}">
        <p14:creationId xmlns:p14="http://schemas.microsoft.com/office/powerpoint/2010/main" val="3468364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ill Sans M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715</Words>
  <Application>Microsoft Macintosh PowerPoint</Application>
  <PresentationFormat>Custom</PresentationFormat>
  <Paragraphs>83</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INSET DAY</vt:lpstr>
      <vt:lpstr>Welcome to an introduction to  research-informed practice </vt:lpstr>
      <vt:lpstr>Should we rely on intuition or science?</vt:lpstr>
      <vt:lpstr>Educational research – why now?</vt:lpstr>
      <vt:lpstr>What is research-informed practice?</vt:lpstr>
      <vt:lpstr>Styles of educational research:</vt:lpstr>
      <vt:lpstr>What is evidence-informed practice?</vt:lpstr>
      <vt:lpstr>Sources of evidence: </vt:lpstr>
      <vt:lpstr>PowerPoint Presentation</vt:lpstr>
      <vt:lpstr>PowerPoint Presentation</vt:lpstr>
      <vt:lpstr>How can we apply these ideas to our department?</vt:lpstr>
      <vt:lpstr>Sharing is caring</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Twilight Session 2</dc:title>
  <dc:creator>Jennifer Ludgate</dc:creator>
  <cp:lastModifiedBy>Hannah Marston</cp:lastModifiedBy>
  <cp:revision>9</cp:revision>
  <dcterms:created xsi:type="dcterms:W3CDTF">2019-08-19T21:12:09Z</dcterms:created>
  <dcterms:modified xsi:type="dcterms:W3CDTF">2019-09-19T12:38:33Z</dcterms:modified>
</cp:coreProperties>
</file>