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72"/>
    <p:restoredTop sz="94554"/>
  </p:normalViewPr>
  <p:slideViewPr>
    <p:cSldViewPr snapToGrid="0" snapToObjects="1">
      <p:cViewPr>
        <p:scale>
          <a:sx n="75" d="100"/>
          <a:sy n="75" d="100"/>
        </p:scale>
        <p:origin x="36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0D6E-BAC1-8048-BE12-68B853B2D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03ED8-CFEC-5344-83F9-C213CB906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92C46-9566-C946-9C0A-72FA2961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34EE-5C17-7D48-84F9-E7E9864E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4154F-DDE4-0A43-8A89-5CBD1181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7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FB9B-0381-E447-B0A8-5861A85E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18ECA-F803-D349-ABB4-00AE49A6C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ECAE7-EE9A-7A43-9A5B-85CD224F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A3654-09FE-0941-8563-BE28CDE8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A6BCE-0395-0242-9C16-A84CDEBB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6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C5E2E-5077-5248-99CB-E7DBC215E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8D293-83A9-2244-B95E-727A1D6E6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00BB1-83E9-EF42-9C98-A911A6DD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64DED-39A8-744C-BCB3-AE093FFF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462D7-3EF6-A143-849D-D943529F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3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CB77-D1F6-014D-91A0-C82171DB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58AE-7A89-B745-BD72-D5952E995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A4DA0-D093-D647-AEF8-7D80221E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79D5-AFA3-5641-AB87-702A4F95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1063-1A2D-2A4C-B45F-2AD7DDC7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C4BA8-A7C0-C847-9AC1-6F3D3E79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C6149-87A9-E045-85AF-14F3F9AE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53D34-4F97-994A-A5EC-C72500A8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B31DD-F15F-5744-851D-349BD60A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CA06A-B91E-0641-B864-9D672F00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BA92-D5DA-FA4B-8D55-F7EDFB63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86AAD-9A66-2547-9B78-9490FCC55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2F075-65D9-9440-BFE3-CC72C9251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EDC98-5CF8-5D4F-A133-82600738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12F88-4B6C-B240-962A-D8DFFC2B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EA08-3FFE-154A-AA19-B747F8FB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2282-F059-7F42-9609-94E7C054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3E57C-31A2-9543-AF97-68B025E69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C09E-D9CA-B448-B8DC-3422DB34A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7DF21-883A-FF4F-825F-7F712E5C6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F4CA8-3DCF-D34A-9569-049C28EEB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11D79-A48B-F643-AA07-086EA97B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9FB91-EA1B-9945-B3EB-3FC2C021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D70345-9D02-F04E-B636-A6C01D1C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D29B-6088-4F4D-999A-8F82896A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1342A-4022-4A48-9FED-6CD4A748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E12A6-7520-DF46-8811-7B471DB8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786B2-6E45-A647-B11E-D7C55B55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4B7B2-A89C-3149-913B-16F4B145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77D1B-88CE-E749-B8E6-7A01D591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7D2D-38ED-7949-89FF-78DF9FE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4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10CB-0910-504E-8F1D-874E234F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6530-C1BC-E141-B249-3A04BD05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B4C96-A0F3-4741-B729-7CA21183F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82B0A-6878-6548-A668-470F9443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5FF8D-D0D6-8140-8FFB-37ABD3D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16BEB-B64A-B449-8F6F-82788ADC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9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8989-F5A7-E44D-AAD8-61B75C99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F106A-40E3-8A4A-8997-E84060E4B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BD046-5D66-7549-AA08-8390D93C3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1E25D-EDF6-874E-B0D3-586C7F93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9AE9E-BC0D-8641-B0BC-C24F1807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38BF8-2B46-9E40-9235-D64EAD33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09FB8-AB04-2540-9ABF-8501A526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CE8EA-4056-FD40-BCFA-4CE0A71B2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63C3-7E8E-5942-9583-3E96286B2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12CC-5ACE-F445-ACD8-05CAACDD7F5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ED222-0722-F848-BCDB-FC5B2B9FA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7621-5DEF-5E48-B9BE-9AB80BEC5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6054-26EF-2D41-88D5-2498370F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8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BB50A0-EF56-514C-9DA6-53C2D322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4700" dirty="0">
                <a:solidFill>
                  <a:srgbClr val="FFFFFF"/>
                </a:solidFill>
              </a:rPr>
              <a:t>swipe, scan, shop: </a:t>
            </a:r>
            <a:br>
              <a:rPr lang="en-US" sz="4700" dirty="0">
                <a:solidFill>
                  <a:srgbClr val="FFFFFF"/>
                </a:solidFill>
              </a:rPr>
            </a:br>
            <a:r>
              <a:rPr lang="en-US" sz="4700" dirty="0">
                <a:solidFill>
                  <a:srgbClr val="FFFFFF"/>
                </a:solidFill>
              </a:rPr>
              <a:t>interactive visual merchandising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A21E9-10D5-4D4F-8980-0F86CF20A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627168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KATE SCHAEFER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8EFAEBE-E176-1B45-A4A1-96A23E28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9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59A1-2965-0B44-838A-525814CD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ixtures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0053C-568A-094C-9B50-F48F00AC7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Fixtures allow retailers to place product on the sales floor</a:t>
            </a:r>
          </a:p>
          <a:p>
            <a:r>
              <a:rPr lang="en-US" sz="2000" dirty="0"/>
              <a:t>Fixtures enable customers to shop in a systematic way</a:t>
            </a:r>
          </a:p>
          <a:p>
            <a:r>
              <a:rPr lang="en-US" sz="2000" dirty="0"/>
              <a:t>Fixtures reinforce brand image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B9003-00BB-C846-9E36-CAF94D1A6A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" r="3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2E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6329BF1-C091-415B-BBC7-1E7274891FCE}"/>
              </a:ext>
            </a:extLst>
          </p:cNvPr>
          <p:cNvSpPr/>
          <p:nvPr/>
        </p:nvSpPr>
        <p:spPr>
          <a:xfrm flipV="1">
            <a:off x="5080934" y="2092405"/>
            <a:ext cx="6309360" cy="45719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69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EA5F0-F256-0A4B-B7C8-557DB3A0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349" y="842983"/>
            <a:ext cx="3410712" cy="745025"/>
          </a:xfrm>
        </p:spPr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ypes </a:t>
            </a:r>
            <a:r>
              <a:rPr lang="en-US" sz="2800" dirty="0"/>
              <a:t>of </a:t>
            </a:r>
            <a:r>
              <a:rPr lang="en-US" sz="2800" dirty="0" smtClean="0"/>
              <a:t>fixtures: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FCE33-F870-5341-BAE2-6A7849F7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534" y="2003509"/>
            <a:ext cx="3410712" cy="3425043"/>
          </a:xfrm>
        </p:spPr>
        <p:txBody>
          <a:bodyPr>
            <a:normAutofit/>
          </a:bodyPr>
          <a:lstStyle/>
          <a:p>
            <a:r>
              <a:rPr lang="en-US" sz="1700" dirty="0"/>
              <a:t>Permanent fixtures</a:t>
            </a:r>
          </a:p>
          <a:p>
            <a:r>
              <a:rPr lang="en-US" sz="1700" dirty="0"/>
              <a:t>Temporary fixtures</a:t>
            </a:r>
          </a:p>
          <a:p>
            <a:r>
              <a:rPr lang="en-US" sz="1700" dirty="0"/>
              <a:t>Standard fixtures</a:t>
            </a:r>
          </a:p>
          <a:p>
            <a:r>
              <a:rPr lang="en-US" sz="1700" dirty="0"/>
              <a:t>Custom fixtures</a:t>
            </a:r>
          </a:p>
          <a:p>
            <a:r>
              <a:rPr lang="en-US" sz="1700" dirty="0"/>
              <a:t>Freestanding fixtures</a:t>
            </a:r>
          </a:p>
          <a:p>
            <a:r>
              <a:rPr lang="en-US" sz="1700" dirty="0"/>
              <a:t>Wall-mounted fixtures</a:t>
            </a:r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BF32D-FCC8-E64F-BFFF-8DC805D0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" r="85"/>
          <a:stretch/>
        </p:blipFill>
        <p:spPr>
          <a:xfrm>
            <a:off x="642568" y="681419"/>
            <a:ext cx="6657213" cy="5495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8FB5AF-8DF4-4C03-8338-198037D053AB}"/>
              </a:ext>
            </a:extLst>
          </p:cNvPr>
          <p:cNvSpPr/>
          <p:nvPr/>
        </p:nvSpPr>
        <p:spPr>
          <a:xfrm rot="16200000">
            <a:off x="57533" y="1458467"/>
            <a:ext cx="704088" cy="128018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148DE-5272-1A48-8E05-BFC5E447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036" y="262996"/>
            <a:ext cx="5506762" cy="1807305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annequins </a:t>
            </a:r>
            <a:r>
              <a:rPr lang="en-US" dirty="0"/>
              <a:t>and 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AD6BC-3711-4849-90A8-0FC6B496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" b="1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27C2-B917-5449-B538-07EE82FD5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933246"/>
            <a:ext cx="4840010" cy="4524703"/>
          </a:xfrm>
        </p:spPr>
        <p:txBody>
          <a:bodyPr>
            <a:normAutofit/>
          </a:bodyPr>
          <a:lstStyle/>
          <a:p>
            <a:r>
              <a:rPr lang="en-US" sz="2000" dirty="0"/>
              <a:t>Mannequins and forms bring apparel and accessories to life, allowing customers to see merchandise on a body</a:t>
            </a:r>
          </a:p>
          <a:p>
            <a:pPr lvl="1"/>
            <a:r>
              <a:rPr lang="en-US" sz="2000" dirty="0"/>
              <a:t>Shows product fit and sizing </a:t>
            </a:r>
          </a:p>
          <a:p>
            <a:pPr lvl="1"/>
            <a:r>
              <a:rPr lang="en-US" sz="2000" dirty="0"/>
              <a:t>Demonstrates hemlines, necklines, sleeve length</a:t>
            </a:r>
          </a:p>
          <a:p>
            <a:pPr lvl="1"/>
            <a:r>
              <a:rPr lang="en-US" sz="2000" dirty="0"/>
              <a:t>Shows details and embellishments</a:t>
            </a:r>
          </a:p>
          <a:p>
            <a:r>
              <a:rPr lang="en-US" sz="2000" dirty="0"/>
              <a:t>Mannequins and forms are chosen based on retailer’s product offerings as well as store aesthetic</a:t>
            </a:r>
          </a:p>
          <a:p>
            <a:pPr lvl="1"/>
            <a:r>
              <a:rPr lang="en-US" sz="1600" dirty="0"/>
              <a:t>Poses, materials, personality variables</a:t>
            </a:r>
            <a:endParaRPr lang="en-US" sz="2000" dirty="0"/>
          </a:p>
          <a:p>
            <a:r>
              <a:rPr lang="en-US" sz="2000" dirty="0"/>
              <a:t>Digitally connected mannequins and forms provide new opportunities for brands and customers</a:t>
            </a:r>
          </a:p>
        </p:txBody>
      </p:sp>
    </p:spTree>
    <p:extLst>
      <p:ext uri="{BB962C8B-B14F-4D97-AF65-F5344CB8AC3E}">
        <p14:creationId xmlns:p14="http://schemas.microsoft.com/office/powerpoint/2010/main" val="217415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FD24E8-F168-1E4C-843C-0515BD94D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3865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50BB3-67EA-404A-BCAF-58E1242F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</a:t>
            </a:r>
            <a:r>
              <a:rPr lang="en-US" sz="3600" dirty="0" smtClean="0"/>
              <a:t>écor </a:t>
            </a:r>
            <a:r>
              <a:rPr lang="en-US" sz="3600" dirty="0"/>
              <a:t>and props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D6DB-E480-AC46-9CCD-A0F720844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601297"/>
            <a:ext cx="4593021" cy="261983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700" dirty="0"/>
              <a:t>Decorative elements are incorporated throughout retail environments in order to enhance the story being told</a:t>
            </a:r>
          </a:p>
          <a:p>
            <a:pPr lvl="1"/>
            <a:r>
              <a:rPr lang="en-US" sz="1700" dirty="0"/>
              <a:t>Is it the story of the retailer, season, or specific promotion? </a:t>
            </a:r>
          </a:p>
          <a:p>
            <a:r>
              <a:rPr lang="en-US" sz="1700" dirty="0"/>
              <a:t>Create compelling displays that result in increased visibility and awareness of products</a:t>
            </a:r>
          </a:p>
          <a:p>
            <a:r>
              <a:rPr lang="en-US" sz="1800" dirty="0"/>
              <a:t>Live merchandise versus display items</a:t>
            </a:r>
            <a:endParaRPr lang="en-US" sz="1700" dirty="0"/>
          </a:p>
          <a:p>
            <a:r>
              <a:rPr lang="en-US" sz="1700" dirty="0"/>
              <a:t>Increasingly seen in social media posts, both brand-generated and consumer-generated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1293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F7963-1B48-C749-8559-139027CD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eating </a:t>
            </a:r>
            <a:r>
              <a:rPr lang="en-US" sz="2800" dirty="0"/>
              <a:t>areas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36786-E581-BA4D-9AA3-60F49CBB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700" dirty="0"/>
              <a:t>Dedicated space on the sales floor for customer seating</a:t>
            </a:r>
          </a:p>
          <a:p>
            <a:r>
              <a:rPr lang="en-US" sz="1700" dirty="0"/>
              <a:t>Provides both a physical and visual break</a:t>
            </a:r>
          </a:p>
          <a:p>
            <a:r>
              <a:rPr lang="en-US" sz="1700" dirty="0"/>
              <a:t>Integrates entertainment, information sharing, food and beverage</a:t>
            </a:r>
          </a:p>
          <a:p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1E6B4-B3C4-4941-AD0E-FE19146D2A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993C08-3247-42B2-A44A-715F49356629}"/>
              </a:ext>
            </a:extLst>
          </p:cNvPr>
          <p:cNvSpPr/>
          <p:nvPr/>
        </p:nvSpPr>
        <p:spPr>
          <a:xfrm rot="16200000">
            <a:off x="57534" y="1458468"/>
            <a:ext cx="704088" cy="128016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4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1F784-0B3D-B645-AA2B-F2418DFECB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" b="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F22B0-D7BC-CF4B-B5DE-1CF1F060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ash </a:t>
            </a:r>
            <a:r>
              <a:rPr lang="en-US" sz="2800" dirty="0"/>
              <a:t>wraps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3D47-6CC4-514F-A274-2D2809ABE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Last point of contact between retailer and customer</a:t>
            </a:r>
          </a:p>
          <a:p>
            <a:pPr lvl="1"/>
            <a:r>
              <a:rPr lang="en-US" sz="1700"/>
              <a:t>Complete the sale, open a credit card, ask a question, return a product</a:t>
            </a:r>
          </a:p>
          <a:p>
            <a:r>
              <a:rPr lang="en-US" sz="1700"/>
              <a:t>Must be well-designed </a:t>
            </a:r>
            <a:r>
              <a:rPr lang="en-US" sz="1700" i="1"/>
              <a:t>and</a:t>
            </a:r>
            <a:r>
              <a:rPr lang="en-US" sz="1700"/>
              <a:t> strategically placed on the sales floor</a:t>
            </a:r>
          </a:p>
          <a:p>
            <a:r>
              <a:rPr lang="en-US" sz="1700"/>
              <a:t>Decreased in size (or even disappeared completely!)</a:t>
            </a:r>
          </a:p>
          <a:p>
            <a:endParaRPr lang="en-US" sz="1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B42C4F-A6D7-42C8-8395-EF5B8CE0774D}"/>
              </a:ext>
            </a:extLst>
          </p:cNvPr>
          <p:cNvSpPr/>
          <p:nvPr/>
        </p:nvSpPr>
        <p:spPr>
          <a:xfrm>
            <a:off x="424815" y="843534"/>
            <a:ext cx="548640" cy="73153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36F5E-B9E5-FA4B-AB75-02463994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n-US" sz="3600" dirty="0"/>
              <a:t>interior and exterior </a:t>
            </a:r>
            <a:br>
              <a:rPr lang="en-US" sz="3600" dirty="0"/>
            </a:br>
            <a:r>
              <a:rPr lang="en-US" sz="3600" dirty="0"/>
              <a:t>displays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DDD15-B0B8-6945-8EA6-51D59E38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r>
              <a:rPr lang="en-US" sz="1800" dirty="0"/>
              <a:t>Used to attract, </a:t>
            </a:r>
            <a:r>
              <a:rPr lang="en-US" sz="1800" dirty="0" smtClean="0"/>
              <a:t>inform, </a:t>
            </a:r>
            <a:r>
              <a:rPr lang="en-US" sz="1800" dirty="0"/>
              <a:t>and engage shoppers</a:t>
            </a:r>
          </a:p>
          <a:p>
            <a:r>
              <a:rPr lang="en-US" sz="1800" dirty="0"/>
              <a:t>Reinforce brand messaging</a:t>
            </a:r>
          </a:p>
          <a:p>
            <a:pPr lvl="1"/>
            <a:r>
              <a:rPr lang="en-US" sz="1800" dirty="0"/>
              <a:t>Branded signage</a:t>
            </a:r>
          </a:p>
          <a:p>
            <a:pPr lvl="1"/>
            <a:r>
              <a:rPr lang="en-US" sz="1800" dirty="0"/>
              <a:t>Mannequins and forms</a:t>
            </a:r>
          </a:p>
          <a:p>
            <a:pPr lvl="1"/>
            <a:r>
              <a:rPr lang="en-US" sz="1800" dirty="0"/>
              <a:t>Fixture design(s)</a:t>
            </a:r>
          </a:p>
          <a:p>
            <a:r>
              <a:rPr lang="en-US" sz="1800" dirty="0"/>
              <a:t>Product adjacencies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18208-EBDA-BD4A-91B2-53DBAFA04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" b="42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075BC-5723-4C55-B6CC-CCBAA7C296BA}"/>
              </a:ext>
            </a:extLst>
          </p:cNvPr>
          <p:cNvSpPr/>
          <p:nvPr/>
        </p:nvSpPr>
        <p:spPr>
          <a:xfrm>
            <a:off x="833072" y="6075972"/>
            <a:ext cx="4580175" cy="54864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3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85F39-149B-5A41-8E8E-A1B2376D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nterior </a:t>
            </a:r>
            <a:r>
              <a:rPr lang="en-US" sz="2800" dirty="0"/>
              <a:t>and exterior displays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C4EE2-B805-854F-9C02-A3601713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How do retailers ensure their displays don’t go unnoticed?</a:t>
            </a:r>
          </a:p>
          <a:p>
            <a:r>
              <a:rPr lang="en-US" sz="1700" dirty="0"/>
              <a:t>Create dimension through height, depth, </a:t>
            </a:r>
            <a:r>
              <a:rPr lang="en-US" sz="1700" dirty="0" smtClean="0"/>
              <a:t>color, </a:t>
            </a:r>
            <a:r>
              <a:rPr lang="en-US" sz="1700" dirty="0"/>
              <a:t>and scale</a:t>
            </a:r>
          </a:p>
          <a:p>
            <a:r>
              <a:rPr lang="en-US" sz="1700" dirty="0"/>
              <a:t>Create a focal point</a:t>
            </a:r>
          </a:p>
          <a:p>
            <a:r>
              <a:rPr lang="en-US" sz="1700" dirty="0"/>
              <a:t>Product information should be easily accessible</a:t>
            </a:r>
          </a:p>
          <a:p>
            <a:r>
              <a:rPr lang="en-US" sz="1700" dirty="0"/>
              <a:t>Make them interactive!</a:t>
            </a:r>
          </a:p>
          <a:p>
            <a:r>
              <a:rPr lang="en-US" sz="1700" dirty="0"/>
              <a:t>Consider price expectations</a:t>
            </a:r>
          </a:p>
          <a:p>
            <a:r>
              <a:rPr lang="en-US" sz="1700" dirty="0"/>
              <a:t>Invigorate merchandise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E2069-5D9F-784C-838F-448CC2BC10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289DFC-33AB-4DAB-AD01-552C1BBC931C}"/>
              </a:ext>
            </a:extLst>
          </p:cNvPr>
          <p:cNvSpPr/>
          <p:nvPr/>
        </p:nvSpPr>
        <p:spPr>
          <a:xfrm rot="16200000">
            <a:off x="57533" y="1458467"/>
            <a:ext cx="704088" cy="128018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D8EA-E007-8046-B5B5-1E4443C7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is visual merchandising used?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C151B-97D7-0642-A21F-8696B120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/>
              <a:t>Create compelling retail environment that connects with customers</a:t>
            </a:r>
          </a:p>
          <a:p>
            <a:r>
              <a:rPr lang="en-US" sz="1800"/>
              <a:t>Engage and inspire customers</a:t>
            </a:r>
          </a:p>
          <a:p>
            <a:r>
              <a:rPr lang="en-US" sz="1800"/>
              <a:t>Generate awareness and provide product accessibility</a:t>
            </a:r>
          </a:p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26C77-FF55-214A-9561-D8A8FF75E7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" r="15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507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53156-0999-6B44-9F5E-9168FC15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" b="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4F2E8-FFEC-9145-B42C-86696D31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470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has visual merchandising progressed over the last decade?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32595-A5C4-4748-8593-EDD54E5F5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470" y="2718054"/>
            <a:ext cx="3438906" cy="3740658"/>
          </a:xfrm>
        </p:spPr>
        <p:txBody>
          <a:bodyPr anchor="t">
            <a:normAutofit/>
          </a:bodyPr>
          <a:lstStyle/>
          <a:p>
            <a:r>
              <a:rPr lang="en-US" sz="1700" dirty="0" err="1"/>
              <a:t>Phygital</a:t>
            </a:r>
            <a:r>
              <a:rPr lang="en-US" sz="1700" dirty="0"/>
              <a:t> retail: </a:t>
            </a:r>
            <a:r>
              <a:rPr lang="en-US" sz="1700" dirty="0" smtClean="0"/>
              <a:t>Bringing </a:t>
            </a:r>
            <a:r>
              <a:rPr lang="en-US" sz="1700" dirty="0"/>
              <a:t>together the online and offline experience; the integration of digital and physical retail</a:t>
            </a:r>
          </a:p>
          <a:p>
            <a:r>
              <a:rPr lang="en-US" sz="1700" dirty="0"/>
              <a:t>Brand messaging is shared digitally through both consumer-generated and brand-generated content</a:t>
            </a:r>
          </a:p>
          <a:p>
            <a:r>
              <a:rPr lang="en-US" sz="1700" dirty="0"/>
              <a:t>In-store experiences are interactive</a:t>
            </a:r>
          </a:p>
          <a:p>
            <a:pPr lvl="1"/>
            <a:r>
              <a:rPr lang="en-US" sz="1700" dirty="0"/>
              <a:t>Beacon technology, QR codes, touchscreens</a:t>
            </a:r>
          </a:p>
          <a:p>
            <a:pPr lvl="1"/>
            <a:endParaRPr lang="en-US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326225-0D26-4DDF-A461-065754766712}"/>
              </a:ext>
            </a:extLst>
          </p:cNvPr>
          <p:cNvSpPr/>
          <p:nvPr/>
        </p:nvSpPr>
        <p:spPr>
          <a:xfrm>
            <a:off x="8449589" y="843533"/>
            <a:ext cx="548640" cy="73153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5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3364C-DAC9-1044-A94B-FDAD8A72D9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" b="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301E9-D1EF-BE45-8410-1EE944A5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1249427"/>
            <a:ext cx="3438144" cy="861313"/>
          </a:xfrm>
        </p:spPr>
        <p:txBody>
          <a:bodyPr anchor="b">
            <a:normAutofit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ntroduction</a:t>
            </a:r>
            <a:endParaRPr lang="en-US" sz="4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8136-D92C-1242-8396-CDAFFDA5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200" dirty="0"/>
              <a:t>The retail environment is highly competitive as retailers are competing with pure play e-commerce sites, omnichannel retailers and brick and mortar retailers</a:t>
            </a:r>
          </a:p>
          <a:p>
            <a:r>
              <a:rPr lang="en-US" sz="1200" dirty="0"/>
              <a:t>The brick-and-mortar retail environment is rapidly changing to meet the needs of consumers: </a:t>
            </a:r>
            <a:r>
              <a:rPr lang="en-US" sz="1200" dirty="0" smtClean="0"/>
              <a:t>Quick</a:t>
            </a:r>
            <a:r>
              <a:rPr lang="en-US" sz="1200" dirty="0"/>
              <a:t>, convenient, and efficient yet customized based on consumer preferences</a:t>
            </a:r>
          </a:p>
          <a:p>
            <a:r>
              <a:rPr lang="en-US" sz="1200" dirty="0"/>
              <a:t>Retailers are incorporating new technologies in the brick-and-mortar retail environment in order to remain relevant in the marketplace.</a:t>
            </a:r>
          </a:p>
          <a:p>
            <a:pPr marL="0" indent="0">
              <a:buNone/>
            </a:pPr>
            <a:endParaRPr lang="en-US" sz="1200" b="1" i="1" dirty="0"/>
          </a:p>
          <a:p>
            <a:pPr marL="0" indent="0">
              <a:buNone/>
            </a:pP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</a:rPr>
              <a:t>Change doesn’t happen unless we push ourselves to do things differently!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A9D72F-307E-4083-86E0-44C6E23C6F33}"/>
              </a:ext>
            </a:extLst>
          </p:cNvPr>
          <p:cNvSpPr/>
          <p:nvPr/>
        </p:nvSpPr>
        <p:spPr>
          <a:xfrm>
            <a:off x="428244" y="843535"/>
            <a:ext cx="545211" cy="89154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B9F5A-5458-5247-852A-B993E920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has visual merchandising progressed over the last decade?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E3CB-7586-D04B-B39F-46BECBE6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300" dirty="0"/>
              <a:t>Internet of Things (</a:t>
            </a:r>
            <a:r>
              <a:rPr lang="en-US" sz="1300" dirty="0" err="1"/>
              <a:t>IoT</a:t>
            </a:r>
            <a:r>
              <a:rPr lang="en-US" sz="1300" dirty="0"/>
              <a:t>): use of objects or devices to send data to other devices, then processed and used to send relevant alerts or notifications to customers</a:t>
            </a:r>
          </a:p>
          <a:p>
            <a:pPr lvl="1"/>
            <a:r>
              <a:rPr lang="en-US" sz="1300" dirty="0"/>
              <a:t>Results in more personalized messages</a:t>
            </a:r>
          </a:p>
          <a:p>
            <a:pPr lvl="1"/>
            <a:r>
              <a:rPr lang="en-US" sz="1300" dirty="0"/>
              <a:t>Creates more meaningful connections between retailers and customers</a:t>
            </a:r>
          </a:p>
          <a:p>
            <a:r>
              <a:rPr lang="en-US" sz="1300" dirty="0" smtClean="0"/>
              <a:t>Experiential retail: </a:t>
            </a:r>
            <a:r>
              <a:rPr lang="en-US" sz="1300" dirty="0"/>
              <a:t>Provides an </a:t>
            </a:r>
            <a:r>
              <a:rPr lang="en-US" sz="1300" dirty="0" smtClean="0"/>
              <a:t>active retail </a:t>
            </a:r>
            <a:r>
              <a:rPr lang="en-US" sz="1300" dirty="0"/>
              <a:t>experience, allowing shoppers to test out products before purchasing</a:t>
            </a:r>
          </a:p>
          <a:p>
            <a:pPr lvl="1"/>
            <a:r>
              <a:rPr lang="en-US" sz="1300" dirty="0"/>
              <a:t>Reduces inventory on the sales floor</a:t>
            </a:r>
          </a:p>
          <a:p>
            <a:pPr lvl="1"/>
            <a:r>
              <a:rPr lang="en-US" sz="1300" dirty="0"/>
              <a:t>Increases touch-points between products, customers, and sales teams</a:t>
            </a:r>
          </a:p>
          <a:p>
            <a:pPr lvl="1"/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ACBEA-0A2A-284F-81D1-C8BA180D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2AC2B4-D8D6-4621-8355-AA9461B7C2FE}"/>
              </a:ext>
            </a:extLst>
          </p:cNvPr>
          <p:cNvSpPr/>
          <p:nvPr/>
        </p:nvSpPr>
        <p:spPr>
          <a:xfrm rot="16200000">
            <a:off x="57533" y="1458467"/>
            <a:ext cx="704088" cy="128018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8572C-021D-B04D-9089-AEE23A17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57" y="257126"/>
            <a:ext cx="4103405" cy="1352550"/>
          </a:xfrm>
        </p:spPr>
        <p:txBody>
          <a:bodyPr>
            <a:norm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raig </a:t>
            </a:r>
            <a:r>
              <a:rPr lang="en-US" sz="3200" b="1" dirty="0"/>
              <a:t>W</a:t>
            </a:r>
            <a:r>
              <a:rPr lang="en-US" sz="3200" b="1" dirty="0" smtClean="0"/>
              <a:t>inslow </a:t>
            </a:r>
            <a:r>
              <a:rPr lang="en-US" sz="3200" b="1" dirty="0"/>
              <a:t>D</a:t>
            </a:r>
            <a:r>
              <a:rPr lang="en-US" sz="3200" b="1" dirty="0" smtClean="0"/>
              <a:t>esigns</a:t>
            </a:r>
            <a:endParaRPr lang="en-US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B4E33-C863-0042-A44F-AF78D785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" r="16"/>
          <a:stretch/>
        </p:blipFill>
        <p:spPr>
          <a:xfrm>
            <a:off x="580803" y="1971627"/>
            <a:ext cx="3716238" cy="4051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55266-9C9F-BB4A-9E0C-056E44476B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" b="20"/>
          <a:stretch/>
        </p:blipFill>
        <p:spPr>
          <a:xfrm>
            <a:off x="4997201" y="1971627"/>
            <a:ext cx="6798905" cy="4051011"/>
          </a:xfrm>
          <a:prstGeom prst="rect">
            <a:avLst/>
          </a:prstGeom>
        </p:spPr>
      </p:pic>
      <p:cxnSp>
        <p:nvCxnSpPr>
          <p:cNvPr id="33" name="Straight Connector 29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AB5CC-BDCE-4141-AE72-2A36C96EA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390" y="257126"/>
            <a:ext cx="6397953" cy="1714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 err="1"/>
              <a:t>I</a:t>
            </a:r>
            <a:r>
              <a:rPr lang="en-US" sz="1700" dirty="0" err="1" smtClean="0"/>
              <a:t>llumifeet</a:t>
            </a:r>
            <a:r>
              <a:rPr lang="en-US" sz="1700" dirty="0"/>
              <a:t>: </a:t>
            </a:r>
            <a:r>
              <a:rPr lang="en-US" sz="1700" dirty="0" smtClean="0"/>
              <a:t>Used </a:t>
            </a:r>
            <a:r>
              <a:rPr lang="en-US" sz="1700" dirty="0"/>
              <a:t>interactive projection mapping and sensory technology to inform, educate, </a:t>
            </a:r>
            <a:r>
              <a:rPr lang="en-US" sz="1700" dirty="0" smtClean="0"/>
              <a:t>inspire, </a:t>
            </a:r>
            <a:r>
              <a:rPr lang="en-US" sz="1700" dirty="0"/>
              <a:t>and entertain passersby for sneaker company </a:t>
            </a:r>
            <a:r>
              <a:rPr lang="en-US" sz="1700" dirty="0" err="1"/>
              <a:t>Bucketfeet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12732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D7AD-2A61-0144-9F47-90861B94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K</a:t>
            </a:r>
            <a:r>
              <a:rPr lang="en-US" sz="5400" dirty="0" smtClean="0"/>
              <a:t>ey </a:t>
            </a:r>
            <a:r>
              <a:rPr lang="en-US" sz="5400" dirty="0"/>
              <a:t>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8E41-5958-CA4E-94A8-8C00DCE07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449"/>
            <a:ext cx="10515600" cy="4100513"/>
          </a:xfrm>
        </p:spPr>
        <p:txBody>
          <a:bodyPr numCol="2">
            <a:normAutofit/>
          </a:bodyPr>
          <a:lstStyle/>
          <a:p>
            <a:r>
              <a:rPr lang="en-US" dirty="0"/>
              <a:t>Accent lighting</a:t>
            </a:r>
          </a:p>
          <a:p>
            <a:r>
              <a:rPr lang="en-US" dirty="0"/>
              <a:t>ADA Compliant signage</a:t>
            </a:r>
          </a:p>
          <a:p>
            <a:r>
              <a:rPr lang="en-US" dirty="0"/>
              <a:t>Ambient lighting</a:t>
            </a:r>
          </a:p>
          <a:p>
            <a:r>
              <a:rPr lang="en-US" dirty="0"/>
              <a:t>Customizable lighting</a:t>
            </a:r>
          </a:p>
          <a:p>
            <a:r>
              <a:rPr lang="en-US" dirty="0"/>
              <a:t>Decorative lighting</a:t>
            </a:r>
          </a:p>
          <a:p>
            <a:r>
              <a:rPr lang="en-US" dirty="0"/>
              <a:t>Endless aisles</a:t>
            </a:r>
          </a:p>
          <a:p>
            <a:r>
              <a:rPr lang="en-US" dirty="0"/>
              <a:t>Experiential retail</a:t>
            </a:r>
          </a:p>
          <a:p>
            <a:endParaRPr lang="en-US" dirty="0"/>
          </a:p>
          <a:p>
            <a:r>
              <a:rPr lang="en-US" dirty="0"/>
              <a:t>Informational signage</a:t>
            </a:r>
          </a:p>
          <a:p>
            <a:r>
              <a:rPr lang="en-US" dirty="0"/>
              <a:t>Internet of Things</a:t>
            </a:r>
          </a:p>
          <a:p>
            <a:r>
              <a:rPr lang="en-US" dirty="0"/>
              <a:t>Outdoor signage</a:t>
            </a:r>
          </a:p>
          <a:p>
            <a:r>
              <a:rPr lang="en-US" dirty="0"/>
              <a:t>Persuasive signage</a:t>
            </a:r>
          </a:p>
          <a:p>
            <a:r>
              <a:rPr lang="en-US" dirty="0" err="1"/>
              <a:t>Phygital</a:t>
            </a:r>
            <a:r>
              <a:rPr lang="en-US" dirty="0"/>
              <a:t> experience</a:t>
            </a:r>
          </a:p>
          <a:p>
            <a:r>
              <a:rPr lang="en-US" dirty="0"/>
              <a:t>Task lighting</a:t>
            </a:r>
          </a:p>
          <a:p>
            <a:r>
              <a:rPr lang="en-US" dirty="0"/>
              <a:t>Visual </a:t>
            </a:r>
            <a:r>
              <a:rPr lang="en-US" dirty="0" smtClean="0"/>
              <a:t>merchandising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2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F3C6D-14F3-A347-83A4-8FB00BF7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After completing the chapter readings, reflect on the information and experiences shared. Apply what you learned to future retail experiences:</a:t>
            </a: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Finding inspiration from Dover Street Market’s retro swing set as a fixture, what are two unexpected fixtures that could be incorporated into a store? What store(s) do you recommend for these fixtures?</a:t>
            </a: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As retailers choose to add seating areas to their sales floors, what might be included in the seating area in order to further connect with shoppers?</a:t>
            </a: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Imagine you work for a large retailer. The departmental budget allows for you to make one purchase of a decorative prop that has the potential to be repurposed throughout various departments. What will you purchase? Explain at least 3 different ways you plan on repurposing it for different departments. </a:t>
            </a: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As buyer behavior changes, what other retail components might fall under the purview of visual merchandisers?</a:t>
            </a: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Why is the Internet of Things important for visual merchandising teams?</a:t>
            </a:r>
          </a:p>
          <a:p>
            <a:pPr marL="0" indent="0">
              <a:buNone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3B1C9F-22E0-409D-8211-4E7AC3E8A8E5}"/>
              </a:ext>
            </a:extLst>
          </p:cNvPr>
          <p:cNvSpPr/>
          <p:nvPr/>
        </p:nvSpPr>
        <p:spPr>
          <a:xfrm>
            <a:off x="1524" y="0"/>
            <a:ext cx="4707636" cy="6858000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23AE77-BF50-41E8-94A2-FFD228CE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B10481-B81E-48BE-87AF-093AC2A7B69B}"/>
              </a:ext>
            </a:extLst>
          </p:cNvPr>
          <p:cNvSpPr txBox="1">
            <a:spLocks/>
          </p:cNvSpPr>
          <p:nvPr/>
        </p:nvSpPr>
        <p:spPr>
          <a:xfrm>
            <a:off x="804671" y="640263"/>
            <a:ext cx="3284331" cy="5254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</a:t>
            </a:r>
            <a:r>
              <a:rPr lang="en-US" dirty="0" smtClean="0"/>
              <a:t>ritical </a:t>
            </a:r>
            <a:r>
              <a:rPr lang="en-US" dirty="0"/>
              <a:t>thinking: </a:t>
            </a:r>
            <a:r>
              <a:rPr lang="en-US" dirty="0" smtClean="0"/>
              <a:t>The </a:t>
            </a:r>
            <a:r>
              <a:rPr lang="en-US" dirty="0"/>
              <a:t>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464087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DDD24-AF08-A242-89D8-77C0C609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" b="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19160-5EFE-A24B-B2D2-255BF4105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 smtClean="0"/>
              <a:t>What </a:t>
            </a:r>
            <a:r>
              <a:rPr lang="en-US" sz="4400" dirty="0"/>
              <a:t>is visual merchandising?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AB205-EBA5-A04E-B4C2-81BB7FEAF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CHAPTER ONE</a:t>
            </a:r>
          </a:p>
          <a:p>
            <a:pPr algn="l"/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72FB6-D445-4D84-A0EC-2AD6DF476C71}"/>
              </a:ext>
            </a:extLst>
          </p:cNvPr>
          <p:cNvSpPr/>
          <p:nvPr/>
        </p:nvSpPr>
        <p:spPr>
          <a:xfrm>
            <a:off x="481029" y="625682"/>
            <a:ext cx="704088" cy="146305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8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3D484-14A2-B847-AD07-B1950662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01" y="623308"/>
            <a:ext cx="4114795" cy="1331454"/>
          </a:xfrm>
        </p:spPr>
        <p:txBody>
          <a:bodyPr>
            <a:normAutofit/>
          </a:bodyPr>
          <a:lstStyle/>
          <a:p>
            <a:pPr algn="r"/>
            <a:r>
              <a:rPr lang="en-US" sz="4100" dirty="0"/>
              <a:t>W</a:t>
            </a:r>
            <a:r>
              <a:rPr lang="en-US" sz="4100" dirty="0" smtClean="0"/>
              <a:t>hat </a:t>
            </a:r>
            <a:r>
              <a:rPr lang="en-US" sz="4100" dirty="0"/>
              <a:t>is visual merchandising?</a:t>
            </a:r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6504-7878-E941-A13D-0D914E688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2057399"/>
            <a:ext cx="6377769" cy="383672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Anything that is visible to a customer within a retail environment is part of visual merchandising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It is a form of communication that educates, informs, and entertains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11568-268B-B84C-BC8E-2CE58808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0530" y="260416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ED5DB2-40E2-1C4D-B880-63247021B6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91856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792B1-AAE8-954A-84B5-EAD74BBB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14649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V</a:t>
            </a:r>
            <a:r>
              <a:rPr lang="en-US" sz="3600" dirty="0" smtClean="0"/>
              <a:t>isual </a:t>
            </a:r>
            <a:r>
              <a:rPr lang="en-US" sz="3600" dirty="0"/>
              <a:t>merchandising </a:t>
            </a:r>
            <a:r>
              <a:rPr lang="en-US" sz="3600" dirty="0" smtClean="0"/>
              <a:t>includes:</a:t>
            </a:r>
            <a:endParaRPr lang="en-US" sz="3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9CC0-5977-1B4F-973B-0F60A3AD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4" y="3613839"/>
            <a:ext cx="4010173" cy="2954910"/>
          </a:xfrm>
        </p:spPr>
        <p:txBody>
          <a:bodyPr anchor="ctr">
            <a:normAutofit/>
          </a:bodyPr>
          <a:lstStyle/>
          <a:p>
            <a:r>
              <a:rPr lang="en-US" sz="1000" b="1" dirty="0"/>
              <a:t>Signage</a:t>
            </a:r>
          </a:p>
          <a:p>
            <a:r>
              <a:rPr lang="en-US" sz="1000" b="1" dirty="0"/>
              <a:t>Lighting</a:t>
            </a:r>
          </a:p>
          <a:p>
            <a:r>
              <a:rPr lang="en-US" sz="1000" b="1" dirty="0"/>
              <a:t>Fixtures</a:t>
            </a:r>
          </a:p>
          <a:p>
            <a:r>
              <a:rPr lang="en-US" sz="1000" b="1" dirty="0"/>
              <a:t>Mannequins and forms</a:t>
            </a:r>
          </a:p>
          <a:p>
            <a:r>
              <a:rPr lang="en-US" sz="1000" b="1" dirty="0"/>
              <a:t>Décor</a:t>
            </a:r>
          </a:p>
          <a:p>
            <a:r>
              <a:rPr lang="en-US" sz="1000" b="1" dirty="0"/>
              <a:t>Props</a:t>
            </a:r>
          </a:p>
          <a:p>
            <a:r>
              <a:rPr lang="en-US" sz="1000" b="1" dirty="0"/>
              <a:t>Seating</a:t>
            </a:r>
          </a:p>
          <a:p>
            <a:r>
              <a:rPr lang="en-US" sz="1000" b="1" dirty="0"/>
              <a:t>Cash wrap</a:t>
            </a:r>
          </a:p>
          <a:p>
            <a:r>
              <a:rPr lang="en-US" sz="1000" b="1" dirty="0"/>
              <a:t>Interior displays</a:t>
            </a:r>
          </a:p>
          <a:p>
            <a:r>
              <a:rPr lang="en-US" sz="1000" b="1" dirty="0"/>
              <a:t>Exterior displays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3980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A151-0DCF-0B43-9062-0A9DB3F1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 dirty="0" smtClean="0"/>
              <a:t>Signage </a:t>
            </a:r>
            <a:endParaRPr lang="en-US" sz="3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0927E-07D1-4A41-A39E-B56C520DF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1800" dirty="0"/>
              <a:t>Retail and branded signage allows retailers to communicate with customers without having to rely on sales associates</a:t>
            </a:r>
          </a:p>
          <a:p>
            <a:pPr lvl="1"/>
            <a:r>
              <a:rPr lang="en-US" sz="1800" dirty="0"/>
              <a:t>Price</a:t>
            </a:r>
          </a:p>
          <a:p>
            <a:pPr lvl="1"/>
            <a:r>
              <a:rPr lang="en-US" sz="1800" dirty="0"/>
              <a:t>Store location</a:t>
            </a:r>
          </a:p>
          <a:p>
            <a:pPr lvl="1"/>
            <a:r>
              <a:rPr lang="en-US" sz="1800" dirty="0"/>
              <a:t>Promotions</a:t>
            </a:r>
          </a:p>
          <a:p>
            <a:r>
              <a:rPr lang="en-US" sz="1800" dirty="0"/>
              <a:t>Consistent font size, </a:t>
            </a:r>
            <a:r>
              <a:rPr lang="en-US" sz="1800" dirty="0" smtClean="0"/>
              <a:t>color, </a:t>
            </a:r>
            <a:r>
              <a:rPr lang="en-US" sz="1800" dirty="0"/>
              <a:t>and type reinforce brand messages and recognition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C875E-6585-3542-9E9E-C39A532742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" r="1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B4A84C-A2F1-4479-8EB5-F394374A048D}"/>
              </a:ext>
            </a:extLst>
          </p:cNvPr>
          <p:cNvSpPr/>
          <p:nvPr/>
        </p:nvSpPr>
        <p:spPr>
          <a:xfrm>
            <a:off x="411479" y="623736"/>
            <a:ext cx="548640" cy="75099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796CE-2F6E-AC4A-AA58-914C3BB4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600" dirty="0"/>
              <a:t>T</a:t>
            </a:r>
            <a:r>
              <a:rPr lang="en-US" sz="2600" dirty="0" smtClean="0"/>
              <a:t>he </a:t>
            </a:r>
            <a:r>
              <a:rPr lang="en-US" sz="2600" dirty="0" smtClean="0"/>
              <a:t>five</a:t>
            </a:r>
            <a:r>
              <a:rPr lang="en-US" sz="2600" dirty="0" smtClean="0"/>
              <a:t> </a:t>
            </a:r>
            <a:r>
              <a:rPr lang="en-US" sz="2600" dirty="0"/>
              <a:t>most crucial types of retail </a:t>
            </a:r>
            <a:r>
              <a:rPr lang="en-US" sz="2600" dirty="0" smtClean="0"/>
              <a:t>signage:</a:t>
            </a:r>
            <a:endParaRPr lang="en-US" sz="2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AC21-3006-FF4A-BAE1-841F844C2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700" dirty="0"/>
              <a:t>Outdoor signage</a:t>
            </a:r>
          </a:p>
          <a:p>
            <a:r>
              <a:rPr lang="en-US" sz="1700" dirty="0"/>
              <a:t>Informational signage</a:t>
            </a:r>
          </a:p>
          <a:p>
            <a:r>
              <a:rPr lang="en-US" sz="1700" dirty="0"/>
              <a:t>Persuasive signage</a:t>
            </a:r>
          </a:p>
          <a:p>
            <a:r>
              <a:rPr lang="en-US" sz="1700" dirty="0"/>
              <a:t>Americans with Disabilities Compliant signage</a:t>
            </a:r>
          </a:p>
          <a:p>
            <a:r>
              <a:rPr lang="en-US" sz="1700" dirty="0" smtClean="0"/>
              <a:t>Mats</a:t>
            </a:r>
          </a:p>
          <a:p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And an important extra:</a:t>
            </a:r>
            <a:endParaRPr lang="en-US" sz="1700" dirty="0"/>
          </a:p>
          <a:p>
            <a:r>
              <a:rPr lang="en-US" sz="1700" dirty="0" smtClean="0"/>
              <a:t>Digital </a:t>
            </a:r>
            <a:r>
              <a:rPr lang="en-US" sz="1700" dirty="0"/>
              <a:t>signage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FAED5-7D21-2244-947C-9EE78FB2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9E9BF0-95E7-47DE-B7D8-77AFD3D018C0}"/>
              </a:ext>
            </a:extLst>
          </p:cNvPr>
          <p:cNvSpPr/>
          <p:nvPr/>
        </p:nvSpPr>
        <p:spPr>
          <a:xfrm rot="16200000">
            <a:off x="57532" y="1458469"/>
            <a:ext cx="704088" cy="128013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1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26A9E-D1FC-F149-A1D1-1215823E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 dirty="0"/>
              <a:t>L</a:t>
            </a:r>
            <a:r>
              <a:rPr lang="en-US" sz="3400" dirty="0" smtClean="0"/>
              <a:t>ighting</a:t>
            </a:r>
            <a:endParaRPr lang="en-US" sz="3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7EB9-6424-DF49-8B1B-63C83613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1800"/>
              <a:t>Effective lighting is used both for function and aesthetic</a:t>
            </a:r>
          </a:p>
          <a:p>
            <a:r>
              <a:rPr lang="en-US" sz="1800"/>
              <a:t>All in-store lighting should be complementary to one another</a:t>
            </a:r>
          </a:p>
          <a:p>
            <a:endParaRPr lang="en-US" sz="1800"/>
          </a:p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DF89B-A1AA-614F-9DE3-9FF96B1A1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" r="1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AF1CF-9917-492A-8185-1A1C031A9EE0}"/>
              </a:ext>
            </a:extLst>
          </p:cNvPr>
          <p:cNvSpPr/>
          <p:nvPr/>
        </p:nvSpPr>
        <p:spPr>
          <a:xfrm>
            <a:off x="411480" y="623736"/>
            <a:ext cx="548639" cy="75099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23F3A-BCFD-8B47-94B5-49942F57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ypes </a:t>
            </a:r>
            <a:r>
              <a:rPr lang="en-US" sz="2800" dirty="0"/>
              <a:t>of </a:t>
            </a:r>
            <a:r>
              <a:rPr lang="en-US" sz="2800" dirty="0" smtClean="0"/>
              <a:t>lighting:</a:t>
            </a:r>
            <a:endParaRPr lang="en-US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0BFD-5353-0140-9410-BE182886F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700"/>
              <a:t>Ambient lighting</a:t>
            </a:r>
          </a:p>
          <a:p>
            <a:r>
              <a:rPr lang="en-US" sz="1700"/>
              <a:t>Task lighting</a:t>
            </a:r>
          </a:p>
          <a:p>
            <a:r>
              <a:rPr lang="en-US" sz="1700"/>
              <a:t>Accent lighting</a:t>
            </a:r>
          </a:p>
          <a:p>
            <a:r>
              <a:rPr lang="en-US" sz="1700"/>
              <a:t>Decorative lighting</a:t>
            </a:r>
          </a:p>
          <a:p>
            <a:endParaRPr lang="en-US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27044-07BD-2344-87BF-7E2D88D76C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302E98-A571-4655-9512-2936827E87B7}"/>
              </a:ext>
            </a:extLst>
          </p:cNvPr>
          <p:cNvSpPr/>
          <p:nvPr/>
        </p:nvSpPr>
        <p:spPr>
          <a:xfrm rot="16200000">
            <a:off x="57533" y="1458468"/>
            <a:ext cx="704087" cy="128014"/>
          </a:xfrm>
          <a:prstGeom prst="rect">
            <a:avLst/>
          </a:prstGeom>
          <a:solidFill>
            <a:srgbClr val="1C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955</Words>
  <Application>Microsoft Office PowerPoint</Application>
  <PresentationFormat>Widescreen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Tw Cen MT</vt:lpstr>
      <vt:lpstr>Office Theme</vt:lpstr>
      <vt:lpstr>swipe, scan, shop:  interactive visual merchandising</vt:lpstr>
      <vt:lpstr>Introduction</vt:lpstr>
      <vt:lpstr>What is visual merchandising? </vt:lpstr>
      <vt:lpstr>What is visual merchandising?</vt:lpstr>
      <vt:lpstr>Visual merchandising includes:</vt:lpstr>
      <vt:lpstr>Signage </vt:lpstr>
      <vt:lpstr>The five most crucial types of retail signage:</vt:lpstr>
      <vt:lpstr>Lighting</vt:lpstr>
      <vt:lpstr>Types of lighting:</vt:lpstr>
      <vt:lpstr>Fixtures</vt:lpstr>
      <vt:lpstr>Types of fixtures:</vt:lpstr>
      <vt:lpstr>Mannequins and forms</vt:lpstr>
      <vt:lpstr>Décor and props</vt:lpstr>
      <vt:lpstr>Seating areas</vt:lpstr>
      <vt:lpstr>Cash wraps</vt:lpstr>
      <vt:lpstr>interior and exterior  displays</vt:lpstr>
      <vt:lpstr>Interior and exterior displays</vt:lpstr>
      <vt:lpstr>Why is visual merchandising used?</vt:lpstr>
      <vt:lpstr>How has visual merchandising progressed over the last decade?</vt:lpstr>
      <vt:lpstr>How has visual merchandising progressed over the last decade?</vt:lpstr>
      <vt:lpstr>Craig Winslow Designs</vt:lpstr>
      <vt:lpstr>Key terms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swipe, scan, shop:  interactive visual merchandising</dc:title>
  <dc:creator>Schaefer, Katherine</dc:creator>
  <cp:lastModifiedBy>Faith Marsland</cp:lastModifiedBy>
  <cp:revision>8</cp:revision>
  <dcterms:created xsi:type="dcterms:W3CDTF">2021-03-05T03:28:48Z</dcterms:created>
  <dcterms:modified xsi:type="dcterms:W3CDTF">2021-04-13T09:08:15Z</dcterms:modified>
</cp:coreProperties>
</file>