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56" r:id="rId3"/>
    <p:sldId id="257"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ECF0"/>
    <a:srgbClr val="BEF9FA"/>
    <a:srgbClr val="0EB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59"/>
    <p:restoredTop sz="94629"/>
  </p:normalViewPr>
  <p:slideViewPr>
    <p:cSldViewPr snapToGrid="0" snapToObjects="1">
      <p:cViewPr varScale="1">
        <p:scale>
          <a:sx n="66" d="100"/>
          <a:sy n="66" d="100"/>
        </p:scale>
        <p:origin x="44"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C4DD53-F722-4291-B202-FC71B031C3C2}"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D1761CC3-6C27-4715-8A81-CCABABD1636C}">
      <dgm:prSet/>
      <dgm:spPr/>
      <dgm:t>
        <a:bodyPr/>
        <a:lstStyle/>
        <a:p>
          <a:pPr>
            <a:defRPr b="1"/>
          </a:pPr>
          <a:r>
            <a:rPr lang="en-US"/>
            <a:t>1840s</a:t>
          </a:r>
        </a:p>
      </dgm:t>
    </dgm:pt>
    <dgm:pt modelId="{0E104682-D7F8-4E80-BD38-C886A2E4BDBD}" type="parTrans" cxnId="{283971C0-6004-44F3-B5ED-01ECD502D336}">
      <dgm:prSet/>
      <dgm:spPr/>
      <dgm:t>
        <a:bodyPr/>
        <a:lstStyle/>
        <a:p>
          <a:endParaRPr lang="en-US"/>
        </a:p>
      </dgm:t>
    </dgm:pt>
    <dgm:pt modelId="{8A16A9D7-2EC7-4806-B8B7-AC4A1CB6B21F}" type="sibTrans" cxnId="{283971C0-6004-44F3-B5ED-01ECD502D336}">
      <dgm:prSet/>
      <dgm:spPr/>
      <dgm:t>
        <a:bodyPr/>
        <a:lstStyle/>
        <a:p>
          <a:endParaRPr lang="en-US"/>
        </a:p>
      </dgm:t>
    </dgm:pt>
    <dgm:pt modelId="{2FE7DB6B-2060-4C5B-9188-4253575E1C0C}">
      <dgm:prSet/>
      <dgm:spPr/>
      <dgm:t>
        <a:bodyPr/>
        <a:lstStyle/>
        <a:p>
          <a:r>
            <a:rPr lang="en-US" dirty="0"/>
            <a:t>In the 1840s, the Industrial Revolution brought about new technologies: lighting and large glass windows</a:t>
          </a:r>
        </a:p>
      </dgm:t>
    </dgm:pt>
    <dgm:pt modelId="{5830F5E9-100C-4732-873F-07D142EAD78C}" type="parTrans" cxnId="{A6DC14ED-7F68-4F16-A601-594888512844}">
      <dgm:prSet/>
      <dgm:spPr/>
      <dgm:t>
        <a:bodyPr/>
        <a:lstStyle/>
        <a:p>
          <a:endParaRPr lang="en-US"/>
        </a:p>
      </dgm:t>
    </dgm:pt>
    <dgm:pt modelId="{2F909F41-E179-4BDF-8066-FCEE39715302}" type="sibTrans" cxnId="{A6DC14ED-7F68-4F16-A601-594888512844}">
      <dgm:prSet/>
      <dgm:spPr/>
      <dgm:t>
        <a:bodyPr/>
        <a:lstStyle/>
        <a:p>
          <a:endParaRPr lang="en-US"/>
        </a:p>
      </dgm:t>
    </dgm:pt>
    <dgm:pt modelId="{A3E827DE-48F7-4B31-90BC-560437C6A536}">
      <dgm:prSet/>
      <dgm:spPr/>
      <dgm:t>
        <a:bodyPr/>
        <a:lstStyle/>
        <a:p>
          <a:r>
            <a:rPr lang="en-US" dirty="0"/>
            <a:t>Store owners created oversized displays to inform shoppers as to </a:t>
          </a:r>
          <a:r>
            <a:rPr lang="en-US" dirty="0" smtClean="0"/>
            <a:t>offerings</a:t>
          </a:r>
          <a:endParaRPr lang="en-US" dirty="0"/>
        </a:p>
      </dgm:t>
    </dgm:pt>
    <dgm:pt modelId="{2024521A-7DA4-4A52-89A9-DAC4E3D5510F}" type="parTrans" cxnId="{DD7730CD-54F6-4C7A-84DE-F483880AA175}">
      <dgm:prSet/>
      <dgm:spPr/>
      <dgm:t>
        <a:bodyPr/>
        <a:lstStyle/>
        <a:p>
          <a:endParaRPr lang="en-US"/>
        </a:p>
      </dgm:t>
    </dgm:pt>
    <dgm:pt modelId="{07E108EB-8524-4028-8846-BEF2A6A9BA28}" type="sibTrans" cxnId="{DD7730CD-54F6-4C7A-84DE-F483880AA175}">
      <dgm:prSet/>
      <dgm:spPr/>
      <dgm:t>
        <a:bodyPr/>
        <a:lstStyle/>
        <a:p>
          <a:endParaRPr lang="en-US"/>
        </a:p>
      </dgm:t>
    </dgm:pt>
    <dgm:pt modelId="{DE177D42-24F9-4C52-950B-008C0F44AF4A}">
      <dgm:prSet/>
      <dgm:spPr/>
      <dgm:t>
        <a:bodyPr/>
        <a:lstStyle/>
        <a:p>
          <a:pPr>
            <a:defRPr b="1"/>
          </a:pPr>
          <a:r>
            <a:rPr lang="en-US"/>
            <a:t>1852</a:t>
          </a:r>
        </a:p>
      </dgm:t>
    </dgm:pt>
    <dgm:pt modelId="{BDCAAFB1-7E9C-4F7D-B962-F358A79528CE}" type="parTrans" cxnId="{744B9C67-4D02-4BC3-8B78-BEEE45BB5852}">
      <dgm:prSet/>
      <dgm:spPr/>
      <dgm:t>
        <a:bodyPr/>
        <a:lstStyle/>
        <a:p>
          <a:endParaRPr lang="en-US"/>
        </a:p>
      </dgm:t>
    </dgm:pt>
    <dgm:pt modelId="{23FAAAAC-2BA2-4F90-93DB-3877C01AE42F}" type="sibTrans" cxnId="{744B9C67-4D02-4BC3-8B78-BEEE45BB5852}">
      <dgm:prSet/>
      <dgm:spPr/>
      <dgm:t>
        <a:bodyPr/>
        <a:lstStyle/>
        <a:p>
          <a:endParaRPr lang="en-US"/>
        </a:p>
      </dgm:t>
    </dgm:pt>
    <dgm:pt modelId="{6B566E4D-06F3-46DF-8EC7-D6FEBF4E259F}">
      <dgm:prSet/>
      <dgm:spPr/>
      <dgm:t>
        <a:bodyPr/>
        <a:lstStyle/>
        <a:p>
          <a:r>
            <a:rPr lang="en-US"/>
            <a:t>In 1852, Le Bon Marche opened in Paris and is recognized as the first department store in the world. </a:t>
          </a:r>
        </a:p>
      </dgm:t>
    </dgm:pt>
    <dgm:pt modelId="{4BE5209D-B756-42FA-B853-0EC274425206}" type="parTrans" cxnId="{71E186D5-1914-4E1C-8B54-5EC6FD4EFEA7}">
      <dgm:prSet/>
      <dgm:spPr/>
      <dgm:t>
        <a:bodyPr/>
        <a:lstStyle/>
        <a:p>
          <a:endParaRPr lang="en-US"/>
        </a:p>
      </dgm:t>
    </dgm:pt>
    <dgm:pt modelId="{4DF63E29-0DE2-487B-B3F7-5A178D2C3171}" type="sibTrans" cxnId="{71E186D5-1914-4E1C-8B54-5EC6FD4EFEA7}">
      <dgm:prSet/>
      <dgm:spPr/>
      <dgm:t>
        <a:bodyPr/>
        <a:lstStyle/>
        <a:p>
          <a:endParaRPr lang="en-US"/>
        </a:p>
      </dgm:t>
    </dgm:pt>
    <dgm:pt modelId="{E3F9CFB3-2F4E-4B92-8E4C-4BC6140E89A8}">
      <dgm:prSet/>
      <dgm:spPr/>
      <dgm:t>
        <a:bodyPr/>
        <a:lstStyle/>
        <a:p>
          <a:r>
            <a:rPr lang="en-US"/>
            <a:t>Windows featured an array of product to call attention to depth and breadth of merchandise offerings. </a:t>
          </a:r>
        </a:p>
      </dgm:t>
    </dgm:pt>
    <dgm:pt modelId="{409CFC45-2454-419E-8C9B-7D8DC45AD00F}" type="parTrans" cxnId="{9A8E158F-725A-4F02-9A4B-D5B15BBC6B76}">
      <dgm:prSet/>
      <dgm:spPr/>
      <dgm:t>
        <a:bodyPr/>
        <a:lstStyle/>
        <a:p>
          <a:endParaRPr lang="en-US"/>
        </a:p>
      </dgm:t>
    </dgm:pt>
    <dgm:pt modelId="{9AE101AD-D776-471D-8D20-A7163695B140}" type="sibTrans" cxnId="{9A8E158F-725A-4F02-9A4B-D5B15BBC6B76}">
      <dgm:prSet/>
      <dgm:spPr/>
      <dgm:t>
        <a:bodyPr/>
        <a:lstStyle/>
        <a:p>
          <a:endParaRPr lang="en-US"/>
        </a:p>
      </dgm:t>
    </dgm:pt>
    <dgm:pt modelId="{F1B32CB6-7616-413E-8777-4F8DA580690A}">
      <dgm:prSet/>
      <dgm:spPr/>
      <dgm:t>
        <a:bodyPr/>
        <a:lstStyle/>
        <a:p>
          <a:pPr>
            <a:defRPr b="1"/>
          </a:pPr>
          <a:r>
            <a:rPr lang="en-US"/>
            <a:t>1870</a:t>
          </a:r>
        </a:p>
      </dgm:t>
    </dgm:pt>
    <dgm:pt modelId="{D54BBED0-A3B0-455B-9B97-6BD7FF7022D2}" type="parTrans" cxnId="{30FAFD88-BBD5-47D2-A05D-6FD8429EFE77}">
      <dgm:prSet/>
      <dgm:spPr/>
      <dgm:t>
        <a:bodyPr/>
        <a:lstStyle/>
        <a:p>
          <a:endParaRPr lang="en-US"/>
        </a:p>
      </dgm:t>
    </dgm:pt>
    <dgm:pt modelId="{3B2B0208-33C4-42D5-A2C8-F8BC60979D38}" type="sibTrans" cxnId="{30FAFD88-BBD5-47D2-A05D-6FD8429EFE77}">
      <dgm:prSet/>
      <dgm:spPr/>
      <dgm:t>
        <a:bodyPr/>
        <a:lstStyle/>
        <a:p>
          <a:endParaRPr lang="en-US"/>
        </a:p>
      </dgm:t>
    </dgm:pt>
    <dgm:pt modelId="{54675D50-B7B0-46EB-87D1-00F5D7280FE2}">
      <dgm:prSet/>
      <dgm:spPr/>
      <dgm:t>
        <a:bodyPr/>
        <a:lstStyle/>
        <a:p>
          <a:r>
            <a:rPr lang="en-US"/>
            <a:t>In 1870, mannequins were introduced</a:t>
          </a:r>
        </a:p>
      </dgm:t>
    </dgm:pt>
    <dgm:pt modelId="{3DE292BF-529A-4968-8D10-65D52D521806}" type="parTrans" cxnId="{BA0A233D-FDF3-46C9-B63C-3F97A4CB5820}">
      <dgm:prSet/>
      <dgm:spPr/>
      <dgm:t>
        <a:bodyPr/>
        <a:lstStyle/>
        <a:p>
          <a:endParaRPr lang="en-US"/>
        </a:p>
      </dgm:t>
    </dgm:pt>
    <dgm:pt modelId="{7378CB22-6C7E-4A6C-8DBB-8512600E28DC}" type="sibTrans" cxnId="{BA0A233D-FDF3-46C9-B63C-3F97A4CB5820}">
      <dgm:prSet/>
      <dgm:spPr/>
      <dgm:t>
        <a:bodyPr/>
        <a:lstStyle/>
        <a:p>
          <a:endParaRPr lang="en-US"/>
        </a:p>
      </dgm:t>
    </dgm:pt>
    <dgm:pt modelId="{D53F47AD-2379-344C-A36C-545A7AA7791A}" type="pres">
      <dgm:prSet presAssocID="{12C4DD53-F722-4291-B202-FC71B031C3C2}" presName="root" presStyleCnt="0">
        <dgm:presLayoutVars>
          <dgm:chMax/>
          <dgm:chPref/>
          <dgm:animLvl val="lvl"/>
        </dgm:presLayoutVars>
      </dgm:prSet>
      <dgm:spPr/>
      <dgm:t>
        <a:bodyPr/>
        <a:lstStyle/>
        <a:p>
          <a:endParaRPr lang="en-US"/>
        </a:p>
      </dgm:t>
    </dgm:pt>
    <dgm:pt modelId="{6755ED7E-8AAD-244D-B1C1-6F3D0532AE0D}" type="pres">
      <dgm:prSet presAssocID="{12C4DD53-F722-4291-B202-FC71B031C3C2}" presName="divider" presStyleLbl="node1" presStyleIdx="0" presStyleCnt="1"/>
      <dgm:spPr/>
    </dgm:pt>
    <dgm:pt modelId="{35BF1901-14B0-ED43-80D2-8F347A5F853E}" type="pres">
      <dgm:prSet presAssocID="{12C4DD53-F722-4291-B202-FC71B031C3C2}" presName="nodes" presStyleCnt="0">
        <dgm:presLayoutVars>
          <dgm:chMax/>
          <dgm:chPref/>
          <dgm:animLvl val="lvl"/>
        </dgm:presLayoutVars>
      </dgm:prSet>
      <dgm:spPr/>
    </dgm:pt>
    <dgm:pt modelId="{322A715A-47D3-6E46-9E59-B6C2538CE659}" type="pres">
      <dgm:prSet presAssocID="{D1761CC3-6C27-4715-8A81-CCABABD1636C}" presName="composite" presStyleCnt="0"/>
      <dgm:spPr/>
    </dgm:pt>
    <dgm:pt modelId="{B578855F-C80D-F340-879A-359C0D7D5740}" type="pres">
      <dgm:prSet presAssocID="{D1761CC3-6C27-4715-8A81-CCABABD1636C}" presName="L1TextContainer" presStyleLbl="revTx" presStyleIdx="0" presStyleCnt="3">
        <dgm:presLayoutVars>
          <dgm:chMax val="1"/>
          <dgm:chPref val="1"/>
          <dgm:bulletEnabled val="1"/>
        </dgm:presLayoutVars>
      </dgm:prSet>
      <dgm:spPr/>
      <dgm:t>
        <a:bodyPr/>
        <a:lstStyle/>
        <a:p>
          <a:endParaRPr lang="en-US"/>
        </a:p>
      </dgm:t>
    </dgm:pt>
    <dgm:pt modelId="{D96CD4B8-00ED-A749-B4A4-3D622F8558B9}" type="pres">
      <dgm:prSet presAssocID="{D1761CC3-6C27-4715-8A81-CCABABD1636C}" presName="L2TextContainerWrapper" presStyleCnt="0">
        <dgm:presLayoutVars>
          <dgm:chMax val="0"/>
          <dgm:chPref val="0"/>
          <dgm:bulletEnabled val="1"/>
        </dgm:presLayoutVars>
      </dgm:prSet>
      <dgm:spPr/>
    </dgm:pt>
    <dgm:pt modelId="{E0F6D98A-DADD-5247-A878-DBE283C5345F}" type="pres">
      <dgm:prSet presAssocID="{D1761CC3-6C27-4715-8A81-CCABABD1636C}" presName="L2TextContainer" presStyleLbl="bgAccFollowNode1" presStyleIdx="0" presStyleCnt="3"/>
      <dgm:spPr/>
      <dgm:t>
        <a:bodyPr/>
        <a:lstStyle/>
        <a:p>
          <a:endParaRPr lang="en-US"/>
        </a:p>
      </dgm:t>
    </dgm:pt>
    <dgm:pt modelId="{96789175-0997-6745-8BD0-6B2FEE683F23}" type="pres">
      <dgm:prSet presAssocID="{D1761CC3-6C27-4715-8A81-CCABABD1636C}" presName="FlexibleEmptyPlaceHolder" presStyleCnt="0"/>
      <dgm:spPr/>
    </dgm:pt>
    <dgm:pt modelId="{515473A6-281B-0948-9D00-6CE2C4DDFB4B}" type="pres">
      <dgm:prSet presAssocID="{D1761CC3-6C27-4715-8A81-CCABABD1636C}"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A601CEC-156F-D540-91F5-22AD201AA836}" type="pres">
      <dgm:prSet presAssocID="{D1761CC3-6C27-4715-8A81-CCABABD1636C}" presName="ConnectorPoint" presStyleLbl="fgAcc1" presStyleIdx="0" presStyleCnt="3"/>
      <dgm:spPr>
        <a:solidFill>
          <a:schemeClr val="lt1">
            <a:alpha val="90000"/>
            <a:hueOff val="0"/>
            <a:satOff val="0"/>
            <a:lumOff val="0"/>
            <a:alphaOff val="0"/>
          </a:schemeClr>
        </a:solidFill>
        <a:ln w="12700" cap="flat" cmpd="sng" algn="ctr">
          <a:noFill/>
          <a:prstDash val="solid"/>
          <a:miter lim="800000"/>
        </a:ln>
        <a:effectLst/>
      </dgm:spPr>
    </dgm:pt>
    <dgm:pt modelId="{8BE163A6-B5AE-634D-AE82-99B6CCBAC656}" type="pres">
      <dgm:prSet presAssocID="{D1761CC3-6C27-4715-8A81-CCABABD1636C}" presName="EmptyPlaceHolder" presStyleCnt="0"/>
      <dgm:spPr/>
    </dgm:pt>
    <dgm:pt modelId="{71F9A40A-1ABC-DE40-BBA5-03CE33A42FEA}" type="pres">
      <dgm:prSet presAssocID="{8A16A9D7-2EC7-4806-B8B7-AC4A1CB6B21F}" presName="spaceBetweenRectangles" presStyleCnt="0"/>
      <dgm:spPr/>
    </dgm:pt>
    <dgm:pt modelId="{D0ABD374-F618-014B-9620-93EED2975CC1}" type="pres">
      <dgm:prSet presAssocID="{DE177D42-24F9-4C52-950B-008C0F44AF4A}" presName="composite" presStyleCnt="0"/>
      <dgm:spPr/>
    </dgm:pt>
    <dgm:pt modelId="{C9A4F7C9-5337-DF49-B6A0-849ABD01FC2E}" type="pres">
      <dgm:prSet presAssocID="{DE177D42-24F9-4C52-950B-008C0F44AF4A}" presName="L1TextContainer" presStyleLbl="revTx" presStyleIdx="1" presStyleCnt="3">
        <dgm:presLayoutVars>
          <dgm:chMax val="1"/>
          <dgm:chPref val="1"/>
          <dgm:bulletEnabled val="1"/>
        </dgm:presLayoutVars>
      </dgm:prSet>
      <dgm:spPr/>
      <dgm:t>
        <a:bodyPr/>
        <a:lstStyle/>
        <a:p>
          <a:endParaRPr lang="en-US"/>
        </a:p>
      </dgm:t>
    </dgm:pt>
    <dgm:pt modelId="{EBF1EC46-DA1D-A246-9CCC-D340D29ED0F8}" type="pres">
      <dgm:prSet presAssocID="{DE177D42-24F9-4C52-950B-008C0F44AF4A}" presName="L2TextContainerWrapper" presStyleCnt="0">
        <dgm:presLayoutVars>
          <dgm:chMax val="0"/>
          <dgm:chPref val="0"/>
          <dgm:bulletEnabled val="1"/>
        </dgm:presLayoutVars>
      </dgm:prSet>
      <dgm:spPr/>
    </dgm:pt>
    <dgm:pt modelId="{75C8B3AC-7EF4-2047-BB13-255CD18E96B4}" type="pres">
      <dgm:prSet presAssocID="{DE177D42-24F9-4C52-950B-008C0F44AF4A}" presName="L2TextContainer" presStyleLbl="bgAccFollowNode1" presStyleIdx="1" presStyleCnt="3"/>
      <dgm:spPr/>
      <dgm:t>
        <a:bodyPr/>
        <a:lstStyle/>
        <a:p>
          <a:endParaRPr lang="en-US"/>
        </a:p>
      </dgm:t>
    </dgm:pt>
    <dgm:pt modelId="{6C7DA2D9-0B23-424B-B0E0-E1B4011307D0}" type="pres">
      <dgm:prSet presAssocID="{DE177D42-24F9-4C52-950B-008C0F44AF4A}" presName="FlexibleEmptyPlaceHolder" presStyleCnt="0"/>
      <dgm:spPr/>
    </dgm:pt>
    <dgm:pt modelId="{9F5C0995-DD62-864C-9A90-9DCFECFBACAD}" type="pres">
      <dgm:prSet presAssocID="{DE177D42-24F9-4C52-950B-008C0F44AF4A}"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F90F2AB-6CCF-0C4F-962F-8D52C9C3EAB6}" type="pres">
      <dgm:prSet presAssocID="{DE177D42-24F9-4C52-950B-008C0F44AF4A}" presName="ConnectorPoint"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5D3D8ED5-4EF9-8E4F-A830-59F00E09016F}" type="pres">
      <dgm:prSet presAssocID="{DE177D42-24F9-4C52-950B-008C0F44AF4A}" presName="EmptyPlaceHolder" presStyleCnt="0"/>
      <dgm:spPr/>
    </dgm:pt>
    <dgm:pt modelId="{47A63BD4-BCDE-7848-B214-EFE99E0CC75E}" type="pres">
      <dgm:prSet presAssocID="{23FAAAAC-2BA2-4F90-93DB-3877C01AE42F}" presName="spaceBetweenRectangles" presStyleCnt="0"/>
      <dgm:spPr/>
    </dgm:pt>
    <dgm:pt modelId="{16B0CC60-ED0B-DB43-9B5F-FAC7925178A5}" type="pres">
      <dgm:prSet presAssocID="{F1B32CB6-7616-413E-8777-4F8DA580690A}" presName="composite" presStyleCnt="0"/>
      <dgm:spPr/>
    </dgm:pt>
    <dgm:pt modelId="{820AFBB0-2C6E-AB49-8F6D-587C7580EDF6}" type="pres">
      <dgm:prSet presAssocID="{F1B32CB6-7616-413E-8777-4F8DA580690A}" presName="L1TextContainer" presStyleLbl="revTx" presStyleIdx="2" presStyleCnt="3">
        <dgm:presLayoutVars>
          <dgm:chMax val="1"/>
          <dgm:chPref val="1"/>
          <dgm:bulletEnabled val="1"/>
        </dgm:presLayoutVars>
      </dgm:prSet>
      <dgm:spPr/>
      <dgm:t>
        <a:bodyPr/>
        <a:lstStyle/>
        <a:p>
          <a:endParaRPr lang="en-US"/>
        </a:p>
      </dgm:t>
    </dgm:pt>
    <dgm:pt modelId="{B1FAFDC4-4BE2-E94B-9143-1CAB55C6BACF}" type="pres">
      <dgm:prSet presAssocID="{F1B32CB6-7616-413E-8777-4F8DA580690A}" presName="L2TextContainerWrapper" presStyleCnt="0">
        <dgm:presLayoutVars>
          <dgm:chMax val="0"/>
          <dgm:chPref val="0"/>
          <dgm:bulletEnabled val="1"/>
        </dgm:presLayoutVars>
      </dgm:prSet>
      <dgm:spPr/>
    </dgm:pt>
    <dgm:pt modelId="{F0F51DE0-E92C-264D-96AD-E1BF8EF91AFB}" type="pres">
      <dgm:prSet presAssocID="{F1B32CB6-7616-413E-8777-4F8DA580690A}" presName="L2TextContainer" presStyleLbl="bgAccFollowNode1" presStyleIdx="2" presStyleCnt="3"/>
      <dgm:spPr/>
      <dgm:t>
        <a:bodyPr/>
        <a:lstStyle/>
        <a:p>
          <a:endParaRPr lang="en-US"/>
        </a:p>
      </dgm:t>
    </dgm:pt>
    <dgm:pt modelId="{7E2A2D68-B962-7B41-AA4B-8A8CE4A8F969}" type="pres">
      <dgm:prSet presAssocID="{F1B32CB6-7616-413E-8777-4F8DA580690A}" presName="FlexibleEmptyPlaceHolder" presStyleCnt="0"/>
      <dgm:spPr/>
    </dgm:pt>
    <dgm:pt modelId="{45E63ABF-72B8-FC40-B48C-F0C840AA3FAE}" type="pres">
      <dgm:prSet presAssocID="{F1B32CB6-7616-413E-8777-4F8DA580690A}"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FA5C258-34BA-364C-A6F9-C6EAC3AAB44D}" type="pres">
      <dgm:prSet presAssocID="{F1B32CB6-7616-413E-8777-4F8DA580690A}" presName="ConnectorPoint"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313E0C2C-E637-BB43-B178-99B120495AC4}" type="pres">
      <dgm:prSet presAssocID="{F1B32CB6-7616-413E-8777-4F8DA580690A}" presName="EmptyPlaceHolder" presStyleCnt="0"/>
      <dgm:spPr/>
    </dgm:pt>
  </dgm:ptLst>
  <dgm:cxnLst>
    <dgm:cxn modelId="{3E165D54-E9C5-E340-AAEA-703D8B97F9EC}" type="presOf" srcId="{D1761CC3-6C27-4715-8A81-CCABABD1636C}" destId="{B578855F-C80D-F340-879A-359C0D7D5740}" srcOrd="0" destOrd="0" presId="urn:microsoft.com/office/officeart/2017/3/layout/HorizontalPathTimeline"/>
    <dgm:cxn modelId="{B1FF20AC-A981-A544-9E72-A6303F5C717C}" type="presOf" srcId="{54675D50-B7B0-46EB-87D1-00F5D7280FE2}" destId="{F0F51DE0-E92C-264D-96AD-E1BF8EF91AFB}" srcOrd="0" destOrd="0" presId="urn:microsoft.com/office/officeart/2017/3/layout/HorizontalPathTimeline"/>
    <dgm:cxn modelId="{283971C0-6004-44F3-B5ED-01ECD502D336}" srcId="{12C4DD53-F722-4291-B202-FC71B031C3C2}" destId="{D1761CC3-6C27-4715-8A81-CCABABD1636C}" srcOrd="0" destOrd="0" parTransId="{0E104682-D7F8-4E80-BD38-C886A2E4BDBD}" sibTransId="{8A16A9D7-2EC7-4806-B8B7-AC4A1CB6B21F}"/>
    <dgm:cxn modelId="{5BE00758-959F-2B4D-B48D-A753298082B0}" type="presOf" srcId="{A3E827DE-48F7-4B31-90BC-560437C6A536}" destId="{E0F6D98A-DADD-5247-A878-DBE283C5345F}" srcOrd="0" destOrd="1" presId="urn:microsoft.com/office/officeart/2017/3/layout/HorizontalPathTimeline"/>
    <dgm:cxn modelId="{5109AB9B-9052-404D-B6AB-71483C2478E0}" type="presOf" srcId="{12C4DD53-F722-4291-B202-FC71B031C3C2}" destId="{D53F47AD-2379-344C-A36C-545A7AA7791A}" srcOrd="0" destOrd="0" presId="urn:microsoft.com/office/officeart/2017/3/layout/HorizontalPathTimeline"/>
    <dgm:cxn modelId="{A6DC14ED-7F68-4F16-A601-594888512844}" srcId="{D1761CC3-6C27-4715-8A81-CCABABD1636C}" destId="{2FE7DB6B-2060-4C5B-9188-4253575E1C0C}" srcOrd="0" destOrd="0" parTransId="{5830F5E9-100C-4732-873F-07D142EAD78C}" sibTransId="{2F909F41-E179-4BDF-8066-FCEE39715302}"/>
    <dgm:cxn modelId="{BE17B648-A181-AD4A-9C6C-404BF97B0477}" type="presOf" srcId="{F1B32CB6-7616-413E-8777-4F8DA580690A}" destId="{820AFBB0-2C6E-AB49-8F6D-587C7580EDF6}" srcOrd="0" destOrd="0" presId="urn:microsoft.com/office/officeart/2017/3/layout/HorizontalPathTimeline"/>
    <dgm:cxn modelId="{BA0A233D-FDF3-46C9-B63C-3F97A4CB5820}" srcId="{F1B32CB6-7616-413E-8777-4F8DA580690A}" destId="{54675D50-B7B0-46EB-87D1-00F5D7280FE2}" srcOrd="0" destOrd="0" parTransId="{3DE292BF-529A-4968-8D10-65D52D521806}" sibTransId="{7378CB22-6C7E-4A6C-8DBB-8512600E28DC}"/>
    <dgm:cxn modelId="{DD7730CD-54F6-4C7A-84DE-F483880AA175}" srcId="{2FE7DB6B-2060-4C5B-9188-4253575E1C0C}" destId="{A3E827DE-48F7-4B31-90BC-560437C6A536}" srcOrd="0" destOrd="0" parTransId="{2024521A-7DA4-4A52-89A9-DAC4E3D5510F}" sibTransId="{07E108EB-8524-4028-8846-BEF2A6A9BA28}"/>
    <dgm:cxn modelId="{40702B22-21D4-AE41-B514-E4B1B1D74B27}" type="presOf" srcId="{6B566E4D-06F3-46DF-8EC7-D6FEBF4E259F}" destId="{75C8B3AC-7EF4-2047-BB13-255CD18E96B4}" srcOrd="0" destOrd="0" presId="urn:microsoft.com/office/officeart/2017/3/layout/HorizontalPathTimeline"/>
    <dgm:cxn modelId="{9A8E158F-725A-4F02-9A4B-D5B15BBC6B76}" srcId="{6B566E4D-06F3-46DF-8EC7-D6FEBF4E259F}" destId="{E3F9CFB3-2F4E-4B92-8E4C-4BC6140E89A8}" srcOrd="0" destOrd="0" parTransId="{409CFC45-2454-419E-8C9B-7D8DC45AD00F}" sibTransId="{9AE101AD-D776-471D-8D20-A7163695B140}"/>
    <dgm:cxn modelId="{DCBC9575-C01C-3E46-90CE-350FD6A3D13C}" type="presOf" srcId="{2FE7DB6B-2060-4C5B-9188-4253575E1C0C}" destId="{E0F6D98A-DADD-5247-A878-DBE283C5345F}" srcOrd="0" destOrd="0" presId="urn:microsoft.com/office/officeart/2017/3/layout/HorizontalPathTimeline"/>
    <dgm:cxn modelId="{3EE16257-AC2D-6B4A-AD77-99E54F1AC83A}" type="presOf" srcId="{DE177D42-24F9-4C52-950B-008C0F44AF4A}" destId="{C9A4F7C9-5337-DF49-B6A0-849ABD01FC2E}" srcOrd="0" destOrd="0" presId="urn:microsoft.com/office/officeart/2017/3/layout/HorizontalPathTimeline"/>
    <dgm:cxn modelId="{5B4C1EDA-CF1D-9C4B-91B5-E846B662DE8B}" type="presOf" srcId="{E3F9CFB3-2F4E-4B92-8E4C-4BC6140E89A8}" destId="{75C8B3AC-7EF4-2047-BB13-255CD18E96B4}" srcOrd="0" destOrd="1" presId="urn:microsoft.com/office/officeart/2017/3/layout/HorizontalPathTimeline"/>
    <dgm:cxn modelId="{744B9C67-4D02-4BC3-8B78-BEEE45BB5852}" srcId="{12C4DD53-F722-4291-B202-FC71B031C3C2}" destId="{DE177D42-24F9-4C52-950B-008C0F44AF4A}" srcOrd="1" destOrd="0" parTransId="{BDCAAFB1-7E9C-4F7D-B962-F358A79528CE}" sibTransId="{23FAAAAC-2BA2-4F90-93DB-3877C01AE42F}"/>
    <dgm:cxn modelId="{30FAFD88-BBD5-47D2-A05D-6FD8429EFE77}" srcId="{12C4DD53-F722-4291-B202-FC71B031C3C2}" destId="{F1B32CB6-7616-413E-8777-4F8DA580690A}" srcOrd="2" destOrd="0" parTransId="{D54BBED0-A3B0-455B-9B97-6BD7FF7022D2}" sibTransId="{3B2B0208-33C4-42D5-A2C8-F8BC60979D38}"/>
    <dgm:cxn modelId="{71E186D5-1914-4E1C-8B54-5EC6FD4EFEA7}" srcId="{DE177D42-24F9-4C52-950B-008C0F44AF4A}" destId="{6B566E4D-06F3-46DF-8EC7-D6FEBF4E259F}" srcOrd="0" destOrd="0" parTransId="{4BE5209D-B756-42FA-B853-0EC274425206}" sibTransId="{4DF63E29-0DE2-487B-B3F7-5A178D2C3171}"/>
    <dgm:cxn modelId="{A5E2F9E5-334B-0D4C-AE01-49689A99B282}" type="presParOf" srcId="{D53F47AD-2379-344C-A36C-545A7AA7791A}" destId="{6755ED7E-8AAD-244D-B1C1-6F3D0532AE0D}" srcOrd="0" destOrd="0" presId="urn:microsoft.com/office/officeart/2017/3/layout/HorizontalPathTimeline"/>
    <dgm:cxn modelId="{E621013A-B06D-034B-B2D3-9CBB75103BFD}" type="presParOf" srcId="{D53F47AD-2379-344C-A36C-545A7AA7791A}" destId="{35BF1901-14B0-ED43-80D2-8F347A5F853E}" srcOrd="1" destOrd="0" presId="urn:microsoft.com/office/officeart/2017/3/layout/HorizontalPathTimeline"/>
    <dgm:cxn modelId="{0115D274-E056-AB41-A5EE-085B41993626}" type="presParOf" srcId="{35BF1901-14B0-ED43-80D2-8F347A5F853E}" destId="{322A715A-47D3-6E46-9E59-B6C2538CE659}" srcOrd="0" destOrd="0" presId="urn:microsoft.com/office/officeart/2017/3/layout/HorizontalPathTimeline"/>
    <dgm:cxn modelId="{2FE3EC58-11BD-E24D-B6BA-93351D9E12E1}" type="presParOf" srcId="{322A715A-47D3-6E46-9E59-B6C2538CE659}" destId="{B578855F-C80D-F340-879A-359C0D7D5740}" srcOrd="0" destOrd="0" presId="urn:microsoft.com/office/officeart/2017/3/layout/HorizontalPathTimeline"/>
    <dgm:cxn modelId="{39683328-B757-F84D-B14B-C40C2450047A}" type="presParOf" srcId="{322A715A-47D3-6E46-9E59-B6C2538CE659}" destId="{D96CD4B8-00ED-A749-B4A4-3D622F8558B9}" srcOrd="1" destOrd="0" presId="urn:microsoft.com/office/officeart/2017/3/layout/HorizontalPathTimeline"/>
    <dgm:cxn modelId="{B566978E-D613-894E-B35C-798E4C72BB5B}" type="presParOf" srcId="{D96CD4B8-00ED-A749-B4A4-3D622F8558B9}" destId="{E0F6D98A-DADD-5247-A878-DBE283C5345F}" srcOrd="0" destOrd="0" presId="urn:microsoft.com/office/officeart/2017/3/layout/HorizontalPathTimeline"/>
    <dgm:cxn modelId="{18BFC880-1860-D947-9A07-3FD59376A029}" type="presParOf" srcId="{D96CD4B8-00ED-A749-B4A4-3D622F8558B9}" destId="{96789175-0997-6745-8BD0-6B2FEE683F23}" srcOrd="1" destOrd="0" presId="urn:microsoft.com/office/officeart/2017/3/layout/HorizontalPathTimeline"/>
    <dgm:cxn modelId="{858C546B-D5D4-2E4D-90F2-9D39B4A0EF9F}" type="presParOf" srcId="{322A715A-47D3-6E46-9E59-B6C2538CE659}" destId="{515473A6-281B-0948-9D00-6CE2C4DDFB4B}" srcOrd="2" destOrd="0" presId="urn:microsoft.com/office/officeart/2017/3/layout/HorizontalPathTimeline"/>
    <dgm:cxn modelId="{D3257D0E-9018-5B49-99BB-D1C8A182B78A}" type="presParOf" srcId="{322A715A-47D3-6E46-9E59-B6C2538CE659}" destId="{8A601CEC-156F-D540-91F5-22AD201AA836}" srcOrd="3" destOrd="0" presId="urn:microsoft.com/office/officeart/2017/3/layout/HorizontalPathTimeline"/>
    <dgm:cxn modelId="{522B5F94-9096-3D47-AE5C-4DD7933BC3A6}" type="presParOf" srcId="{322A715A-47D3-6E46-9E59-B6C2538CE659}" destId="{8BE163A6-B5AE-634D-AE82-99B6CCBAC656}" srcOrd="4" destOrd="0" presId="urn:microsoft.com/office/officeart/2017/3/layout/HorizontalPathTimeline"/>
    <dgm:cxn modelId="{A9155637-A67D-7442-85CC-5F822303CBC0}" type="presParOf" srcId="{35BF1901-14B0-ED43-80D2-8F347A5F853E}" destId="{71F9A40A-1ABC-DE40-BBA5-03CE33A42FEA}" srcOrd="1" destOrd="0" presId="urn:microsoft.com/office/officeart/2017/3/layout/HorizontalPathTimeline"/>
    <dgm:cxn modelId="{D8CE01AE-9D41-8244-8EDD-974F6698B2A2}" type="presParOf" srcId="{35BF1901-14B0-ED43-80D2-8F347A5F853E}" destId="{D0ABD374-F618-014B-9620-93EED2975CC1}" srcOrd="2" destOrd="0" presId="urn:microsoft.com/office/officeart/2017/3/layout/HorizontalPathTimeline"/>
    <dgm:cxn modelId="{1085287F-708B-E34E-A6B0-485CC88C01C4}" type="presParOf" srcId="{D0ABD374-F618-014B-9620-93EED2975CC1}" destId="{C9A4F7C9-5337-DF49-B6A0-849ABD01FC2E}" srcOrd="0" destOrd="0" presId="urn:microsoft.com/office/officeart/2017/3/layout/HorizontalPathTimeline"/>
    <dgm:cxn modelId="{773B5B9A-2153-514E-A649-86EF8F474781}" type="presParOf" srcId="{D0ABD374-F618-014B-9620-93EED2975CC1}" destId="{EBF1EC46-DA1D-A246-9CCC-D340D29ED0F8}" srcOrd="1" destOrd="0" presId="urn:microsoft.com/office/officeart/2017/3/layout/HorizontalPathTimeline"/>
    <dgm:cxn modelId="{A72F6F8A-0940-2547-BF27-27A161266C2B}" type="presParOf" srcId="{EBF1EC46-DA1D-A246-9CCC-D340D29ED0F8}" destId="{75C8B3AC-7EF4-2047-BB13-255CD18E96B4}" srcOrd="0" destOrd="0" presId="urn:microsoft.com/office/officeart/2017/3/layout/HorizontalPathTimeline"/>
    <dgm:cxn modelId="{5CC3A6B5-05D4-534D-B89F-22CDE9B73B40}" type="presParOf" srcId="{EBF1EC46-DA1D-A246-9CCC-D340D29ED0F8}" destId="{6C7DA2D9-0B23-424B-B0E0-E1B4011307D0}" srcOrd="1" destOrd="0" presId="urn:microsoft.com/office/officeart/2017/3/layout/HorizontalPathTimeline"/>
    <dgm:cxn modelId="{AD499E92-8719-2F42-806A-60D7519C5CAC}" type="presParOf" srcId="{D0ABD374-F618-014B-9620-93EED2975CC1}" destId="{9F5C0995-DD62-864C-9A90-9DCFECFBACAD}" srcOrd="2" destOrd="0" presId="urn:microsoft.com/office/officeart/2017/3/layout/HorizontalPathTimeline"/>
    <dgm:cxn modelId="{05E00095-D48D-8944-A745-7BC92B02B561}" type="presParOf" srcId="{D0ABD374-F618-014B-9620-93EED2975CC1}" destId="{CF90F2AB-6CCF-0C4F-962F-8D52C9C3EAB6}" srcOrd="3" destOrd="0" presId="urn:microsoft.com/office/officeart/2017/3/layout/HorizontalPathTimeline"/>
    <dgm:cxn modelId="{BA0F5197-4E2C-A34B-B5DF-DF201875304B}" type="presParOf" srcId="{D0ABD374-F618-014B-9620-93EED2975CC1}" destId="{5D3D8ED5-4EF9-8E4F-A830-59F00E09016F}" srcOrd="4" destOrd="0" presId="urn:microsoft.com/office/officeart/2017/3/layout/HorizontalPathTimeline"/>
    <dgm:cxn modelId="{5C1F138F-C02C-5E48-B277-8D54BF82E6ED}" type="presParOf" srcId="{35BF1901-14B0-ED43-80D2-8F347A5F853E}" destId="{47A63BD4-BCDE-7848-B214-EFE99E0CC75E}" srcOrd="3" destOrd="0" presId="urn:microsoft.com/office/officeart/2017/3/layout/HorizontalPathTimeline"/>
    <dgm:cxn modelId="{D7D0AA50-AF16-B84A-ACEB-4F15642EC98A}" type="presParOf" srcId="{35BF1901-14B0-ED43-80D2-8F347A5F853E}" destId="{16B0CC60-ED0B-DB43-9B5F-FAC7925178A5}" srcOrd="4" destOrd="0" presId="urn:microsoft.com/office/officeart/2017/3/layout/HorizontalPathTimeline"/>
    <dgm:cxn modelId="{1E47ACAF-2C05-2B43-8DE9-F10B072DFFE2}" type="presParOf" srcId="{16B0CC60-ED0B-DB43-9B5F-FAC7925178A5}" destId="{820AFBB0-2C6E-AB49-8F6D-587C7580EDF6}" srcOrd="0" destOrd="0" presId="urn:microsoft.com/office/officeart/2017/3/layout/HorizontalPathTimeline"/>
    <dgm:cxn modelId="{53F2D388-A1BF-7F4B-9BE6-E4626411B01E}" type="presParOf" srcId="{16B0CC60-ED0B-DB43-9B5F-FAC7925178A5}" destId="{B1FAFDC4-4BE2-E94B-9143-1CAB55C6BACF}" srcOrd="1" destOrd="0" presId="urn:microsoft.com/office/officeart/2017/3/layout/HorizontalPathTimeline"/>
    <dgm:cxn modelId="{5C781F82-E9F3-9D4B-99BD-FEB8D698B3E9}" type="presParOf" srcId="{B1FAFDC4-4BE2-E94B-9143-1CAB55C6BACF}" destId="{F0F51DE0-E92C-264D-96AD-E1BF8EF91AFB}" srcOrd="0" destOrd="0" presId="urn:microsoft.com/office/officeart/2017/3/layout/HorizontalPathTimeline"/>
    <dgm:cxn modelId="{F9A9531B-16DE-4342-8A96-BAF511A01062}" type="presParOf" srcId="{B1FAFDC4-4BE2-E94B-9143-1CAB55C6BACF}" destId="{7E2A2D68-B962-7B41-AA4B-8A8CE4A8F969}" srcOrd="1" destOrd="0" presId="urn:microsoft.com/office/officeart/2017/3/layout/HorizontalPathTimeline"/>
    <dgm:cxn modelId="{E898B842-ECF2-264D-852C-AC99D71C1BE5}" type="presParOf" srcId="{16B0CC60-ED0B-DB43-9B5F-FAC7925178A5}" destId="{45E63ABF-72B8-FC40-B48C-F0C840AA3FAE}" srcOrd="2" destOrd="0" presId="urn:microsoft.com/office/officeart/2017/3/layout/HorizontalPathTimeline"/>
    <dgm:cxn modelId="{28C9D17A-6257-1C4C-BC75-EAAF3D68F73E}" type="presParOf" srcId="{16B0CC60-ED0B-DB43-9B5F-FAC7925178A5}" destId="{DFA5C258-34BA-364C-A6F9-C6EAC3AAB44D}" srcOrd="3" destOrd="0" presId="urn:microsoft.com/office/officeart/2017/3/layout/HorizontalPathTimeline"/>
    <dgm:cxn modelId="{672A0C4E-4BD9-6643-B8DF-EAF4A4608C01}" type="presParOf" srcId="{16B0CC60-ED0B-DB43-9B5F-FAC7925178A5}" destId="{313E0C2C-E637-BB43-B178-99B120495AC4}"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8855F-C80D-F340-879A-359C0D7D5740}">
      <dsp:nvSpPr>
        <dsp:cNvPr id="0" name=""/>
        <dsp:cNvSpPr/>
      </dsp:nvSpPr>
      <dsp:spPr>
        <a:xfrm>
          <a:off x="207638" y="2310960"/>
          <a:ext cx="1661109" cy="486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a:t>1840s</a:t>
          </a:r>
        </a:p>
      </dsp:txBody>
      <dsp:txXfrm>
        <a:off x="207638" y="2310960"/>
        <a:ext cx="1661109" cy="486291"/>
      </dsp:txXfrm>
    </dsp:sp>
    <dsp:sp modelId="{6755ED7E-8AAD-244D-B1C1-6F3D0532AE0D}">
      <dsp:nvSpPr>
        <dsp:cNvPr id="0" name=""/>
        <dsp:cNvSpPr/>
      </dsp:nvSpPr>
      <dsp:spPr>
        <a:xfrm>
          <a:off x="0" y="2065662"/>
          <a:ext cx="4152773" cy="1721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F6D98A-DADD-5247-A878-DBE283C5345F}">
      <dsp:nvSpPr>
        <dsp:cNvPr id="0" name=""/>
        <dsp:cNvSpPr/>
      </dsp:nvSpPr>
      <dsp:spPr>
        <a:xfrm>
          <a:off x="124583" y="58365"/>
          <a:ext cx="1827220" cy="12757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In the 1840s, the Industrial Revolution brought about new technologies: lighting and large glass windows</a:t>
          </a:r>
        </a:p>
        <a:p>
          <a:pPr marL="57150" lvl="1" indent="-57150" algn="l" defTabSz="400050">
            <a:lnSpc>
              <a:spcPct val="90000"/>
            </a:lnSpc>
            <a:spcBef>
              <a:spcPct val="0"/>
            </a:spcBef>
            <a:spcAft>
              <a:spcPct val="15000"/>
            </a:spcAft>
            <a:buChar char="••"/>
          </a:pPr>
          <a:r>
            <a:rPr lang="en-US" sz="900" kern="1200" dirty="0"/>
            <a:t>Store owners created oversized displays to inform shoppers as to </a:t>
          </a:r>
          <a:r>
            <a:rPr lang="en-US" sz="900" kern="1200" dirty="0" smtClean="0"/>
            <a:t>offerings</a:t>
          </a:r>
          <a:endParaRPr lang="en-US" sz="900" kern="1200" dirty="0"/>
        </a:p>
      </dsp:txBody>
      <dsp:txXfrm>
        <a:off x="124583" y="58365"/>
        <a:ext cx="1827220" cy="1275708"/>
      </dsp:txXfrm>
    </dsp:sp>
    <dsp:sp modelId="{515473A6-281B-0948-9D00-6CE2C4DDFB4B}">
      <dsp:nvSpPr>
        <dsp:cNvPr id="0" name=""/>
        <dsp:cNvSpPr/>
      </dsp:nvSpPr>
      <dsp:spPr>
        <a:xfrm>
          <a:off x="1038193" y="1334073"/>
          <a:ext cx="0" cy="73158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9A4F7C9-5337-DF49-B6A0-849ABD01FC2E}">
      <dsp:nvSpPr>
        <dsp:cNvPr id="0" name=""/>
        <dsp:cNvSpPr/>
      </dsp:nvSpPr>
      <dsp:spPr>
        <a:xfrm>
          <a:off x="1245832" y="1506212"/>
          <a:ext cx="1661109" cy="486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66750">
            <a:lnSpc>
              <a:spcPct val="90000"/>
            </a:lnSpc>
            <a:spcBef>
              <a:spcPct val="0"/>
            </a:spcBef>
            <a:spcAft>
              <a:spcPct val="35000"/>
            </a:spcAft>
            <a:defRPr b="1"/>
          </a:pPr>
          <a:r>
            <a:rPr lang="en-US" sz="1500" kern="1200"/>
            <a:t>1852</a:t>
          </a:r>
        </a:p>
      </dsp:txBody>
      <dsp:txXfrm>
        <a:off x="1245832" y="1506212"/>
        <a:ext cx="1661109" cy="486291"/>
      </dsp:txXfrm>
    </dsp:sp>
    <dsp:sp modelId="{75C8B3AC-7EF4-2047-BB13-255CD18E96B4}">
      <dsp:nvSpPr>
        <dsp:cNvPr id="0" name=""/>
        <dsp:cNvSpPr/>
      </dsp:nvSpPr>
      <dsp:spPr>
        <a:xfrm>
          <a:off x="1162776" y="2969390"/>
          <a:ext cx="1827220" cy="13340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a:t>In 1852, Le Bon Marche opened in Paris and is recognized as the first department store in the world. </a:t>
          </a:r>
        </a:p>
        <a:p>
          <a:pPr marL="57150" lvl="1" indent="-57150" algn="l" defTabSz="400050">
            <a:lnSpc>
              <a:spcPct val="90000"/>
            </a:lnSpc>
            <a:spcBef>
              <a:spcPct val="0"/>
            </a:spcBef>
            <a:spcAft>
              <a:spcPct val="15000"/>
            </a:spcAft>
            <a:buChar char="••"/>
          </a:pPr>
          <a:r>
            <a:rPr lang="en-US" sz="900" kern="1200"/>
            <a:t>Windows featured an array of product to call attention to depth and breadth of merchandise offerings. </a:t>
          </a:r>
        </a:p>
      </dsp:txBody>
      <dsp:txXfrm>
        <a:off x="1162776" y="2969390"/>
        <a:ext cx="1827220" cy="1334073"/>
      </dsp:txXfrm>
    </dsp:sp>
    <dsp:sp modelId="{9F5C0995-DD62-864C-9A90-9DCFECFBACAD}">
      <dsp:nvSpPr>
        <dsp:cNvPr id="0" name=""/>
        <dsp:cNvSpPr/>
      </dsp:nvSpPr>
      <dsp:spPr>
        <a:xfrm>
          <a:off x="2076386" y="2237801"/>
          <a:ext cx="0" cy="73158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A601CEC-156F-D540-91F5-22AD201AA836}">
      <dsp:nvSpPr>
        <dsp:cNvPr id="0" name=""/>
        <dsp:cNvSpPr/>
      </dsp:nvSpPr>
      <dsp:spPr>
        <a:xfrm>
          <a:off x="984400" y="2097938"/>
          <a:ext cx="107586" cy="1075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F90F2AB-6CCF-0C4F-962F-8D52C9C3EAB6}">
      <dsp:nvSpPr>
        <dsp:cNvPr id="0" name=""/>
        <dsp:cNvSpPr/>
      </dsp:nvSpPr>
      <dsp:spPr>
        <a:xfrm>
          <a:off x="2022593" y="2097938"/>
          <a:ext cx="107586" cy="1075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20AFBB0-2C6E-AB49-8F6D-587C7580EDF6}">
      <dsp:nvSpPr>
        <dsp:cNvPr id="0" name=""/>
        <dsp:cNvSpPr/>
      </dsp:nvSpPr>
      <dsp:spPr>
        <a:xfrm>
          <a:off x="2284025" y="2310960"/>
          <a:ext cx="1661109" cy="486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66750">
            <a:lnSpc>
              <a:spcPct val="90000"/>
            </a:lnSpc>
            <a:spcBef>
              <a:spcPct val="0"/>
            </a:spcBef>
            <a:spcAft>
              <a:spcPct val="35000"/>
            </a:spcAft>
            <a:defRPr b="1"/>
          </a:pPr>
          <a:r>
            <a:rPr lang="en-US" sz="1500" kern="1200"/>
            <a:t>1870</a:t>
          </a:r>
        </a:p>
      </dsp:txBody>
      <dsp:txXfrm>
        <a:off x="2284025" y="2310960"/>
        <a:ext cx="1661109" cy="486291"/>
      </dsp:txXfrm>
    </dsp:sp>
    <dsp:sp modelId="{F0F51DE0-E92C-264D-96AD-E1BF8EF91AFB}">
      <dsp:nvSpPr>
        <dsp:cNvPr id="0" name=""/>
        <dsp:cNvSpPr/>
      </dsp:nvSpPr>
      <dsp:spPr>
        <a:xfrm>
          <a:off x="2200970" y="733740"/>
          <a:ext cx="1827220" cy="6003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a:t>In 1870, mannequins were introduced</a:t>
          </a:r>
        </a:p>
      </dsp:txBody>
      <dsp:txXfrm>
        <a:off x="2200970" y="733740"/>
        <a:ext cx="1827220" cy="600333"/>
      </dsp:txXfrm>
    </dsp:sp>
    <dsp:sp modelId="{45E63ABF-72B8-FC40-B48C-F0C840AA3FAE}">
      <dsp:nvSpPr>
        <dsp:cNvPr id="0" name=""/>
        <dsp:cNvSpPr/>
      </dsp:nvSpPr>
      <dsp:spPr>
        <a:xfrm>
          <a:off x="3114580" y="1334073"/>
          <a:ext cx="0" cy="73158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FA5C258-34BA-364C-A6F9-C6EAC3AAB44D}">
      <dsp:nvSpPr>
        <dsp:cNvPr id="0" name=""/>
        <dsp:cNvSpPr/>
      </dsp:nvSpPr>
      <dsp:spPr>
        <a:xfrm>
          <a:off x="3060787" y="2097938"/>
          <a:ext cx="107586" cy="10758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DD4D-B16D-BE47-8CEC-C8F3B3F234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2F1CB-49DC-144C-B1AC-AB841E69A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7131E2-46EC-FC49-A5BB-863796684906}"/>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5" name="Footer Placeholder 4">
            <a:extLst>
              <a:ext uri="{FF2B5EF4-FFF2-40B4-BE49-F238E27FC236}">
                <a16:creationId xmlns:a16="http://schemas.microsoft.com/office/drawing/2014/main" id="{0BFF4BBA-864E-9848-A741-B3BA66CBF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D82F3-2CB4-1A47-A7CB-F185AF2834DC}"/>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428359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B565D-0640-0742-AEEE-05BE8DC52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67CE57-1904-9E4D-894D-7164A5C79E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ED5B5-2265-AD47-A07B-588A6DF75C7F}"/>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5" name="Footer Placeholder 4">
            <a:extLst>
              <a:ext uri="{FF2B5EF4-FFF2-40B4-BE49-F238E27FC236}">
                <a16:creationId xmlns:a16="http://schemas.microsoft.com/office/drawing/2014/main" id="{7C941925-DA50-A940-B2FB-9EC6E20EC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550F6-337B-ED4C-870E-A896AA7813B2}"/>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394024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42D9E-502D-0942-9DE8-86E0DEAF9A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0B83B5-1B80-F149-9E81-E7D485B0C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6347A-80D7-9248-B389-64D4A77A3849}"/>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5" name="Footer Placeholder 4">
            <a:extLst>
              <a:ext uri="{FF2B5EF4-FFF2-40B4-BE49-F238E27FC236}">
                <a16:creationId xmlns:a16="http://schemas.microsoft.com/office/drawing/2014/main" id="{F71D99E9-5FA6-8C41-9564-B08FFFFEC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57401-B8EE-A246-A6A4-49615E63B2F4}"/>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950145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BAF4-C90E-6B46-BFE1-752472791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51975F-6B2F-8A42-95CF-559FA010EA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DAED2-A676-AD44-BC84-3F6CF76DDD9C}"/>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5" name="Footer Placeholder 4">
            <a:extLst>
              <a:ext uri="{FF2B5EF4-FFF2-40B4-BE49-F238E27FC236}">
                <a16:creationId xmlns:a16="http://schemas.microsoft.com/office/drawing/2014/main" id="{965FEAC2-039E-104B-B427-6619477D4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8D481-EBFB-3F4D-BAA8-7E312E1E71E0}"/>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247644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B50E-9D12-E247-A643-1744FD138B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B152D9-1766-3C4B-BD42-EA73CECF2E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043DCF-7FAC-B64F-89D0-54B6339F8EC1}"/>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5" name="Footer Placeholder 4">
            <a:extLst>
              <a:ext uri="{FF2B5EF4-FFF2-40B4-BE49-F238E27FC236}">
                <a16:creationId xmlns:a16="http://schemas.microsoft.com/office/drawing/2014/main" id="{145BAE71-0D01-9640-A6F0-6FB515A74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14A50-88D1-134C-82B6-3AF4C6A3F37D}"/>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189830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5DB38-649D-8A40-9DD3-DC7C73C240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94FD5-C1B7-A142-8EC7-67741C698B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BBF146-2C6B-744C-A320-534EFD18FB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F30B68-D014-D84A-977A-0DC37C9D6E2A}"/>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6" name="Footer Placeholder 5">
            <a:extLst>
              <a:ext uri="{FF2B5EF4-FFF2-40B4-BE49-F238E27FC236}">
                <a16:creationId xmlns:a16="http://schemas.microsoft.com/office/drawing/2014/main" id="{807D2E7E-C784-BB40-A8A0-AE8811438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16F4C-C92F-844A-ADFA-6214B02F31B9}"/>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1429463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70A6E-C287-E94F-ACAB-FB5759EE6E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13B4AF-AE04-E94F-BC40-D5BB5582EF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255D6B-B7FA-7741-9551-BA705B654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AB9E10-8343-7E4B-9C87-13DEE60862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71FDB1-EC50-7A45-8654-3AF7750884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F5B1CD-E849-F24A-80EF-61A862E680B8}"/>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8" name="Footer Placeholder 7">
            <a:extLst>
              <a:ext uri="{FF2B5EF4-FFF2-40B4-BE49-F238E27FC236}">
                <a16:creationId xmlns:a16="http://schemas.microsoft.com/office/drawing/2014/main" id="{E411BBE4-B492-B642-AF60-1E734440AE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25B140-6524-2247-9CF2-65128008B0E7}"/>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3519531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D29C-896E-4D43-AEA9-47A01B203B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79103F-343F-F845-8F58-ADE69E189383}"/>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4" name="Footer Placeholder 3">
            <a:extLst>
              <a:ext uri="{FF2B5EF4-FFF2-40B4-BE49-F238E27FC236}">
                <a16:creationId xmlns:a16="http://schemas.microsoft.com/office/drawing/2014/main" id="{E9DC945F-5729-2E4B-B0E0-E45CC6A907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25F6AD-A2F8-AB43-BF3E-57B744B72929}"/>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306901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8CDC2-9CC7-7A43-84FF-9BD0A9E93FBD}"/>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3" name="Footer Placeholder 2">
            <a:extLst>
              <a:ext uri="{FF2B5EF4-FFF2-40B4-BE49-F238E27FC236}">
                <a16:creationId xmlns:a16="http://schemas.microsoft.com/office/drawing/2014/main" id="{044D8E8D-D3FE-B442-9131-72F010F6B7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1FA71-D08A-B941-BFC7-6C2C1EC0F785}"/>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416853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9A19C-5B52-C746-8038-D5876247B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1BB9F-EA35-BE4E-821B-7AF54D084F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AD2E45-5FFB-8648-9ACD-293A8713F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D411E-08E8-A948-BBF2-AF1C59AE4EA8}"/>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6" name="Footer Placeholder 5">
            <a:extLst>
              <a:ext uri="{FF2B5EF4-FFF2-40B4-BE49-F238E27FC236}">
                <a16:creationId xmlns:a16="http://schemas.microsoft.com/office/drawing/2014/main" id="{61FC7FA6-3CBF-C34A-90DC-65C169CDB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06F36-55EC-3B41-A415-B143CC2260DB}"/>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716083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81D0-10B3-3240-8207-AB9A562FD9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C2A118-6A85-B84A-9B4C-B07F70AA10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9E2793-93B1-A34F-A37A-4B8FC55FE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D0A830-A057-5943-8B46-7CB1DCE6F111}"/>
              </a:ext>
            </a:extLst>
          </p:cNvPr>
          <p:cNvSpPr>
            <a:spLocks noGrp="1"/>
          </p:cNvSpPr>
          <p:nvPr>
            <p:ph type="dt" sz="half" idx="10"/>
          </p:nvPr>
        </p:nvSpPr>
        <p:spPr/>
        <p:txBody>
          <a:bodyPr/>
          <a:lstStyle/>
          <a:p>
            <a:fld id="{5B3839EA-9AC5-9C43-B8F7-F7CB868F75E8}" type="datetimeFigureOut">
              <a:rPr lang="en-US" smtClean="0"/>
              <a:t>4/13/2021</a:t>
            </a:fld>
            <a:endParaRPr lang="en-US"/>
          </a:p>
        </p:txBody>
      </p:sp>
      <p:sp>
        <p:nvSpPr>
          <p:cNvPr id="6" name="Footer Placeholder 5">
            <a:extLst>
              <a:ext uri="{FF2B5EF4-FFF2-40B4-BE49-F238E27FC236}">
                <a16:creationId xmlns:a16="http://schemas.microsoft.com/office/drawing/2014/main" id="{5276457E-60C9-4542-BE88-2CB781679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ED211-0077-3C43-A862-C2ACFD864484}"/>
              </a:ext>
            </a:extLst>
          </p:cNvPr>
          <p:cNvSpPr>
            <a:spLocks noGrp="1"/>
          </p:cNvSpPr>
          <p:nvPr>
            <p:ph type="sldNum" sz="quarter" idx="12"/>
          </p:nvPr>
        </p:nvSpPr>
        <p:spPr/>
        <p:txBody>
          <a:bodyPr/>
          <a:lstStyle/>
          <a:p>
            <a:fld id="{74BAC9C9-1549-FE4F-9C09-566AA2105E74}" type="slidenum">
              <a:rPr lang="en-US" smtClean="0"/>
              <a:t>‹#›</a:t>
            </a:fld>
            <a:endParaRPr lang="en-US"/>
          </a:p>
        </p:txBody>
      </p:sp>
    </p:spTree>
    <p:extLst>
      <p:ext uri="{BB962C8B-B14F-4D97-AF65-F5344CB8AC3E}">
        <p14:creationId xmlns:p14="http://schemas.microsoft.com/office/powerpoint/2010/main" val="3072521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4FDAD2-DE84-254F-B507-CAB1C288EE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02BA8-E67E-514B-BA05-DCD70B501E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8710A-C8ED-AE44-9308-F099854603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839EA-9AC5-9C43-B8F7-F7CB868F75E8}" type="datetimeFigureOut">
              <a:rPr lang="en-US" smtClean="0"/>
              <a:t>4/13/2021</a:t>
            </a:fld>
            <a:endParaRPr lang="en-US"/>
          </a:p>
        </p:txBody>
      </p:sp>
      <p:sp>
        <p:nvSpPr>
          <p:cNvPr id="5" name="Footer Placeholder 4">
            <a:extLst>
              <a:ext uri="{FF2B5EF4-FFF2-40B4-BE49-F238E27FC236}">
                <a16:creationId xmlns:a16="http://schemas.microsoft.com/office/drawing/2014/main" id="{E03D2A08-31DD-934F-A0B5-8480DD0BE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712CA2-E2F5-3849-9EF1-B67A446D0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AC9C9-1549-FE4F-9C09-566AA2105E74}" type="slidenum">
              <a:rPr lang="en-US" smtClean="0"/>
              <a:t>‹#›</a:t>
            </a:fld>
            <a:endParaRPr lang="en-US"/>
          </a:p>
        </p:txBody>
      </p:sp>
    </p:spTree>
    <p:extLst>
      <p:ext uri="{BB962C8B-B14F-4D97-AF65-F5344CB8AC3E}">
        <p14:creationId xmlns:p14="http://schemas.microsoft.com/office/powerpoint/2010/main" val="1864654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tif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C9D9E-D835-6D4C-988D-3D8721DC27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0932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D9884-0A36-7242-B7F5-0277745DB560}"/>
              </a:ext>
            </a:extLst>
          </p:cNvPr>
          <p:cNvSpPr>
            <a:spLocks noGrp="1"/>
          </p:cNvSpPr>
          <p:nvPr>
            <p:ph type="title"/>
          </p:nvPr>
        </p:nvSpPr>
        <p:spPr>
          <a:xfrm>
            <a:off x="841248" y="552091"/>
            <a:ext cx="3600860" cy="4952597"/>
          </a:xfrm>
        </p:spPr>
        <p:txBody>
          <a:bodyPr>
            <a:normAutofit/>
          </a:bodyPr>
          <a:lstStyle/>
          <a:p>
            <a:r>
              <a:rPr lang="en-US" sz="4200" dirty="0"/>
              <a:t>T</a:t>
            </a:r>
            <a:r>
              <a:rPr lang="en-US" sz="4200" dirty="0" smtClean="0"/>
              <a:t>he </a:t>
            </a:r>
            <a:r>
              <a:rPr lang="en-US" sz="4200" dirty="0"/>
              <a:t>history </a:t>
            </a:r>
            <a:br>
              <a:rPr lang="en-US" sz="4200" dirty="0"/>
            </a:br>
            <a:r>
              <a:rPr lang="en-US" sz="4200" dirty="0"/>
              <a:t>and evolution of visual merchandising </a:t>
            </a:r>
          </a:p>
        </p:txBody>
      </p:sp>
      <p:sp>
        <p:nvSpPr>
          <p:cNvPr id="19" name="sketch line">
            <a:extLst>
              <a:ext uri="{FF2B5EF4-FFF2-40B4-BE49-F238E27FC236}">
                <a16:creationId xmlns:a16="http://schemas.microsoft.com/office/drawing/2014/main" id="{5D6C15A0-C087-4593-8414-2B4EC1CDC3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A991FE-5360-7041-BB56-4C7E01D19198}"/>
              </a:ext>
            </a:extLst>
          </p:cNvPr>
          <p:cNvSpPr>
            <a:spLocks noGrp="1"/>
          </p:cNvSpPr>
          <p:nvPr>
            <p:ph idx="1"/>
          </p:nvPr>
        </p:nvSpPr>
        <p:spPr>
          <a:xfrm>
            <a:off x="5126418" y="552091"/>
            <a:ext cx="6224335" cy="5431536"/>
          </a:xfrm>
        </p:spPr>
        <p:txBody>
          <a:bodyPr anchor="ctr">
            <a:normAutofit/>
          </a:bodyPr>
          <a:lstStyle/>
          <a:p>
            <a:r>
              <a:rPr lang="en-US" sz="2200" dirty="0"/>
              <a:t>In order to compete with e-commerce sites, brick and mortar retailers  began integrating more extensive decorative elements and special events into store displays to provide customers specialized experiences. </a:t>
            </a:r>
          </a:p>
          <a:p>
            <a:r>
              <a:rPr lang="en-US" sz="2200" dirty="0"/>
              <a:t>This changed in 2008 with the economic downturn. As consumer spending was down, visual merchandising budgets were slashed. As a result, visual merchandising teams repurposed décor elements and props.</a:t>
            </a:r>
          </a:p>
        </p:txBody>
      </p:sp>
      <p:sp>
        <p:nvSpPr>
          <p:cNvPr id="6" name="Rectangle 5">
            <a:extLst>
              <a:ext uri="{FF2B5EF4-FFF2-40B4-BE49-F238E27FC236}">
                <a16:creationId xmlns:a16="http://schemas.microsoft.com/office/drawing/2014/main" id="{8595C649-AC69-4F6A-8800-CA84B33DFA4A}"/>
              </a:ext>
            </a:extLst>
          </p:cNvPr>
          <p:cNvSpPr/>
          <p:nvPr/>
        </p:nvSpPr>
        <p:spPr>
          <a:xfrm rot="16200000">
            <a:off x="2476103" y="3189245"/>
            <a:ext cx="4634612" cy="146307"/>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90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0DF40B2-80F7-4E71-B46C-284163F365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8ED0D-4301-5E48-B07A-5D5A432B70DC}"/>
              </a:ext>
            </a:extLst>
          </p:cNvPr>
          <p:cNvSpPr>
            <a:spLocks noGrp="1"/>
          </p:cNvSpPr>
          <p:nvPr>
            <p:ph type="title"/>
          </p:nvPr>
        </p:nvSpPr>
        <p:spPr>
          <a:xfrm>
            <a:off x="172995" y="548464"/>
            <a:ext cx="4472391" cy="1379190"/>
          </a:xfrm>
        </p:spPr>
        <p:txBody>
          <a:bodyPr>
            <a:normAutofit fontScale="90000"/>
          </a:bodyPr>
          <a:lstStyle/>
          <a:p>
            <a:r>
              <a:rPr lang="en-US" sz="3700" dirty="0"/>
              <a:t>T</a:t>
            </a:r>
            <a:r>
              <a:rPr lang="en-US" sz="3700" dirty="0" smtClean="0"/>
              <a:t>he </a:t>
            </a:r>
            <a:r>
              <a:rPr lang="en-US" sz="3700" dirty="0"/>
              <a:t>history and evolution of visual merchandising </a:t>
            </a:r>
          </a:p>
        </p:txBody>
      </p:sp>
      <p:sp>
        <p:nvSpPr>
          <p:cNvPr id="3" name="Content Placeholder 2">
            <a:extLst>
              <a:ext uri="{FF2B5EF4-FFF2-40B4-BE49-F238E27FC236}">
                <a16:creationId xmlns:a16="http://schemas.microsoft.com/office/drawing/2014/main" id="{CB37F509-63E2-3A41-8AFC-1F714B2DD2D2}"/>
              </a:ext>
            </a:extLst>
          </p:cNvPr>
          <p:cNvSpPr>
            <a:spLocks noGrp="1"/>
          </p:cNvSpPr>
          <p:nvPr>
            <p:ph idx="1"/>
          </p:nvPr>
        </p:nvSpPr>
        <p:spPr>
          <a:xfrm>
            <a:off x="172995" y="1927654"/>
            <a:ext cx="4464631" cy="4381881"/>
          </a:xfrm>
        </p:spPr>
        <p:txBody>
          <a:bodyPr>
            <a:noAutofit/>
          </a:bodyPr>
          <a:lstStyle/>
          <a:p>
            <a:r>
              <a:rPr lang="en-US" sz="1400" dirty="0"/>
              <a:t>In 2018, visual merchandising teams played a role in brand storytelling </a:t>
            </a:r>
          </a:p>
          <a:p>
            <a:pPr lvl="1"/>
            <a:r>
              <a:rPr lang="en-US" sz="1400" dirty="0"/>
              <a:t>Brand storytelling: using various platforms to share the brand’s story with customer, ranging from brand’s history to behind the scenes activities and social interactions.</a:t>
            </a:r>
          </a:p>
          <a:p>
            <a:r>
              <a:rPr lang="en-US" sz="1400" dirty="0"/>
              <a:t>Experiential retail was introduced and quickly became an expectation</a:t>
            </a:r>
          </a:p>
          <a:p>
            <a:pPr lvl="1"/>
            <a:r>
              <a:rPr lang="en-US" sz="1400" dirty="0"/>
              <a:t>Shoppers were able to try products before making a purchase, customize products, or share experiences via social media</a:t>
            </a:r>
          </a:p>
          <a:p>
            <a:r>
              <a:rPr lang="en-US" sz="1400" dirty="0"/>
              <a:t>The retail sales floor shifted from maximizing selling space, inventory and merchandising fixtures to incorporating brand storytelling.</a:t>
            </a:r>
          </a:p>
          <a:p>
            <a:pPr lvl="1"/>
            <a:r>
              <a:rPr lang="en-US" sz="1400" dirty="0"/>
              <a:t>Imagery, fonts, colors, textures and historic elements, coupled with events and activities, allowed retailers to tell their branded stories.    </a:t>
            </a:r>
          </a:p>
        </p:txBody>
      </p:sp>
      <p:pic>
        <p:nvPicPr>
          <p:cNvPr id="5" name="Picture 4" descr="A group of dolls on a red bench&#10;&#10;Description automatically generated with medium confidence">
            <a:extLst>
              <a:ext uri="{FF2B5EF4-FFF2-40B4-BE49-F238E27FC236}">
                <a16:creationId xmlns:a16="http://schemas.microsoft.com/office/drawing/2014/main" id="{BB0F1406-6BD6-E146-BB60-9024573EBC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538"/>
          <a:stretch/>
        </p:blipFill>
        <p:spPr>
          <a:xfrm>
            <a:off x="5010386" y="10"/>
            <a:ext cx="7181613" cy="6857990"/>
          </a:xfrm>
          <a:prstGeom prst="rect">
            <a:avLst/>
          </a:prstGeom>
          <a:effectLst/>
        </p:spPr>
      </p:pic>
    </p:spTree>
    <p:extLst>
      <p:ext uri="{BB962C8B-B14F-4D97-AF65-F5344CB8AC3E}">
        <p14:creationId xmlns:p14="http://schemas.microsoft.com/office/powerpoint/2010/main" val="961570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468727-63BE-4191-B4A6-C30C82C0E9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3DC52-2958-6F47-9D1F-3776D03685AA}"/>
              </a:ext>
            </a:extLst>
          </p:cNvPr>
          <p:cNvSpPr>
            <a:spLocks noGrp="1"/>
          </p:cNvSpPr>
          <p:nvPr>
            <p:ph type="title"/>
          </p:nvPr>
        </p:nvSpPr>
        <p:spPr>
          <a:xfrm>
            <a:off x="318514" y="854955"/>
            <a:ext cx="2381250" cy="1012821"/>
          </a:xfrm>
        </p:spPr>
        <p:txBody>
          <a:bodyPr>
            <a:normAutofit fontScale="90000"/>
          </a:bodyPr>
          <a:lstStyle/>
          <a:p>
            <a:r>
              <a:rPr lang="en-US" sz="2800" dirty="0"/>
              <a:t>I</a:t>
            </a:r>
            <a:r>
              <a:rPr lang="en-US" sz="2800" dirty="0" smtClean="0"/>
              <a:t>ncorporating </a:t>
            </a:r>
            <a:r>
              <a:rPr lang="en-US" sz="2800" dirty="0"/>
              <a:t>digital technologies</a:t>
            </a:r>
          </a:p>
        </p:txBody>
      </p:sp>
      <p:sp>
        <p:nvSpPr>
          <p:cNvPr id="12" name="Rectangle 11">
            <a:extLst>
              <a:ext uri="{FF2B5EF4-FFF2-40B4-BE49-F238E27FC236}">
                <a16:creationId xmlns:a16="http://schemas.microsoft.com/office/drawing/2014/main" id="{9D355BB6-1BB8-4828-B246-CFB31742D7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CA52A9B9-B2B3-46F0-9D53-0EFF9905BF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905309-DCD0-A240-8014-0055134E5A55}"/>
              </a:ext>
            </a:extLst>
          </p:cNvPr>
          <p:cNvSpPr>
            <a:spLocks noGrp="1"/>
          </p:cNvSpPr>
          <p:nvPr>
            <p:ph idx="1"/>
          </p:nvPr>
        </p:nvSpPr>
        <p:spPr>
          <a:xfrm>
            <a:off x="3157538" y="219919"/>
            <a:ext cx="3243262" cy="2627453"/>
          </a:xfrm>
        </p:spPr>
        <p:txBody>
          <a:bodyPr anchor="ctr">
            <a:normAutofit/>
          </a:bodyPr>
          <a:lstStyle/>
          <a:p>
            <a:r>
              <a:rPr lang="en-US" sz="800" dirty="0"/>
              <a:t>Rather than compete with online shopping, brick and mortar retailers began integrating processes, procedures, and product offerings digitally.</a:t>
            </a:r>
          </a:p>
          <a:p>
            <a:r>
              <a:rPr lang="en-US" sz="800" dirty="0"/>
              <a:t>Omnichannel retail offers the ability for retailers to create a seamless shopping experience across various shopping channels. </a:t>
            </a:r>
          </a:p>
          <a:p>
            <a:pPr lvl="1"/>
            <a:r>
              <a:rPr lang="en-US" sz="800" dirty="0"/>
              <a:t>Brings the online shopper into the store</a:t>
            </a:r>
          </a:p>
          <a:p>
            <a:pPr lvl="1"/>
            <a:r>
              <a:rPr lang="en-US" sz="800" dirty="0"/>
              <a:t>Directs the brick-and-mortar shopper to digital platforms (e-commerce and s-commerce)</a:t>
            </a:r>
          </a:p>
          <a:p>
            <a:pPr lvl="2"/>
            <a:r>
              <a:rPr lang="en-US" sz="800" dirty="0"/>
              <a:t>Social commerce (s-commerce): provides customers the ability to make a purchase through social media sites</a:t>
            </a:r>
          </a:p>
          <a:p>
            <a:r>
              <a:rPr lang="en-US" sz="800" dirty="0"/>
              <a:t>Multichannel retail: Offers the ability to shop through different channels (these channels are not integrated with one another)</a:t>
            </a:r>
          </a:p>
          <a:p>
            <a:r>
              <a:rPr lang="en-US" sz="800" dirty="0"/>
              <a:t>The integration of digital technologies in physical stores allows shoppers to be more informed consumers AND it gives them a reason to visit a store a rather than shop online. </a:t>
            </a:r>
          </a:p>
        </p:txBody>
      </p:sp>
      <p:pic>
        <p:nvPicPr>
          <p:cNvPr id="4" name="Picture 3">
            <a:extLst>
              <a:ext uri="{FF2B5EF4-FFF2-40B4-BE49-F238E27FC236}">
                <a16:creationId xmlns:a16="http://schemas.microsoft.com/office/drawing/2014/main" id="{5B8ED70F-02F8-1842-84F2-815477811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789" b="29681"/>
          <a:stretch/>
        </p:blipFill>
        <p:spPr>
          <a:xfrm>
            <a:off x="20" y="2959630"/>
            <a:ext cx="6400781" cy="3898370"/>
          </a:xfrm>
          <a:prstGeom prst="rect">
            <a:avLst/>
          </a:prstGeom>
        </p:spPr>
      </p:pic>
      <p:pic>
        <p:nvPicPr>
          <p:cNvPr id="5" name="Picture 4">
            <a:extLst>
              <a:ext uri="{FF2B5EF4-FFF2-40B4-BE49-F238E27FC236}">
                <a16:creationId xmlns:a16="http://schemas.microsoft.com/office/drawing/2014/main" id="{BB43FA28-008D-FB49-9314-A825050E67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8" b="8065"/>
          <a:stretch/>
        </p:blipFill>
        <p:spPr>
          <a:xfrm>
            <a:off x="6591299" y="1"/>
            <a:ext cx="5600701" cy="6857999"/>
          </a:xfrm>
          <a:prstGeom prst="rect">
            <a:avLst/>
          </a:prstGeom>
        </p:spPr>
      </p:pic>
      <p:sp>
        <p:nvSpPr>
          <p:cNvPr id="9" name="Rectangle 8">
            <a:extLst>
              <a:ext uri="{FF2B5EF4-FFF2-40B4-BE49-F238E27FC236}">
                <a16:creationId xmlns:a16="http://schemas.microsoft.com/office/drawing/2014/main" id="{489D7C35-FCE2-445B-86FC-9630503DEB99}"/>
              </a:ext>
            </a:extLst>
          </p:cNvPr>
          <p:cNvSpPr/>
          <p:nvPr/>
        </p:nvSpPr>
        <p:spPr>
          <a:xfrm rot="16200000">
            <a:off x="-279843" y="1388637"/>
            <a:ext cx="707137" cy="146305"/>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689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0">
            <a:extLst>
              <a:ext uri="{FF2B5EF4-FFF2-40B4-BE49-F238E27FC236}">
                <a16:creationId xmlns:a16="http://schemas.microsoft.com/office/drawing/2014/main" id="{71A784BF-09DB-448D-99FC-B49DFC6605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12">
            <a:extLst>
              <a:ext uri="{FF2B5EF4-FFF2-40B4-BE49-F238E27FC236}">
                <a16:creationId xmlns:a16="http://schemas.microsoft.com/office/drawing/2014/main" id="{917859B3-4C91-478D-929D-BB6433F908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70A31E-0EC7-8643-9C28-A9FEBBC0C505}"/>
              </a:ext>
            </a:extLst>
          </p:cNvPr>
          <p:cNvSpPr>
            <a:spLocks noGrp="1"/>
          </p:cNvSpPr>
          <p:nvPr>
            <p:ph type="title"/>
          </p:nvPr>
        </p:nvSpPr>
        <p:spPr>
          <a:xfrm>
            <a:off x="838200" y="4435052"/>
            <a:ext cx="3093720" cy="1645920"/>
          </a:xfrm>
        </p:spPr>
        <p:txBody>
          <a:bodyPr>
            <a:normAutofit/>
          </a:bodyPr>
          <a:lstStyle/>
          <a:p>
            <a:r>
              <a:rPr lang="en-US" sz="2600" dirty="0"/>
              <a:t>D</a:t>
            </a:r>
            <a:r>
              <a:rPr lang="en-US" sz="2600" dirty="0" smtClean="0"/>
              <a:t>igital </a:t>
            </a:r>
            <a:r>
              <a:rPr lang="en-US" sz="2600" dirty="0"/>
              <a:t>screens</a:t>
            </a:r>
          </a:p>
        </p:txBody>
      </p:sp>
      <p:pic>
        <p:nvPicPr>
          <p:cNvPr id="6" name="Picture 5">
            <a:extLst>
              <a:ext uri="{FF2B5EF4-FFF2-40B4-BE49-F238E27FC236}">
                <a16:creationId xmlns:a16="http://schemas.microsoft.com/office/drawing/2014/main" id="{A4E097EF-CE38-C64A-B0F4-A670181F27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5134" r="5407" b="-1"/>
          <a:stretch/>
        </p:blipFill>
        <p:spPr>
          <a:xfrm>
            <a:off x="20" y="-6"/>
            <a:ext cx="3931900" cy="4005072"/>
          </a:xfrm>
          <a:prstGeom prst="rect">
            <a:avLst/>
          </a:prstGeom>
        </p:spPr>
      </p:pic>
      <p:pic>
        <p:nvPicPr>
          <p:cNvPr id="5" name="Picture 4" descr="A person playing basketball&#10;&#10;Description automatically generated with low confidence">
            <a:extLst>
              <a:ext uri="{FF2B5EF4-FFF2-40B4-BE49-F238E27FC236}">
                <a16:creationId xmlns:a16="http://schemas.microsoft.com/office/drawing/2014/main" id="{2EC45B0D-5064-7C40-A599-00A4D634ED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39" r="3" b="4806"/>
          <a:stretch/>
        </p:blipFill>
        <p:spPr>
          <a:xfrm>
            <a:off x="4130040" y="6"/>
            <a:ext cx="3931920" cy="4005071"/>
          </a:xfrm>
          <a:prstGeom prst="rect">
            <a:avLst/>
          </a:prstGeom>
        </p:spPr>
      </p:pic>
      <p:pic>
        <p:nvPicPr>
          <p:cNvPr id="4" name="Picture 3" descr="A group of cards on a table&#10;&#10;Description automatically generated with low confidence">
            <a:extLst>
              <a:ext uri="{FF2B5EF4-FFF2-40B4-BE49-F238E27FC236}">
                <a16:creationId xmlns:a16="http://schemas.microsoft.com/office/drawing/2014/main" id="{80920855-703D-1844-8B16-3CC1570AFA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2909" r="27822" b="1"/>
          <a:stretch/>
        </p:blipFill>
        <p:spPr>
          <a:xfrm>
            <a:off x="8260080" y="-1"/>
            <a:ext cx="3931920" cy="4005072"/>
          </a:xfrm>
          <a:prstGeom prst="rect">
            <a:avLst/>
          </a:prstGeom>
        </p:spPr>
      </p:pic>
      <p:sp>
        <p:nvSpPr>
          <p:cNvPr id="43" name="Rectangle 14">
            <a:extLst>
              <a:ext uri="{FF2B5EF4-FFF2-40B4-BE49-F238E27FC236}">
                <a16:creationId xmlns:a16="http://schemas.microsoft.com/office/drawing/2014/main" id="{6283FBD2-A663-469F-855C-06D86E3C11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16">
            <a:extLst>
              <a:ext uri="{FF2B5EF4-FFF2-40B4-BE49-F238E27FC236}">
                <a16:creationId xmlns:a16="http://schemas.microsoft.com/office/drawing/2014/main" id="{8A1279FC-7441-4E55-B082-2774E6316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5A174D3-F813-6946-9E8C-1A165AD33AA8}"/>
              </a:ext>
            </a:extLst>
          </p:cNvPr>
          <p:cNvSpPr>
            <a:spLocks noGrp="1"/>
          </p:cNvSpPr>
          <p:nvPr>
            <p:ph idx="1"/>
          </p:nvPr>
        </p:nvSpPr>
        <p:spPr>
          <a:xfrm>
            <a:off x="4380266" y="4435052"/>
            <a:ext cx="7104188" cy="1873170"/>
          </a:xfrm>
        </p:spPr>
        <p:txBody>
          <a:bodyPr anchor="ctr">
            <a:normAutofit lnSpcReduction="10000"/>
          </a:bodyPr>
          <a:lstStyle/>
          <a:p>
            <a:r>
              <a:rPr lang="en-US" sz="1200" dirty="0"/>
              <a:t>Digital screens are used throughout brick-and-mortar stores to educate, </a:t>
            </a:r>
            <a:r>
              <a:rPr lang="en-US" sz="1200" dirty="0" smtClean="0"/>
              <a:t>entertain, </a:t>
            </a:r>
            <a:r>
              <a:rPr lang="en-US" sz="1200" dirty="0"/>
              <a:t>and engage shoppers</a:t>
            </a:r>
          </a:p>
          <a:p>
            <a:r>
              <a:rPr lang="en-US" sz="1200" dirty="0"/>
              <a:t>Act as a reminder for customers to shop in-store rather than (or in addition to) shopping online</a:t>
            </a:r>
          </a:p>
          <a:p>
            <a:r>
              <a:rPr lang="en-US" sz="1200" dirty="0"/>
              <a:t>Digital screens include:</a:t>
            </a:r>
          </a:p>
          <a:p>
            <a:pPr lvl="1"/>
            <a:r>
              <a:rPr lang="en-US" sz="1200" dirty="0"/>
              <a:t>iPads: </a:t>
            </a:r>
            <a:r>
              <a:rPr lang="en-US" sz="1200" dirty="0" smtClean="0"/>
              <a:t>Used </a:t>
            </a:r>
            <a:r>
              <a:rPr lang="en-US" sz="1200" dirty="0"/>
              <a:t>as a point of connection to entertain and inform shoppers</a:t>
            </a:r>
          </a:p>
          <a:p>
            <a:pPr lvl="1"/>
            <a:r>
              <a:rPr lang="en-US" sz="1200" dirty="0"/>
              <a:t>iPads: </a:t>
            </a:r>
            <a:r>
              <a:rPr lang="en-US" sz="1200" dirty="0" smtClean="0"/>
              <a:t>Provide </a:t>
            </a:r>
            <a:r>
              <a:rPr lang="en-US" sz="1200" dirty="0"/>
              <a:t>a way for shoppers to customize product</a:t>
            </a:r>
          </a:p>
          <a:p>
            <a:pPr lvl="1"/>
            <a:r>
              <a:rPr lang="en-US" sz="1200" dirty="0"/>
              <a:t>Oversized screens: </a:t>
            </a:r>
            <a:r>
              <a:rPr lang="en-US" sz="1200" dirty="0" smtClean="0"/>
              <a:t>Offer </a:t>
            </a:r>
            <a:r>
              <a:rPr lang="en-US" sz="1200" dirty="0"/>
              <a:t>a way for retailers to greet shoppers</a:t>
            </a:r>
          </a:p>
          <a:p>
            <a:pPr lvl="1"/>
            <a:r>
              <a:rPr lang="en-US" sz="1200" dirty="0"/>
              <a:t>Fixture integration: </a:t>
            </a:r>
            <a:r>
              <a:rPr lang="en-US" sz="1200" dirty="0" smtClean="0"/>
              <a:t>Features </a:t>
            </a:r>
            <a:r>
              <a:rPr lang="en-US" sz="1200" dirty="0"/>
              <a:t>rotating messaging to call attention to product attributes as a  point of differentiation. </a:t>
            </a:r>
          </a:p>
          <a:p>
            <a:pPr lvl="1"/>
            <a:endParaRPr lang="en-US" sz="1000" dirty="0"/>
          </a:p>
        </p:txBody>
      </p:sp>
      <p:sp>
        <p:nvSpPr>
          <p:cNvPr id="11" name="Rectangle 10">
            <a:extLst>
              <a:ext uri="{FF2B5EF4-FFF2-40B4-BE49-F238E27FC236}">
                <a16:creationId xmlns:a16="http://schemas.microsoft.com/office/drawing/2014/main" id="{8BC23796-0648-495D-B867-64ED6C0BED67}"/>
              </a:ext>
            </a:extLst>
          </p:cNvPr>
          <p:cNvSpPr/>
          <p:nvPr/>
        </p:nvSpPr>
        <p:spPr>
          <a:xfrm rot="16200000">
            <a:off x="218636" y="5188886"/>
            <a:ext cx="707137" cy="146305"/>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408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69A38EBA-6E97-44A4-B4B8-D9FB5D33FD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4CEE82-BCF8-7745-9AA6-4D66DD7E1370}"/>
              </a:ext>
            </a:extLst>
          </p:cNvPr>
          <p:cNvSpPr>
            <a:spLocks noGrp="1"/>
          </p:cNvSpPr>
          <p:nvPr>
            <p:ph type="title"/>
          </p:nvPr>
        </p:nvSpPr>
        <p:spPr>
          <a:xfrm>
            <a:off x="411480" y="991443"/>
            <a:ext cx="4502858" cy="1087819"/>
          </a:xfrm>
        </p:spPr>
        <p:txBody>
          <a:bodyPr anchor="b">
            <a:normAutofit/>
          </a:bodyPr>
          <a:lstStyle/>
          <a:p>
            <a:r>
              <a:rPr lang="en-US" sz="3400" dirty="0"/>
              <a:t>T</a:t>
            </a:r>
            <a:r>
              <a:rPr lang="en-US" sz="3400" dirty="0" smtClean="0"/>
              <a:t>he </a:t>
            </a:r>
            <a:r>
              <a:rPr lang="en-US" sz="3400" dirty="0"/>
              <a:t>connected fitting room</a:t>
            </a:r>
          </a:p>
        </p:txBody>
      </p:sp>
      <p:sp>
        <p:nvSpPr>
          <p:cNvPr id="11" name="!!accent">
            <a:extLst>
              <a:ext uri="{FF2B5EF4-FFF2-40B4-BE49-F238E27FC236}">
                <a16:creationId xmlns:a16="http://schemas.microsoft.com/office/drawing/2014/main" id="{33AE4636-AEEC-45D6-84D4-7AC2DA48EC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D9CE0F4-2EB2-4F1F-8AAC-DB3571D9FE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480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9EE7E70-3572-D745-83F0-7C92A4C04713}"/>
              </a:ext>
            </a:extLst>
          </p:cNvPr>
          <p:cNvSpPr>
            <a:spLocks noGrp="1"/>
          </p:cNvSpPr>
          <p:nvPr>
            <p:ph idx="1"/>
          </p:nvPr>
        </p:nvSpPr>
        <p:spPr>
          <a:xfrm>
            <a:off x="411480" y="2684095"/>
            <a:ext cx="4502858" cy="3492868"/>
          </a:xfrm>
        </p:spPr>
        <p:txBody>
          <a:bodyPr>
            <a:normAutofit lnSpcReduction="10000"/>
          </a:bodyPr>
          <a:lstStyle/>
          <a:p>
            <a:r>
              <a:rPr lang="en-US" sz="1800" dirty="0"/>
              <a:t>Connected fitting rooms (smart fitting rooms) allow shoppers to use digital screens to communicate with sales associates and customize their shopping experience. </a:t>
            </a:r>
          </a:p>
          <a:p>
            <a:r>
              <a:rPr lang="en-US" sz="1800" dirty="0"/>
              <a:t>Smart mirrors: </a:t>
            </a:r>
            <a:r>
              <a:rPr lang="en-US" sz="1800" dirty="0" smtClean="0"/>
              <a:t>Often </a:t>
            </a:r>
            <a:r>
              <a:rPr lang="en-US" sz="1800" dirty="0"/>
              <a:t>used in connected fitting rooms. Provide a touchscreen as a form of communication as well as a functional mirror. </a:t>
            </a:r>
          </a:p>
          <a:p>
            <a:pPr lvl="1"/>
            <a:r>
              <a:rPr lang="en-US" sz="1800" dirty="0"/>
              <a:t>Radio frequency identification (RFID): tracks stock, provides real-time updates on inventory levels, and is knowledgeable about customer order history</a:t>
            </a:r>
          </a:p>
        </p:txBody>
      </p:sp>
      <p:pic>
        <p:nvPicPr>
          <p:cNvPr id="4" name="Picture 3">
            <a:extLst>
              <a:ext uri="{FF2B5EF4-FFF2-40B4-BE49-F238E27FC236}">
                <a16:creationId xmlns:a16="http://schemas.microsoft.com/office/drawing/2014/main" id="{6A50E5E1-F53A-034C-8F08-9B267CAB77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949" r="-1" b="14243"/>
          <a:stretch/>
        </p:blipFill>
        <p:spPr>
          <a:xfrm>
            <a:off x="5385816" y="-2"/>
            <a:ext cx="6806184" cy="6858001"/>
          </a:xfrm>
          <a:prstGeom prst="rect">
            <a:avLst/>
          </a:prstGeom>
        </p:spPr>
      </p:pic>
      <p:sp>
        <p:nvSpPr>
          <p:cNvPr id="8" name="Rectangle 7">
            <a:extLst>
              <a:ext uri="{FF2B5EF4-FFF2-40B4-BE49-F238E27FC236}">
                <a16:creationId xmlns:a16="http://schemas.microsoft.com/office/drawing/2014/main" id="{694DC81E-A0AD-4C46-B7D6-80B37A58D0D3}"/>
              </a:ext>
            </a:extLst>
          </p:cNvPr>
          <p:cNvSpPr/>
          <p:nvPr/>
        </p:nvSpPr>
        <p:spPr>
          <a:xfrm>
            <a:off x="411480" y="617215"/>
            <a:ext cx="548640" cy="90951"/>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007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3CE021-927B-8A43-B651-BDE930240815}"/>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l="22623" r="15141" b="-1"/>
          <a:stretch/>
        </p:blipFill>
        <p:spPr>
          <a:xfrm>
            <a:off x="5797543" y="10"/>
            <a:ext cx="6394152" cy="6857990"/>
          </a:xfrm>
          <a:prstGeom prst="rect">
            <a:avLst/>
          </a:prstGeom>
        </p:spPr>
      </p:pic>
      <p:pic>
        <p:nvPicPr>
          <p:cNvPr id="15" name="Picture 8">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6EE5960D-845B-3443-8E04-C568E6A770C2}"/>
              </a:ext>
            </a:extLst>
          </p:cNvPr>
          <p:cNvSpPr>
            <a:spLocks noGrp="1"/>
          </p:cNvSpPr>
          <p:nvPr>
            <p:ph type="title"/>
          </p:nvPr>
        </p:nvSpPr>
        <p:spPr>
          <a:xfrm>
            <a:off x="804998" y="798445"/>
            <a:ext cx="4803636" cy="1311664"/>
          </a:xfrm>
        </p:spPr>
        <p:txBody>
          <a:bodyPr>
            <a:normAutofit/>
          </a:bodyPr>
          <a:lstStyle/>
          <a:p>
            <a:r>
              <a:rPr lang="en-US" dirty="0">
                <a:solidFill>
                  <a:srgbClr val="000000"/>
                </a:solidFill>
              </a:rPr>
              <a:t>O</a:t>
            </a:r>
            <a:r>
              <a:rPr lang="en-US" dirty="0" smtClean="0">
                <a:solidFill>
                  <a:srgbClr val="000000"/>
                </a:solidFill>
              </a:rPr>
              <a:t>ther </a:t>
            </a:r>
            <a:r>
              <a:rPr lang="en-US" dirty="0">
                <a:solidFill>
                  <a:srgbClr val="000000"/>
                </a:solidFill>
              </a:rPr>
              <a:t>in-store technologies</a:t>
            </a:r>
          </a:p>
        </p:txBody>
      </p:sp>
      <p:sp>
        <p:nvSpPr>
          <p:cNvPr id="3" name="Content Placeholder 2">
            <a:extLst>
              <a:ext uri="{FF2B5EF4-FFF2-40B4-BE49-F238E27FC236}">
                <a16:creationId xmlns:a16="http://schemas.microsoft.com/office/drawing/2014/main" id="{A6FFD9F0-5839-AF4E-94C8-55E807314464}"/>
              </a:ext>
            </a:extLst>
          </p:cNvPr>
          <p:cNvSpPr>
            <a:spLocks noGrp="1"/>
          </p:cNvSpPr>
          <p:nvPr>
            <p:ph idx="1"/>
          </p:nvPr>
        </p:nvSpPr>
        <p:spPr>
          <a:xfrm>
            <a:off x="804997" y="2272143"/>
            <a:ext cx="4706803" cy="3788830"/>
          </a:xfrm>
        </p:spPr>
        <p:txBody>
          <a:bodyPr anchor="ctr">
            <a:normAutofit/>
          </a:bodyPr>
          <a:lstStyle/>
          <a:p>
            <a:r>
              <a:rPr lang="en-US" sz="1300" dirty="0">
                <a:solidFill>
                  <a:srgbClr val="000000"/>
                </a:solidFill>
              </a:rPr>
              <a:t>QR codes: </a:t>
            </a:r>
            <a:r>
              <a:rPr lang="en-US" sz="1300" dirty="0" smtClean="0">
                <a:solidFill>
                  <a:srgbClr val="000000"/>
                </a:solidFill>
              </a:rPr>
              <a:t>Provide </a:t>
            </a:r>
            <a:r>
              <a:rPr lang="en-US" sz="1300" dirty="0">
                <a:solidFill>
                  <a:srgbClr val="000000"/>
                </a:solidFill>
              </a:rPr>
              <a:t>product knowledge</a:t>
            </a:r>
          </a:p>
          <a:p>
            <a:r>
              <a:rPr lang="en-US" sz="1300" dirty="0">
                <a:solidFill>
                  <a:srgbClr val="000000"/>
                </a:solidFill>
              </a:rPr>
              <a:t>Robots: Provide customer service</a:t>
            </a:r>
          </a:p>
          <a:p>
            <a:r>
              <a:rPr lang="en-US" sz="1300" dirty="0">
                <a:solidFill>
                  <a:srgbClr val="000000"/>
                </a:solidFill>
              </a:rPr>
              <a:t>Smart shopping carts: Allow customers to be hands-free while shopping, creating a more convenient shopping experience</a:t>
            </a:r>
          </a:p>
          <a:p>
            <a:r>
              <a:rPr lang="en-US" sz="1300" dirty="0">
                <a:solidFill>
                  <a:srgbClr val="000000"/>
                </a:solidFill>
              </a:rPr>
              <a:t>Magic mirrors: Display product information when products have been touched or picked up</a:t>
            </a:r>
          </a:p>
          <a:p>
            <a:r>
              <a:rPr lang="en-US" sz="1300" dirty="0">
                <a:solidFill>
                  <a:srgbClr val="000000"/>
                </a:solidFill>
              </a:rPr>
              <a:t>Smart lockers: Utilized as part of the buy-online, pick-up instore model; lockers can be opened via the customer’s smartphone. </a:t>
            </a:r>
          </a:p>
          <a:p>
            <a:r>
              <a:rPr lang="en-US" sz="1300" dirty="0">
                <a:solidFill>
                  <a:srgbClr val="000000"/>
                </a:solidFill>
              </a:rPr>
              <a:t>Digital price tags: Replace paper tags and signage with digital ones</a:t>
            </a:r>
          </a:p>
          <a:p>
            <a:r>
              <a:rPr lang="en-US" sz="1300" dirty="0">
                <a:solidFill>
                  <a:srgbClr val="000000"/>
                </a:solidFill>
              </a:rPr>
              <a:t>Self-checkout: Shoppers complete the check-out process independently</a:t>
            </a:r>
          </a:p>
          <a:p>
            <a:r>
              <a:rPr lang="en-US" sz="1300" dirty="0">
                <a:solidFill>
                  <a:srgbClr val="000000"/>
                </a:solidFill>
              </a:rPr>
              <a:t>Mobile wallet: Expedites the payment process</a:t>
            </a:r>
          </a:p>
        </p:txBody>
      </p:sp>
    </p:spTree>
    <p:extLst>
      <p:ext uri="{BB962C8B-B14F-4D97-AF65-F5344CB8AC3E}">
        <p14:creationId xmlns:p14="http://schemas.microsoft.com/office/powerpoint/2010/main" val="2456821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7FCFAB8-9E9C-414D-9FCB-CECED12D58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6C16827-9A48-4468-BE81-11EC18E0AE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54102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99956BA-5C38-49F9-88D6-BD6C71E9C7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85799"/>
            <a:ext cx="5410200" cy="5486401"/>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FC3BE8D-CF1E-4A47-AD9E-824C8A8A1E0A}"/>
              </a:ext>
            </a:extLst>
          </p:cNvPr>
          <p:cNvSpPr/>
          <p:nvPr/>
        </p:nvSpPr>
        <p:spPr>
          <a:xfrm rot="16200000">
            <a:off x="647700" y="723898"/>
            <a:ext cx="5486401" cy="5410199"/>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26A5CBE-9819-4895-815F-F3230EFB3E06}"/>
              </a:ext>
            </a:extLst>
          </p:cNvPr>
          <p:cNvSpPr txBox="1">
            <a:spLocks/>
          </p:cNvSpPr>
          <p:nvPr/>
        </p:nvSpPr>
        <p:spPr>
          <a:xfrm>
            <a:off x="1632439" y="1335183"/>
            <a:ext cx="3516922" cy="4150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595959"/>
                </a:solidFill>
              </a:rPr>
              <a:t>S</a:t>
            </a:r>
            <a:r>
              <a:rPr lang="en-US" sz="3200" dirty="0" smtClean="0">
                <a:solidFill>
                  <a:srgbClr val="595959"/>
                </a:solidFill>
              </a:rPr>
              <a:t>uccesses </a:t>
            </a:r>
            <a:r>
              <a:rPr lang="en-US" sz="3200" dirty="0">
                <a:solidFill>
                  <a:srgbClr val="595959"/>
                </a:solidFill>
              </a:rPr>
              <a:t>and challenges: </a:t>
            </a:r>
            <a:br>
              <a:rPr lang="en-US" sz="3200" dirty="0">
                <a:solidFill>
                  <a:srgbClr val="595959"/>
                </a:solidFill>
              </a:rPr>
            </a:br>
            <a:r>
              <a:rPr lang="en-US" sz="3200" dirty="0" smtClean="0">
                <a:solidFill>
                  <a:srgbClr val="595959"/>
                </a:solidFill>
              </a:rPr>
              <a:t>See </a:t>
            </a:r>
            <a:r>
              <a:rPr lang="en-US" sz="3200" dirty="0">
                <a:solidFill>
                  <a:srgbClr val="595959"/>
                </a:solidFill>
              </a:rPr>
              <a:t>now, buy now</a:t>
            </a:r>
          </a:p>
        </p:txBody>
      </p:sp>
      <p:sp>
        <p:nvSpPr>
          <p:cNvPr id="12" name="Rectangle 11">
            <a:extLst>
              <a:ext uri="{FF2B5EF4-FFF2-40B4-BE49-F238E27FC236}">
                <a16:creationId xmlns:a16="http://schemas.microsoft.com/office/drawing/2014/main" id="{161873D0-BCBF-4FBF-BD9C-733750A766B8}"/>
              </a:ext>
            </a:extLst>
          </p:cNvPr>
          <p:cNvSpPr/>
          <p:nvPr/>
        </p:nvSpPr>
        <p:spPr>
          <a:xfrm rot="16200000">
            <a:off x="6057899" y="728663"/>
            <a:ext cx="5486401" cy="5410199"/>
          </a:xfrm>
          <a:prstGeom prst="rect">
            <a:avLst/>
          </a:prstGeom>
          <a:solidFill>
            <a:srgbClr val="BE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1E1128A7-C9AB-4CDE-945F-13B42ACB9B28}"/>
              </a:ext>
            </a:extLst>
          </p:cNvPr>
          <p:cNvSpPr txBox="1">
            <a:spLocks/>
          </p:cNvSpPr>
          <p:nvPr/>
        </p:nvSpPr>
        <p:spPr>
          <a:xfrm>
            <a:off x="6746001" y="1335183"/>
            <a:ext cx="4110198" cy="418763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65000"/>
                    <a:lumOff val="35000"/>
                  </a:schemeClr>
                </a:solidFill>
              </a:rPr>
              <a:t>Today’s consumers are accustomed to instant gratification throughout their lives; retail wants and needs are no different. </a:t>
            </a:r>
          </a:p>
          <a:p>
            <a:r>
              <a:rPr lang="en-US" sz="1400" dirty="0">
                <a:solidFill>
                  <a:schemeClr val="tx1">
                    <a:lumMod val="65000"/>
                    <a:lumOff val="35000"/>
                  </a:schemeClr>
                </a:solidFill>
              </a:rPr>
              <a:t>See now, buy now model is one way retailers and brands are working to respond to this shift in consumerism. </a:t>
            </a:r>
          </a:p>
          <a:p>
            <a:r>
              <a:rPr lang="en-US" sz="1400" dirty="0">
                <a:solidFill>
                  <a:schemeClr val="tx1">
                    <a:lumMod val="65000"/>
                    <a:lumOff val="35000"/>
                  </a:schemeClr>
                </a:solidFill>
              </a:rPr>
              <a:t>See now, buy now trend allows customers to purchase pieces straight from the runway instead of having to wait up to </a:t>
            </a:r>
            <a:r>
              <a:rPr lang="en-US" sz="1400" dirty="0" smtClean="0">
                <a:solidFill>
                  <a:schemeClr val="tx1">
                    <a:lumMod val="65000"/>
                    <a:lumOff val="35000"/>
                  </a:schemeClr>
                </a:solidFill>
              </a:rPr>
              <a:t>six </a:t>
            </a:r>
            <a:r>
              <a:rPr lang="en-US" sz="1400" dirty="0">
                <a:solidFill>
                  <a:schemeClr val="tx1">
                    <a:lumMod val="65000"/>
                    <a:lumOff val="35000"/>
                  </a:schemeClr>
                </a:solidFill>
              </a:rPr>
              <a:t>months</a:t>
            </a:r>
          </a:p>
          <a:p>
            <a:pPr lvl="1"/>
            <a:r>
              <a:rPr lang="en-US" sz="1400" dirty="0">
                <a:solidFill>
                  <a:schemeClr val="tx1">
                    <a:lumMod val="65000"/>
                    <a:lumOff val="35000"/>
                  </a:schemeClr>
                </a:solidFill>
              </a:rPr>
              <a:t>This impacts both online and brick and mortar sales:</a:t>
            </a:r>
          </a:p>
          <a:p>
            <a:pPr lvl="2"/>
            <a:r>
              <a:rPr lang="en-US" sz="1400" dirty="0">
                <a:solidFill>
                  <a:schemeClr val="tx1">
                    <a:lumMod val="65000"/>
                    <a:lumOff val="35000"/>
                  </a:schemeClr>
                </a:solidFill>
              </a:rPr>
              <a:t>Brands are using augmented reality for online sales</a:t>
            </a:r>
          </a:p>
          <a:p>
            <a:pPr lvl="2"/>
            <a:r>
              <a:rPr lang="en-US" sz="1400" dirty="0">
                <a:solidFill>
                  <a:schemeClr val="tx1">
                    <a:lumMod val="65000"/>
                    <a:lumOff val="35000"/>
                  </a:schemeClr>
                </a:solidFill>
              </a:rPr>
              <a:t>Brands are livestreaming fashion shows with the ability to make a purchase</a:t>
            </a:r>
          </a:p>
          <a:p>
            <a:pPr lvl="2"/>
            <a:r>
              <a:rPr lang="en-US" sz="1400" dirty="0">
                <a:solidFill>
                  <a:schemeClr val="tx1">
                    <a:lumMod val="65000"/>
                    <a:lumOff val="35000"/>
                  </a:schemeClr>
                </a:solidFill>
              </a:rPr>
              <a:t>Runway shows provide digital screens for purchasing</a:t>
            </a:r>
          </a:p>
          <a:p>
            <a:pPr lvl="1"/>
            <a:endParaRPr lang="en-US" sz="1400" dirty="0">
              <a:solidFill>
                <a:schemeClr val="tx1">
                  <a:lumMod val="65000"/>
                  <a:lumOff val="35000"/>
                </a:schemeClr>
              </a:solidFill>
            </a:endParaRPr>
          </a:p>
        </p:txBody>
      </p:sp>
    </p:spTree>
    <p:extLst>
      <p:ext uri="{BB962C8B-B14F-4D97-AF65-F5344CB8AC3E}">
        <p14:creationId xmlns:p14="http://schemas.microsoft.com/office/powerpoint/2010/main" val="1236700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9">
            <a:extLst>
              <a:ext uri="{FF2B5EF4-FFF2-40B4-BE49-F238E27FC236}">
                <a16:creationId xmlns:a16="http://schemas.microsoft.com/office/drawing/2014/main" id="{63F5877B-98C7-49DD-83AB-0F6F57CB65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9FE5BE-08DE-134A-A0E3-B6851B9E23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b="5182"/>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a:extLst>
              <a:ext uri="{FF2B5EF4-FFF2-40B4-BE49-F238E27FC236}">
                <a16:creationId xmlns:a16="http://schemas.microsoft.com/office/drawing/2014/main" id="{105A74FD-86A5-124A-8E85-ACF8D93020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11969"/>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9" name="Freeform: Shape 11">
            <a:extLst>
              <a:ext uri="{FF2B5EF4-FFF2-40B4-BE49-F238E27FC236}">
                <a16:creationId xmlns:a16="http://schemas.microsoft.com/office/drawing/2014/main" id="{4EA91930-66BC-4C41-B4F5-C31EB216F6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13">
            <a:extLst>
              <a:ext uri="{FF2B5EF4-FFF2-40B4-BE49-F238E27FC236}">
                <a16:creationId xmlns:a16="http://schemas.microsoft.com/office/drawing/2014/main" id="{6313CF8F-B436-401E-9575-DE0F8E8B5B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107EEA-47BA-404E-8F54-DD15FB2615FC}"/>
              </a:ext>
            </a:extLst>
          </p:cNvPr>
          <p:cNvSpPr>
            <a:spLocks noGrp="1"/>
          </p:cNvSpPr>
          <p:nvPr>
            <p:ph type="title"/>
          </p:nvPr>
        </p:nvSpPr>
        <p:spPr>
          <a:xfrm>
            <a:off x="448056" y="681038"/>
            <a:ext cx="2804504" cy="1325563"/>
          </a:xfrm>
        </p:spPr>
        <p:txBody>
          <a:bodyPr anchor="ctr">
            <a:normAutofit/>
          </a:bodyPr>
          <a:lstStyle/>
          <a:p>
            <a:r>
              <a:rPr lang="en-US" sz="2800" dirty="0"/>
              <a:t>S</a:t>
            </a:r>
            <a:r>
              <a:rPr lang="en-US" sz="2800" dirty="0" smtClean="0"/>
              <a:t>uccesses </a:t>
            </a:r>
            <a:r>
              <a:rPr lang="en-US" sz="2800" dirty="0"/>
              <a:t>and challenges: </a:t>
            </a:r>
            <a:br>
              <a:rPr lang="en-US" sz="2800" dirty="0"/>
            </a:br>
            <a:r>
              <a:rPr lang="en-US" sz="2800" dirty="0" smtClean="0"/>
              <a:t>See </a:t>
            </a:r>
            <a:r>
              <a:rPr lang="en-US" sz="2800" dirty="0"/>
              <a:t>now, buy now</a:t>
            </a:r>
          </a:p>
        </p:txBody>
      </p:sp>
      <p:sp>
        <p:nvSpPr>
          <p:cNvPr id="41" name="Rectangle 15">
            <a:extLst>
              <a:ext uri="{FF2B5EF4-FFF2-40B4-BE49-F238E27FC236}">
                <a16:creationId xmlns:a16="http://schemas.microsoft.com/office/drawing/2014/main" id="{2A38CFE9-C30A-4551-ACCB-D5808FBC39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17">
            <a:extLst>
              <a:ext uri="{FF2B5EF4-FFF2-40B4-BE49-F238E27FC236}">
                <a16:creationId xmlns:a16="http://schemas.microsoft.com/office/drawing/2014/main" id="{67EF550F-47CE-4FB2-9DAC-12AD835C8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F2201E7-7045-3E48-9F5D-AB78EF8C1D4C}"/>
              </a:ext>
            </a:extLst>
          </p:cNvPr>
          <p:cNvSpPr>
            <a:spLocks noGrp="1"/>
          </p:cNvSpPr>
          <p:nvPr>
            <p:ph idx="1"/>
          </p:nvPr>
        </p:nvSpPr>
        <p:spPr>
          <a:xfrm>
            <a:off x="448056" y="2258171"/>
            <a:ext cx="2804504" cy="3918792"/>
          </a:xfrm>
        </p:spPr>
        <p:txBody>
          <a:bodyPr>
            <a:normAutofit fontScale="92500" lnSpcReduction="20000"/>
          </a:bodyPr>
          <a:lstStyle/>
          <a:p>
            <a:r>
              <a:rPr lang="en-US" sz="1200" dirty="0"/>
              <a:t>What does this mean for the sales floor?</a:t>
            </a:r>
          </a:p>
          <a:p>
            <a:pPr lvl="1"/>
            <a:r>
              <a:rPr lang="en-US" sz="1100" dirty="0"/>
              <a:t>Retailers are hosting pop-up shops for the new product</a:t>
            </a:r>
          </a:p>
          <a:p>
            <a:pPr lvl="1"/>
            <a:r>
              <a:rPr lang="en-US" sz="1100" dirty="0"/>
              <a:t>Retailers are creating shop-in-shop concepts to separate new product and existing merchandise</a:t>
            </a:r>
          </a:p>
          <a:p>
            <a:pPr lvl="1"/>
            <a:r>
              <a:rPr lang="en-US" sz="1100" dirty="0"/>
              <a:t>Retailers are integrating new and existing product for a cohesive shopping environment</a:t>
            </a:r>
          </a:p>
          <a:p>
            <a:endParaRPr lang="en-US" sz="1100" dirty="0"/>
          </a:p>
          <a:p>
            <a:r>
              <a:rPr lang="en-US" sz="1100" dirty="0"/>
              <a:t>How can visual merchandising teams differentiate between the see now, buy now collections and the other product on the sales floor?</a:t>
            </a:r>
          </a:p>
          <a:p>
            <a:pPr lvl="1"/>
            <a:r>
              <a:rPr lang="en-US" sz="1100" dirty="0"/>
              <a:t>Mannequin statements: </a:t>
            </a:r>
            <a:r>
              <a:rPr lang="en-US" sz="1100" dirty="0" smtClean="0"/>
              <a:t>Mannequin </a:t>
            </a:r>
            <a:r>
              <a:rPr lang="en-US" sz="1100" dirty="0"/>
              <a:t>groupings can act as dividers to differentiate between groups and collections</a:t>
            </a:r>
          </a:p>
          <a:p>
            <a:pPr lvl="1"/>
            <a:r>
              <a:rPr lang="en-US" sz="1100" dirty="0"/>
              <a:t>Fixtures: </a:t>
            </a:r>
            <a:r>
              <a:rPr lang="en-US" sz="1100" dirty="0" smtClean="0"/>
              <a:t>Different </a:t>
            </a:r>
            <a:r>
              <a:rPr lang="en-US" sz="1100" dirty="0"/>
              <a:t>fixtures and fixture finishes offer a subtle way to subconsciously tell a shopper the products are different </a:t>
            </a:r>
          </a:p>
          <a:p>
            <a:pPr lvl="1"/>
            <a:r>
              <a:rPr lang="en-US" sz="1100" dirty="0"/>
              <a:t>Signage: </a:t>
            </a:r>
            <a:r>
              <a:rPr lang="en-US" sz="1100" dirty="0" smtClean="0"/>
              <a:t>Informative </a:t>
            </a:r>
            <a:r>
              <a:rPr lang="en-US" sz="1100" dirty="0"/>
              <a:t>signage allows shoppers to understand the different products they are looking at.</a:t>
            </a:r>
          </a:p>
          <a:p>
            <a:pPr lvl="1"/>
            <a:r>
              <a:rPr lang="en-US" sz="1100" dirty="0"/>
              <a:t>Imagery: </a:t>
            </a:r>
            <a:r>
              <a:rPr lang="en-US" sz="1100" dirty="0" smtClean="0"/>
              <a:t>Oversized </a:t>
            </a:r>
            <a:r>
              <a:rPr lang="en-US" sz="1100" dirty="0"/>
              <a:t>images can act as a backdrop, focal point and directive for shoppers</a:t>
            </a:r>
          </a:p>
          <a:p>
            <a:endParaRPr lang="en-US" sz="700" dirty="0"/>
          </a:p>
        </p:txBody>
      </p:sp>
      <p:sp>
        <p:nvSpPr>
          <p:cNvPr id="11" name="Rectangle 10">
            <a:extLst>
              <a:ext uri="{FF2B5EF4-FFF2-40B4-BE49-F238E27FC236}">
                <a16:creationId xmlns:a16="http://schemas.microsoft.com/office/drawing/2014/main" id="{26D92F79-B780-44DB-B01C-786DE4D9BD9A}"/>
              </a:ext>
            </a:extLst>
          </p:cNvPr>
          <p:cNvSpPr/>
          <p:nvPr/>
        </p:nvSpPr>
        <p:spPr>
          <a:xfrm rot="16200000">
            <a:off x="-275845" y="1270665"/>
            <a:ext cx="707137" cy="146305"/>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826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550BE34-C2B8-49B8-8519-67A8CAD51A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7457DD9-5A45-400A-AB4B-4B4EDECA25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6E7AC5-E12C-0445-A93C-77BA22062476}"/>
              </a:ext>
            </a:extLst>
          </p:cNvPr>
          <p:cNvSpPr>
            <a:spLocks noGrp="1"/>
          </p:cNvSpPr>
          <p:nvPr>
            <p:ph type="title"/>
          </p:nvPr>
        </p:nvSpPr>
        <p:spPr>
          <a:xfrm>
            <a:off x="1046746" y="586822"/>
            <a:ext cx="3560252" cy="1645920"/>
          </a:xfrm>
        </p:spPr>
        <p:txBody>
          <a:bodyPr>
            <a:normAutofit/>
          </a:bodyPr>
          <a:lstStyle/>
          <a:p>
            <a:r>
              <a:rPr lang="en-US" sz="3200" b="1" dirty="0">
                <a:solidFill>
                  <a:schemeClr val="bg1"/>
                </a:solidFill>
              </a:rPr>
              <a:t>C</a:t>
            </a:r>
            <a:r>
              <a:rPr lang="en-US" sz="3200" b="1" dirty="0" smtClean="0">
                <a:solidFill>
                  <a:schemeClr val="bg1"/>
                </a:solidFill>
              </a:rPr>
              <a:t>ompany </a:t>
            </a:r>
            <a:r>
              <a:rPr lang="en-US" sz="3200" b="1" dirty="0">
                <a:solidFill>
                  <a:schemeClr val="bg1"/>
                </a:solidFill>
              </a:rPr>
              <a:t>spotlight: 1871</a:t>
            </a:r>
          </a:p>
        </p:txBody>
      </p:sp>
      <p:sp>
        <p:nvSpPr>
          <p:cNvPr id="24" name="Rectangle 23">
            <a:extLst>
              <a:ext uri="{FF2B5EF4-FFF2-40B4-BE49-F238E27FC236}">
                <a16:creationId xmlns:a16="http://schemas.microsoft.com/office/drawing/2014/main" id="{441CF7D6-A660-431A-B0BB-140A0D5556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6" name="Rectangle 25">
            <a:extLst>
              <a:ext uri="{FF2B5EF4-FFF2-40B4-BE49-F238E27FC236}">
                <a16:creationId xmlns:a16="http://schemas.microsoft.com/office/drawing/2014/main" id="{0570A85B-3810-4F95-97B0-CBF4CCDB38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FB6F684-EE1F-534D-9B22-3D7632CE91C1}"/>
              </a:ext>
            </a:extLst>
          </p:cNvPr>
          <p:cNvSpPr>
            <a:spLocks noGrp="1"/>
          </p:cNvSpPr>
          <p:nvPr>
            <p:ph idx="1"/>
          </p:nvPr>
        </p:nvSpPr>
        <p:spPr>
          <a:xfrm>
            <a:off x="5351164" y="586822"/>
            <a:ext cx="6002636" cy="1645920"/>
          </a:xfrm>
        </p:spPr>
        <p:txBody>
          <a:bodyPr anchor="ctr">
            <a:normAutofit/>
          </a:bodyPr>
          <a:lstStyle/>
          <a:p>
            <a:r>
              <a:rPr lang="en-US" sz="1200" b="1" dirty="0">
                <a:solidFill>
                  <a:schemeClr val="bg1"/>
                </a:solidFill>
              </a:rPr>
              <a:t>1871: Chicago’s Center for Technology and Entrepreneurship</a:t>
            </a:r>
          </a:p>
          <a:p>
            <a:r>
              <a:rPr lang="en-US" sz="1200" b="1" dirty="0">
                <a:solidFill>
                  <a:schemeClr val="bg1"/>
                </a:solidFill>
              </a:rPr>
              <a:t>1871 is a non-profit that inspires, equips and supports founders in the digital start-up community</a:t>
            </a:r>
          </a:p>
          <a:p>
            <a:r>
              <a:rPr lang="en-US" sz="1200" b="1" dirty="0">
                <a:solidFill>
                  <a:schemeClr val="bg1"/>
                </a:solidFill>
              </a:rPr>
              <a:t>Digital start-ups are part of an array of industries, from hospitality to finance to retail, all working to disrupt outdated business models, processes and procedures</a:t>
            </a:r>
          </a:p>
          <a:p>
            <a:r>
              <a:rPr lang="en-US" sz="1200" b="1" dirty="0">
                <a:solidFill>
                  <a:schemeClr val="bg1"/>
                </a:solidFill>
              </a:rPr>
              <a:t>EX3 Labs and Return Runners are some of the start-ups in the retail industry that are part of 1871</a:t>
            </a:r>
          </a:p>
        </p:txBody>
      </p:sp>
      <p:pic>
        <p:nvPicPr>
          <p:cNvPr id="4" name="Picture 3">
            <a:extLst>
              <a:ext uri="{FF2B5EF4-FFF2-40B4-BE49-F238E27FC236}">
                <a16:creationId xmlns:a16="http://schemas.microsoft.com/office/drawing/2014/main" id="{2AED28C5-B813-1B40-B3CC-2F79269ED2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3938" y="2914289"/>
            <a:ext cx="6481607" cy="3483864"/>
          </a:xfrm>
          <a:prstGeom prst="rect">
            <a:avLst/>
          </a:prstGeom>
        </p:spPr>
      </p:pic>
      <p:sp>
        <p:nvSpPr>
          <p:cNvPr id="9" name="Rectangle 8">
            <a:extLst>
              <a:ext uri="{FF2B5EF4-FFF2-40B4-BE49-F238E27FC236}">
                <a16:creationId xmlns:a16="http://schemas.microsoft.com/office/drawing/2014/main" id="{92A15BBA-22B2-444F-AE23-FA5E14FD06F3}"/>
              </a:ext>
            </a:extLst>
          </p:cNvPr>
          <p:cNvSpPr/>
          <p:nvPr/>
        </p:nvSpPr>
        <p:spPr>
          <a:xfrm rot="16200000">
            <a:off x="200847" y="1335106"/>
            <a:ext cx="707137" cy="146305"/>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604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777A147A-9ED8-46B4-8660-1B3C2AA880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700DF-EEA6-B647-9021-C462C559831B}"/>
              </a:ext>
            </a:extLst>
          </p:cNvPr>
          <p:cNvSpPr>
            <a:spLocks noGrp="1"/>
          </p:cNvSpPr>
          <p:nvPr>
            <p:ph type="title"/>
          </p:nvPr>
        </p:nvSpPr>
        <p:spPr>
          <a:xfrm>
            <a:off x="841248" y="548640"/>
            <a:ext cx="3600860" cy="2776451"/>
          </a:xfrm>
        </p:spPr>
        <p:txBody>
          <a:bodyPr>
            <a:normAutofit/>
          </a:bodyPr>
          <a:lstStyle/>
          <a:p>
            <a:r>
              <a:rPr lang="en-US" sz="5400" b="1" dirty="0" smtClean="0">
                <a:solidFill>
                  <a:schemeClr val="bg1"/>
                </a:solidFill>
              </a:rPr>
              <a:t>EX3 </a:t>
            </a:r>
            <a:r>
              <a:rPr lang="en-US" sz="5400" b="1" dirty="0">
                <a:solidFill>
                  <a:schemeClr val="bg1"/>
                </a:solidFill>
              </a:rPr>
              <a:t>labs in 1871</a:t>
            </a:r>
          </a:p>
        </p:txBody>
      </p:sp>
      <p:sp>
        <p:nvSpPr>
          <p:cNvPr id="13" name="sketch line">
            <a:extLst>
              <a:ext uri="{FF2B5EF4-FFF2-40B4-BE49-F238E27FC236}">
                <a16:creationId xmlns:a16="http://schemas.microsoft.com/office/drawing/2014/main" id="{5D6C15A0-C087-4593-8414-2B4EC1CDC3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AC4E15-0EBD-574B-9832-57B01A0D2048}"/>
              </a:ext>
            </a:extLst>
          </p:cNvPr>
          <p:cNvSpPr>
            <a:spLocks noGrp="1"/>
          </p:cNvSpPr>
          <p:nvPr>
            <p:ph idx="1"/>
          </p:nvPr>
        </p:nvSpPr>
        <p:spPr>
          <a:xfrm>
            <a:off x="5283356" y="1027579"/>
            <a:ext cx="6224335" cy="5431536"/>
          </a:xfrm>
        </p:spPr>
        <p:txBody>
          <a:bodyPr anchor="ctr">
            <a:normAutofit lnSpcReduction="10000"/>
          </a:bodyPr>
          <a:lstStyle/>
          <a:p>
            <a:endParaRPr lang="en-US" sz="1900" dirty="0"/>
          </a:p>
          <a:p>
            <a:endParaRPr lang="en-US" sz="1900" dirty="0"/>
          </a:p>
          <a:p>
            <a:r>
              <a:rPr lang="en-US" sz="1900" b="1" dirty="0">
                <a:solidFill>
                  <a:schemeClr val="bg1"/>
                </a:solidFill>
              </a:rPr>
              <a:t>EX3 Labs is an experience design and production innovation studio</a:t>
            </a:r>
          </a:p>
          <a:p>
            <a:r>
              <a:rPr lang="en-US" sz="1900" b="1" dirty="0">
                <a:solidFill>
                  <a:schemeClr val="bg1"/>
                </a:solidFill>
              </a:rPr>
              <a:t>They create digital solutions for companies to engage customers</a:t>
            </a:r>
          </a:p>
          <a:p>
            <a:r>
              <a:rPr lang="en-US" sz="1900" b="1" dirty="0">
                <a:solidFill>
                  <a:schemeClr val="bg1"/>
                </a:solidFill>
              </a:rPr>
              <a:t>For their retail clients: </a:t>
            </a:r>
            <a:r>
              <a:rPr lang="en-US" sz="1900" b="1" dirty="0" smtClean="0">
                <a:solidFill>
                  <a:schemeClr val="bg1"/>
                </a:solidFill>
              </a:rPr>
              <a:t>Augmented </a:t>
            </a:r>
            <a:r>
              <a:rPr lang="en-US" sz="1900" b="1" dirty="0">
                <a:solidFill>
                  <a:schemeClr val="bg1"/>
                </a:solidFill>
              </a:rPr>
              <a:t>and mixed reality  connects the customer  and retailer in a more holistic way</a:t>
            </a:r>
          </a:p>
          <a:p>
            <a:pPr lvl="1"/>
            <a:r>
              <a:rPr lang="en-US" sz="1900" b="1" dirty="0">
                <a:solidFill>
                  <a:schemeClr val="bg1"/>
                </a:solidFill>
              </a:rPr>
              <a:t>Space visualization: Space planning teams use 360-degree space visualization and virtual reality to ‘see’ a store ahead of time, better understanding store layout, merchandise and merchandising strategies</a:t>
            </a:r>
          </a:p>
          <a:p>
            <a:pPr lvl="1"/>
            <a:r>
              <a:rPr lang="en-US" sz="1900" b="1" dirty="0">
                <a:solidFill>
                  <a:schemeClr val="bg1"/>
                </a:solidFill>
              </a:rPr>
              <a:t>Projection technology: Used alongside augmented reality and depth sensor cameras, projection technology allows shoppers to try on clothing without stepping foot in a fitting </a:t>
            </a:r>
            <a:r>
              <a:rPr lang="en-US" sz="1900" b="1" dirty="0" smtClean="0">
                <a:solidFill>
                  <a:schemeClr val="bg1"/>
                </a:solidFill>
              </a:rPr>
              <a:t>room</a:t>
            </a:r>
            <a:endParaRPr lang="en-US" sz="1900" b="1" dirty="0">
              <a:solidFill>
                <a:schemeClr val="bg1"/>
              </a:solidFill>
            </a:endParaRPr>
          </a:p>
          <a:p>
            <a:pPr lvl="1"/>
            <a:r>
              <a:rPr lang="en-US" sz="1900" b="1" dirty="0">
                <a:solidFill>
                  <a:schemeClr val="bg1"/>
                </a:solidFill>
              </a:rPr>
              <a:t>Mobile augmented reality: Develop location-based apps for gamified experiences, allowing consumers to interact with branded content in a fun, engaging way</a:t>
            </a:r>
          </a:p>
          <a:p>
            <a:pPr lvl="1"/>
            <a:endParaRPr lang="en-US" sz="1900" b="1" dirty="0">
              <a:solidFill>
                <a:schemeClr val="bg1"/>
              </a:solidFill>
            </a:endParaRPr>
          </a:p>
          <a:p>
            <a:pPr lvl="1"/>
            <a:endParaRPr lang="en-US" sz="1900" dirty="0"/>
          </a:p>
          <a:p>
            <a:endParaRPr lang="en-US" sz="1900" dirty="0"/>
          </a:p>
        </p:txBody>
      </p:sp>
      <p:sp>
        <p:nvSpPr>
          <p:cNvPr id="6" name="Rectangle 5">
            <a:extLst>
              <a:ext uri="{FF2B5EF4-FFF2-40B4-BE49-F238E27FC236}">
                <a16:creationId xmlns:a16="http://schemas.microsoft.com/office/drawing/2014/main" id="{90D17C53-91A1-4439-A753-4A729F1DCE5A}"/>
              </a:ext>
            </a:extLst>
          </p:cNvPr>
          <p:cNvSpPr/>
          <p:nvPr/>
        </p:nvSpPr>
        <p:spPr>
          <a:xfrm rot="5400000">
            <a:off x="2492555" y="3214846"/>
            <a:ext cx="4583414" cy="146305"/>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2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71B1EC91-3051-FF46-8CF1-D47C6F3B22B2}"/>
              </a:ext>
            </a:extLst>
          </p:cNvPr>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l="2975" t="9091" r="20324"/>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C9E3E0E-8D35-9B45-8231-957C417B1F6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T</a:t>
            </a:r>
            <a:r>
              <a:rPr lang="en-US" sz="4800" dirty="0" smtClean="0"/>
              <a:t>he </a:t>
            </a:r>
            <a:r>
              <a:rPr lang="en-US" sz="4800" dirty="0"/>
              <a:t>history </a:t>
            </a:r>
            <a:br>
              <a:rPr lang="en-US" sz="4800" dirty="0"/>
            </a:br>
            <a:r>
              <a:rPr lang="en-US" sz="4800" dirty="0"/>
              <a:t>and evolution of visual merchandising</a:t>
            </a:r>
          </a:p>
        </p:txBody>
      </p:sp>
      <p:sp>
        <p:nvSpPr>
          <p:cNvPr id="7" name="Text Placeholder 6">
            <a:extLst>
              <a:ext uri="{FF2B5EF4-FFF2-40B4-BE49-F238E27FC236}">
                <a16:creationId xmlns:a16="http://schemas.microsoft.com/office/drawing/2014/main" id="{FFFD36D1-7FC1-D349-BD30-06E07EBC2087}"/>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rPr>
              <a:t>CHAPTER 2</a:t>
            </a:r>
          </a:p>
        </p:txBody>
      </p:sp>
      <p:sp>
        <p:nvSpPr>
          <p:cNvPr id="16" name="Rectangle 15">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8443DF8-4358-49A4-81C4-2165124D1749}"/>
              </a:ext>
            </a:extLst>
          </p:cNvPr>
          <p:cNvSpPr/>
          <p:nvPr/>
        </p:nvSpPr>
        <p:spPr>
          <a:xfrm>
            <a:off x="477980" y="625683"/>
            <a:ext cx="707137" cy="146305"/>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849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72B170-1D92-304D-BDCD-972BA1C5A7D8}"/>
              </a:ext>
            </a:extLst>
          </p:cNvPr>
          <p:cNvSpPr>
            <a:spLocks noGrp="1"/>
          </p:cNvSpPr>
          <p:nvPr>
            <p:ph type="title"/>
          </p:nvPr>
        </p:nvSpPr>
        <p:spPr>
          <a:xfrm>
            <a:off x="841248" y="548640"/>
            <a:ext cx="3805854" cy="2734887"/>
          </a:xfrm>
        </p:spPr>
        <p:txBody>
          <a:bodyPr>
            <a:normAutofit/>
          </a:bodyPr>
          <a:lstStyle/>
          <a:p>
            <a:r>
              <a:rPr lang="en-US" sz="4600" b="1" dirty="0" err="1" smtClean="0">
                <a:solidFill>
                  <a:schemeClr val="bg1"/>
                </a:solidFill>
              </a:rPr>
              <a:t>ReturnRunners</a:t>
            </a:r>
            <a:r>
              <a:rPr lang="en-US" sz="4600" b="1" dirty="0" smtClean="0">
                <a:solidFill>
                  <a:schemeClr val="bg1"/>
                </a:solidFill>
              </a:rPr>
              <a:t> </a:t>
            </a:r>
            <a:r>
              <a:rPr lang="en-US" sz="4600" b="1" dirty="0">
                <a:solidFill>
                  <a:schemeClr val="bg1"/>
                </a:solidFill>
              </a:rPr>
              <a:t>in 1871</a:t>
            </a:r>
          </a:p>
        </p:txBody>
      </p:sp>
      <p:sp>
        <p:nvSpPr>
          <p:cNvPr id="10" name="sketch line">
            <a:extLst>
              <a:ext uri="{FF2B5EF4-FFF2-40B4-BE49-F238E27FC236}">
                <a16:creationId xmlns:a16="http://schemas.microsoft.com/office/drawing/2014/main" id="{5D6C15A0-C087-4593-8414-2B4EC1CDC3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7575AC-5B3A-514B-9752-3BBDD7117266}"/>
              </a:ext>
            </a:extLst>
          </p:cNvPr>
          <p:cNvSpPr>
            <a:spLocks noGrp="1"/>
          </p:cNvSpPr>
          <p:nvPr>
            <p:ph idx="1"/>
          </p:nvPr>
        </p:nvSpPr>
        <p:spPr>
          <a:xfrm>
            <a:off x="5126418" y="552091"/>
            <a:ext cx="6224335" cy="5431536"/>
          </a:xfrm>
        </p:spPr>
        <p:txBody>
          <a:bodyPr anchor="ctr">
            <a:normAutofit/>
          </a:bodyPr>
          <a:lstStyle/>
          <a:p>
            <a:r>
              <a:rPr lang="en-US" sz="2200" b="1" dirty="0" err="1">
                <a:solidFill>
                  <a:schemeClr val="bg1"/>
                </a:solidFill>
              </a:rPr>
              <a:t>ReturnRunners</a:t>
            </a:r>
            <a:r>
              <a:rPr lang="en-US" sz="2200" b="1" dirty="0">
                <a:solidFill>
                  <a:schemeClr val="bg1"/>
                </a:solidFill>
              </a:rPr>
              <a:t> works to streamline the return process for retailers</a:t>
            </a:r>
          </a:p>
          <a:p>
            <a:r>
              <a:rPr lang="en-US" sz="2200" b="1" dirty="0">
                <a:solidFill>
                  <a:schemeClr val="bg1"/>
                </a:solidFill>
              </a:rPr>
              <a:t>Eliminates the hassles of returning unwanted merchandise</a:t>
            </a:r>
          </a:p>
          <a:p>
            <a:r>
              <a:rPr lang="en-US" sz="2200" b="1" dirty="0">
                <a:solidFill>
                  <a:schemeClr val="bg1"/>
                </a:solidFill>
              </a:rPr>
              <a:t>Creates a frictionless return experience so users connect with ”runners” via an app; the runner completes the return</a:t>
            </a:r>
          </a:p>
        </p:txBody>
      </p:sp>
      <p:sp>
        <p:nvSpPr>
          <p:cNvPr id="6" name="Rectangle 5">
            <a:extLst>
              <a:ext uri="{FF2B5EF4-FFF2-40B4-BE49-F238E27FC236}">
                <a16:creationId xmlns:a16="http://schemas.microsoft.com/office/drawing/2014/main" id="{FF376DD1-4F0A-4846-838B-5639D9AC2D9D}"/>
              </a:ext>
            </a:extLst>
          </p:cNvPr>
          <p:cNvSpPr/>
          <p:nvPr/>
        </p:nvSpPr>
        <p:spPr>
          <a:xfrm rot="16200000">
            <a:off x="2492369" y="3224176"/>
            <a:ext cx="4602075" cy="146305"/>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698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5491-19A5-3848-99F8-D6095C2525A1}"/>
              </a:ext>
            </a:extLst>
          </p:cNvPr>
          <p:cNvSpPr>
            <a:spLocks noGrp="1"/>
          </p:cNvSpPr>
          <p:nvPr>
            <p:ph type="title"/>
          </p:nvPr>
        </p:nvSpPr>
        <p:spPr/>
        <p:txBody>
          <a:bodyPr/>
          <a:lstStyle/>
          <a:p>
            <a:pPr algn="ctr"/>
            <a:r>
              <a:rPr lang="en-US" dirty="0"/>
              <a:t>K</a:t>
            </a:r>
            <a:r>
              <a:rPr lang="en-US" dirty="0" smtClean="0"/>
              <a:t>ey </a:t>
            </a:r>
            <a:r>
              <a:rPr lang="en-US" dirty="0"/>
              <a:t>terms</a:t>
            </a:r>
          </a:p>
        </p:txBody>
      </p:sp>
      <p:sp>
        <p:nvSpPr>
          <p:cNvPr id="3" name="Content Placeholder 2">
            <a:extLst>
              <a:ext uri="{FF2B5EF4-FFF2-40B4-BE49-F238E27FC236}">
                <a16:creationId xmlns:a16="http://schemas.microsoft.com/office/drawing/2014/main" id="{C70CE9F1-1BBC-DF41-B5B2-36C6A9FBAB44}"/>
              </a:ext>
            </a:extLst>
          </p:cNvPr>
          <p:cNvSpPr>
            <a:spLocks noGrp="1"/>
          </p:cNvSpPr>
          <p:nvPr>
            <p:ph idx="1"/>
          </p:nvPr>
        </p:nvSpPr>
        <p:spPr>
          <a:xfrm>
            <a:off x="1682496" y="1825625"/>
            <a:ext cx="9671304" cy="4351338"/>
          </a:xfrm>
        </p:spPr>
        <p:txBody>
          <a:bodyPr numCol="2">
            <a:normAutofit/>
          </a:bodyPr>
          <a:lstStyle/>
          <a:p>
            <a:r>
              <a:rPr lang="en-US" dirty="0"/>
              <a:t>Connected fitting room</a:t>
            </a:r>
          </a:p>
          <a:p>
            <a:r>
              <a:rPr lang="en-US" dirty="0"/>
              <a:t>Conversational commerce</a:t>
            </a:r>
          </a:p>
          <a:p>
            <a:r>
              <a:rPr lang="en-US" dirty="0"/>
              <a:t>E-commerce</a:t>
            </a:r>
          </a:p>
          <a:p>
            <a:r>
              <a:rPr lang="en-US" dirty="0"/>
              <a:t>Multi-channel retail</a:t>
            </a:r>
          </a:p>
          <a:p>
            <a:r>
              <a:rPr lang="en-US" dirty="0"/>
              <a:t>Omnichannel retail</a:t>
            </a:r>
          </a:p>
          <a:p>
            <a:endParaRPr lang="en-US" dirty="0"/>
          </a:p>
          <a:p>
            <a:endParaRPr lang="en-US" dirty="0"/>
          </a:p>
          <a:p>
            <a:endParaRPr lang="en-US" dirty="0"/>
          </a:p>
          <a:p>
            <a:r>
              <a:rPr lang="en-US" dirty="0"/>
              <a:t>Radio frequency identification (RFID)</a:t>
            </a:r>
          </a:p>
          <a:p>
            <a:r>
              <a:rPr lang="en-US" dirty="0"/>
              <a:t>S-commerce</a:t>
            </a:r>
          </a:p>
          <a:p>
            <a:r>
              <a:rPr lang="en-US" dirty="0"/>
              <a:t>See now, buy now</a:t>
            </a:r>
          </a:p>
          <a:p>
            <a:r>
              <a:rPr lang="en-US" dirty="0"/>
              <a:t>Smart mirror</a:t>
            </a:r>
          </a:p>
        </p:txBody>
      </p:sp>
    </p:spTree>
    <p:extLst>
      <p:ext uri="{BB962C8B-B14F-4D97-AF65-F5344CB8AC3E}">
        <p14:creationId xmlns:p14="http://schemas.microsoft.com/office/powerpoint/2010/main" val="1016108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4F5AD2-EDBD-4BBD-A55C-EAFFD0C709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EAE243-3A9F-4A46-B0D9-04C723A8A1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7"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6861A5-53C9-3C46-855D-C652F9387D27}"/>
              </a:ext>
            </a:extLst>
          </p:cNvPr>
          <p:cNvSpPr>
            <a:spLocks noGrp="1"/>
          </p:cNvSpPr>
          <p:nvPr>
            <p:ph idx="1"/>
          </p:nvPr>
        </p:nvSpPr>
        <p:spPr>
          <a:xfrm>
            <a:off x="5439976" y="850052"/>
            <a:ext cx="5605373" cy="5638378"/>
          </a:xfrm>
        </p:spPr>
        <p:txBody>
          <a:bodyPr>
            <a:noAutofit/>
          </a:bodyPr>
          <a:lstStyle/>
          <a:p>
            <a:pPr marL="0" indent="0">
              <a:buNone/>
            </a:pPr>
            <a:r>
              <a:rPr lang="en-US" sz="2200" dirty="0"/>
              <a:t>After completing the chapter readings, reflect on the information and experiences shared. Apply what you learned to future retail experiences:</a:t>
            </a:r>
          </a:p>
          <a:p>
            <a:pPr marL="514350" indent="-514350">
              <a:buAutoNum type="arabicPeriod"/>
            </a:pPr>
            <a:r>
              <a:rPr lang="en-US" sz="2200" dirty="0"/>
              <a:t>What are some advantages and disadvantages for customers to use in-store technologies to complete their purchases?</a:t>
            </a:r>
          </a:p>
          <a:p>
            <a:pPr marL="514350" indent="-514350">
              <a:buAutoNum type="arabicPeriod"/>
            </a:pPr>
            <a:r>
              <a:rPr lang="en-US" sz="2200" dirty="0"/>
              <a:t>Window installations and in-store experiences often feel like tourist attractions, drawing in an audience. How </a:t>
            </a:r>
            <a:r>
              <a:rPr lang="en-US" sz="2200" dirty="0" smtClean="0"/>
              <a:t>do </a:t>
            </a:r>
            <a:r>
              <a:rPr lang="en-US" sz="2200" dirty="0"/>
              <a:t>retailers turn these free “attractions” into sales?</a:t>
            </a:r>
          </a:p>
          <a:p>
            <a:pPr marL="514350" indent="-514350">
              <a:buAutoNum type="arabicPeriod"/>
            </a:pPr>
            <a:r>
              <a:rPr lang="en-US" sz="2200" dirty="0"/>
              <a:t>What is the role of the visual merchandiser in the “see now, buy now” trend?</a:t>
            </a:r>
          </a:p>
          <a:p>
            <a:pPr marL="514350" indent="-514350">
              <a:buAutoNum type="arabicPeriod"/>
            </a:pPr>
            <a:r>
              <a:rPr lang="en-US" sz="2200" dirty="0"/>
              <a:t>What components would you find beneficial within a smart mirror?</a:t>
            </a:r>
          </a:p>
        </p:txBody>
      </p:sp>
      <p:sp>
        <p:nvSpPr>
          <p:cNvPr id="7" name="Rectangle 6">
            <a:extLst>
              <a:ext uri="{FF2B5EF4-FFF2-40B4-BE49-F238E27FC236}">
                <a16:creationId xmlns:a16="http://schemas.microsoft.com/office/drawing/2014/main" id="{33B6C5D0-5416-4861-AB63-53602DCDBB48}"/>
              </a:ext>
            </a:extLst>
          </p:cNvPr>
          <p:cNvSpPr/>
          <p:nvPr/>
        </p:nvSpPr>
        <p:spPr>
          <a:xfrm>
            <a:off x="10" y="0"/>
            <a:ext cx="4652525" cy="6858000"/>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DBEFADF-EFFE-4B8C-9AA0-6732DF89BD2D}"/>
              </a:ext>
            </a:extLst>
          </p:cNvPr>
          <p:cNvSpPr txBox="1">
            <a:spLocks/>
          </p:cNvSpPr>
          <p:nvPr/>
        </p:nvSpPr>
        <p:spPr>
          <a:xfrm>
            <a:off x="1146651" y="845817"/>
            <a:ext cx="2898276" cy="55767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a:t>
            </a:r>
            <a:r>
              <a:rPr lang="en-US" dirty="0" smtClean="0">
                <a:solidFill>
                  <a:schemeClr val="bg1"/>
                </a:solidFill>
              </a:rPr>
              <a:t>ritical </a:t>
            </a:r>
            <a:r>
              <a:rPr lang="en-US" dirty="0">
                <a:solidFill>
                  <a:schemeClr val="bg1"/>
                </a:solidFill>
              </a:rPr>
              <a:t>thinking: </a:t>
            </a:r>
            <a:r>
              <a:rPr lang="en-US" dirty="0" smtClean="0">
                <a:solidFill>
                  <a:schemeClr val="bg1"/>
                </a:solidFill>
              </a:rPr>
              <a:t>The </a:t>
            </a:r>
            <a:r>
              <a:rPr lang="en-US" dirty="0">
                <a:solidFill>
                  <a:schemeClr val="bg1"/>
                </a:solidFill>
              </a:rPr>
              <a:t>application  process</a:t>
            </a:r>
          </a:p>
        </p:txBody>
      </p:sp>
      <p:sp>
        <p:nvSpPr>
          <p:cNvPr id="14" name="Rectangle 13">
            <a:extLst>
              <a:ext uri="{FF2B5EF4-FFF2-40B4-BE49-F238E27FC236}">
                <a16:creationId xmlns:a16="http://schemas.microsoft.com/office/drawing/2014/main" id="{3BDB3192-6FDA-442C-9852-26FA7CB34C21}"/>
              </a:ext>
            </a:extLst>
          </p:cNvPr>
          <p:cNvSpPr/>
          <p:nvPr/>
        </p:nvSpPr>
        <p:spPr>
          <a:xfrm>
            <a:off x="5438217" y="643466"/>
            <a:ext cx="457201" cy="45720"/>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78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587ECF-85E9-4393-9D87-8EB6F3F6C2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5B1A7F-E50F-C14F-8743-FDA9532A43B7}"/>
              </a:ext>
            </a:extLst>
          </p:cNvPr>
          <p:cNvSpPr>
            <a:spLocks noGrp="1"/>
          </p:cNvSpPr>
          <p:nvPr>
            <p:ph type="title"/>
          </p:nvPr>
        </p:nvSpPr>
        <p:spPr>
          <a:xfrm>
            <a:off x="838199" y="537883"/>
            <a:ext cx="4783697" cy="1942810"/>
          </a:xfrm>
        </p:spPr>
        <p:txBody>
          <a:bodyPr anchor="b">
            <a:normAutofit/>
          </a:bodyPr>
          <a:lstStyle/>
          <a:p>
            <a:r>
              <a:rPr lang="en-US" sz="3700" dirty="0"/>
              <a:t>T</a:t>
            </a:r>
            <a:r>
              <a:rPr lang="en-US" sz="3700" dirty="0" smtClean="0"/>
              <a:t>he </a:t>
            </a:r>
            <a:r>
              <a:rPr lang="en-US" sz="3700" dirty="0"/>
              <a:t>history and evolution </a:t>
            </a:r>
            <a:br>
              <a:rPr lang="en-US" sz="3700" dirty="0"/>
            </a:br>
            <a:r>
              <a:rPr lang="en-US" sz="3700" dirty="0"/>
              <a:t>of visual merchandising</a:t>
            </a:r>
          </a:p>
        </p:txBody>
      </p:sp>
      <p:sp>
        <p:nvSpPr>
          <p:cNvPr id="3" name="Content Placeholder 2">
            <a:extLst>
              <a:ext uri="{FF2B5EF4-FFF2-40B4-BE49-F238E27FC236}">
                <a16:creationId xmlns:a16="http://schemas.microsoft.com/office/drawing/2014/main" id="{B020632F-70BE-354B-8C74-D2998695BE49}"/>
              </a:ext>
            </a:extLst>
          </p:cNvPr>
          <p:cNvSpPr>
            <a:spLocks noGrp="1"/>
          </p:cNvSpPr>
          <p:nvPr>
            <p:ph idx="1"/>
          </p:nvPr>
        </p:nvSpPr>
        <p:spPr>
          <a:xfrm>
            <a:off x="838199" y="2686323"/>
            <a:ext cx="4783697" cy="3433583"/>
          </a:xfrm>
        </p:spPr>
        <p:txBody>
          <a:bodyPr>
            <a:normAutofit/>
          </a:bodyPr>
          <a:lstStyle/>
          <a:p>
            <a:r>
              <a:rPr lang="en-US" sz="2000"/>
              <a:t>In order to understand the ‘why’ of visual merchandising, it is important to know how and when it all began. </a:t>
            </a:r>
          </a:p>
          <a:p>
            <a:r>
              <a:rPr lang="en-US" sz="2000"/>
              <a:t>Learn how visual merchandising has evolved over the last century to include the immersion of digital technologies and sensory merchandising. </a:t>
            </a:r>
          </a:p>
        </p:txBody>
      </p:sp>
      <p:pic>
        <p:nvPicPr>
          <p:cNvPr id="4" name="Picture 3">
            <a:extLst>
              <a:ext uri="{FF2B5EF4-FFF2-40B4-BE49-F238E27FC236}">
                <a16:creationId xmlns:a16="http://schemas.microsoft.com/office/drawing/2014/main" id="{D0C32394-C26F-5946-BA45-B93BA9D4F9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6031" r="10454" b="-1"/>
          <a:stretch/>
        </p:blipFill>
        <p:spPr>
          <a:xfrm>
            <a:off x="5988424" y="893049"/>
            <a:ext cx="5365375" cy="4871688"/>
          </a:xfrm>
          <a:prstGeom prst="rect">
            <a:avLst/>
          </a:prstGeom>
        </p:spPr>
      </p:pic>
    </p:spTree>
    <p:extLst>
      <p:ext uri="{BB962C8B-B14F-4D97-AF65-F5344CB8AC3E}">
        <p14:creationId xmlns:p14="http://schemas.microsoft.com/office/powerpoint/2010/main" val="3293345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0E9A6ED-B880-44EA-8D60-C9D3C82CCB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12983-FB99-3047-84AE-ABF48A6BE332}"/>
              </a:ext>
            </a:extLst>
          </p:cNvPr>
          <p:cNvSpPr>
            <a:spLocks noGrp="1"/>
          </p:cNvSpPr>
          <p:nvPr>
            <p:ph type="title"/>
          </p:nvPr>
        </p:nvSpPr>
        <p:spPr>
          <a:xfrm>
            <a:off x="648929" y="557190"/>
            <a:ext cx="5170852" cy="1671564"/>
          </a:xfrm>
        </p:spPr>
        <p:txBody>
          <a:bodyPr>
            <a:normAutofit/>
          </a:bodyPr>
          <a:lstStyle/>
          <a:p>
            <a:r>
              <a:rPr lang="en-US" sz="3700" dirty="0"/>
              <a:t>The history and evolution of visual merchandising</a:t>
            </a:r>
          </a:p>
        </p:txBody>
      </p:sp>
      <p:sp>
        <p:nvSpPr>
          <p:cNvPr id="3" name="Content Placeholder 2">
            <a:extLst>
              <a:ext uri="{FF2B5EF4-FFF2-40B4-BE49-F238E27FC236}">
                <a16:creationId xmlns:a16="http://schemas.microsoft.com/office/drawing/2014/main" id="{6044A382-F00B-F446-833C-545D94A4EF69}"/>
              </a:ext>
            </a:extLst>
          </p:cNvPr>
          <p:cNvSpPr>
            <a:spLocks noGrp="1"/>
          </p:cNvSpPr>
          <p:nvPr>
            <p:ph idx="1"/>
          </p:nvPr>
        </p:nvSpPr>
        <p:spPr>
          <a:xfrm>
            <a:off x="648930" y="2398030"/>
            <a:ext cx="5180245" cy="3731058"/>
          </a:xfrm>
        </p:spPr>
        <p:txBody>
          <a:bodyPr>
            <a:normAutofit/>
          </a:bodyPr>
          <a:lstStyle/>
          <a:p>
            <a:r>
              <a:rPr lang="en-US" sz="2000"/>
              <a:t>Historically, customers visited stores to make intentional purchases; customers told store owners what they were shopping for and store owners would bring relevant product out from a backroom. </a:t>
            </a:r>
          </a:p>
          <a:p>
            <a:r>
              <a:rPr lang="en-US" sz="2000"/>
              <a:t>In the 1800s, retailers began displaying merchandise in store windows and on exterior tables to create awareness of available products. Purchases were based on desire rather than need.</a:t>
            </a:r>
          </a:p>
        </p:txBody>
      </p:sp>
      <p:pic>
        <p:nvPicPr>
          <p:cNvPr id="5" name="Picture 4">
            <a:extLst>
              <a:ext uri="{FF2B5EF4-FFF2-40B4-BE49-F238E27FC236}">
                <a16:creationId xmlns:a16="http://schemas.microsoft.com/office/drawing/2014/main" id="{AD936CC3-678F-8040-B3D2-0E323F5BE8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024" r="3" b="3"/>
          <a:stretch/>
        </p:blipFill>
        <p:spPr>
          <a:xfrm>
            <a:off x="6182944" y="557189"/>
            <a:ext cx="5170852" cy="5571898"/>
          </a:xfrm>
          <a:prstGeom prst="rect">
            <a:avLst/>
          </a:prstGeom>
          <a:effectLst/>
        </p:spPr>
      </p:pic>
    </p:spTree>
    <p:extLst>
      <p:ext uri="{BB962C8B-B14F-4D97-AF65-F5344CB8AC3E}">
        <p14:creationId xmlns:p14="http://schemas.microsoft.com/office/powerpoint/2010/main" val="2392384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F4D52E-2BA1-A249-A734-AB0576A72DDA}"/>
              </a:ext>
            </a:extLst>
          </p:cNvPr>
          <p:cNvSpPr>
            <a:spLocks noGrp="1"/>
          </p:cNvSpPr>
          <p:nvPr>
            <p:ph type="title"/>
          </p:nvPr>
        </p:nvSpPr>
        <p:spPr>
          <a:xfrm>
            <a:off x="838200" y="365125"/>
            <a:ext cx="10515600" cy="1306443"/>
          </a:xfrm>
        </p:spPr>
        <p:txBody>
          <a:bodyPr>
            <a:normAutofit/>
          </a:bodyPr>
          <a:lstStyle/>
          <a:p>
            <a:r>
              <a:rPr lang="en-US" sz="4000" dirty="0"/>
              <a:t>T</a:t>
            </a:r>
            <a:r>
              <a:rPr lang="en-US" sz="4000" dirty="0" smtClean="0"/>
              <a:t>he </a:t>
            </a:r>
            <a:r>
              <a:rPr lang="en-US" sz="4000" dirty="0"/>
              <a:t>history and evolution of visual merchandising</a:t>
            </a:r>
          </a:p>
        </p:txBody>
      </p:sp>
      <p:graphicFrame>
        <p:nvGraphicFramePr>
          <p:cNvPr id="13" name="Content Placeholder 2">
            <a:extLst>
              <a:ext uri="{FF2B5EF4-FFF2-40B4-BE49-F238E27FC236}">
                <a16:creationId xmlns:a16="http://schemas.microsoft.com/office/drawing/2014/main" id="{BA83E959-7EC3-4203-A078-F280B676214F}"/>
              </a:ext>
            </a:extLst>
          </p:cNvPr>
          <p:cNvGraphicFramePr>
            <a:graphicFrameLocks noGrp="1"/>
          </p:cNvGraphicFramePr>
          <p:nvPr>
            <p:ph idx="1"/>
            <p:extLst>
              <p:ext uri="{D42A27DB-BD31-4B8C-83A1-F6EECF244321}">
                <p14:modId xmlns:p14="http://schemas.microsoft.com/office/powerpoint/2010/main" val="3572837131"/>
              </p:ext>
            </p:extLst>
          </p:nvPr>
        </p:nvGraphicFramePr>
        <p:xfrm>
          <a:off x="838200" y="1825625"/>
          <a:ext cx="4152774" cy="4303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303029B9-4824-7E4A-AA6A-2E528C2765D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0382" r="2" b="116"/>
          <a:stretch/>
        </p:blipFill>
        <p:spPr>
          <a:xfrm>
            <a:off x="5183500" y="1904282"/>
            <a:ext cx="6170299" cy="4224808"/>
          </a:xfrm>
          <a:prstGeom prst="rect">
            <a:avLst/>
          </a:prstGeom>
        </p:spPr>
      </p:pic>
    </p:spTree>
    <p:extLst>
      <p:ext uri="{BB962C8B-B14F-4D97-AF65-F5344CB8AC3E}">
        <p14:creationId xmlns:p14="http://schemas.microsoft.com/office/powerpoint/2010/main" val="3782691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0E04F-3EDA-6D47-8132-1CF66F48E05C}"/>
              </a:ext>
            </a:extLst>
          </p:cNvPr>
          <p:cNvSpPr>
            <a:spLocks noGrp="1"/>
          </p:cNvSpPr>
          <p:nvPr>
            <p:ph type="title"/>
          </p:nvPr>
        </p:nvSpPr>
        <p:spPr>
          <a:xfrm>
            <a:off x="4965430" y="629268"/>
            <a:ext cx="6586491" cy="1286160"/>
          </a:xfrm>
        </p:spPr>
        <p:txBody>
          <a:bodyPr anchor="b">
            <a:normAutofit/>
          </a:bodyPr>
          <a:lstStyle/>
          <a:p>
            <a:r>
              <a:rPr lang="en-US" sz="4100" dirty="0"/>
              <a:t>T</a:t>
            </a:r>
            <a:r>
              <a:rPr lang="en-US" sz="4100" dirty="0" smtClean="0"/>
              <a:t>he </a:t>
            </a:r>
            <a:r>
              <a:rPr lang="en-US" sz="4100" dirty="0"/>
              <a:t>history and evolution of visual merchandising</a:t>
            </a:r>
          </a:p>
        </p:txBody>
      </p:sp>
      <p:sp>
        <p:nvSpPr>
          <p:cNvPr id="3" name="Content Placeholder 2">
            <a:extLst>
              <a:ext uri="{FF2B5EF4-FFF2-40B4-BE49-F238E27FC236}">
                <a16:creationId xmlns:a16="http://schemas.microsoft.com/office/drawing/2014/main" id="{B929B4E6-8B4A-9E44-AC5E-000638738076}"/>
              </a:ext>
            </a:extLst>
          </p:cNvPr>
          <p:cNvSpPr>
            <a:spLocks noGrp="1"/>
          </p:cNvSpPr>
          <p:nvPr>
            <p:ph idx="1"/>
          </p:nvPr>
        </p:nvSpPr>
        <p:spPr>
          <a:xfrm>
            <a:off x="4965431" y="2438400"/>
            <a:ext cx="6586489" cy="3785419"/>
          </a:xfrm>
        </p:spPr>
        <p:txBody>
          <a:bodyPr>
            <a:normAutofit/>
          </a:bodyPr>
          <a:lstStyle/>
          <a:p>
            <a:r>
              <a:rPr lang="en-US" sz="2000" dirty="0"/>
              <a:t>In the early 1900s, department store Selfridges began leaving store windows on overnight, allowing customers to browse merchandise 24 hours a day, 7 days a week.</a:t>
            </a:r>
          </a:p>
          <a:p>
            <a:r>
              <a:rPr lang="en-US" sz="2000" dirty="0"/>
              <a:t>Macy’s introduced animatronic windows, acting strictly as entertainment as no live product is displayed.</a:t>
            </a:r>
          </a:p>
          <a:p>
            <a:r>
              <a:rPr lang="en-US" sz="2000" dirty="0"/>
              <a:t>During the Great Depression of the 1930s, retail windows were used as a form of escapism; window shopping became popular. </a:t>
            </a:r>
          </a:p>
          <a:p>
            <a:r>
              <a:rPr lang="en-US" sz="2000" dirty="0"/>
              <a:t>In the 1960s, mannequins and window displays were used to address social trends to connect like-minded customers through dress.</a:t>
            </a:r>
          </a:p>
        </p:txBody>
      </p:sp>
      <p:pic>
        <p:nvPicPr>
          <p:cNvPr id="4" name="Picture 3">
            <a:extLst>
              <a:ext uri="{FF2B5EF4-FFF2-40B4-BE49-F238E27FC236}">
                <a16:creationId xmlns:a16="http://schemas.microsoft.com/office/drawing/2014/main" id="{7B04C5EB-8BEF-2F42-AB3C-BF6DE306A1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576" r="8844"/>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081B4AE-26E1-4EF2-B8AA-4A490BF4A3E0}"/>
              </a:ext>
            </a:extLst>
          </p:cNvPr>
          <p:cNvSpPr/>
          <p:nvPr/>
        </p:nvSpPr>
        <p:spPr>
          <a:xfrm>
            <a:off x="5080934" y="2086594"/>
            <a:ext cx="6237099" cy="45719"/>
          </a:xfrm>
          <a:prstGeom prst="rect">
            <a:avLst/>
          </a:prstGeom>
          <a:solidFill>
            <a:srgbClr val="0EB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984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7913A9-6FA3-464B-ADC0-79169245EAD2}"/>
              </a:ext>
            </a:extLst>
          </p:cNvPr>
          <p:cNvSpPr>
            <a:spLocks noGrp="1"/>
          </p:cNvSpPr>
          <p:nvPr>
            <p:ph type="title"/>
          </p:nvPr>
        </p:nvSpPr>
        <p:spPr>
          <a:xfrm>
            <a:off x="838199" y="548464"/>
            <a:ext cx="3807187" cy="2228074"/>
          </a:xfrm>
        </p:spPr>
        <p:txBody>
          <a:bodyPr>
            <a:normAutofit/>
          </a:bodyPr>
          <a:lstStyle/>
          <a:p>
            <a:r>
              <a:rPr lang="en-US" sz="3700" dirty="0"/>
              <a:t>T</a:t>
            </a:r>
            <a:r>
              <a:rPr lang="en-US" sz="3700" dirty="0" smtClean="0"/>
              <a:t>he </a:t>
            </a:r>
            <a:r>
              <a:rPr lang="en-US" sz="3700" dirty="0"/>
              <a:t>history and evolution of visual merchandising</a:t>
            </a:r>
          </a:p>
        </p:txBody>
      </p:sp>
      <p:sp>
        <p:nvSpPr>
          <p:cNvPr id="3" name="Content Placeholder 2">
            <a:extLst>
              <a:ext uri="{FF2B5EF4-FFF2-40B4-BE49-F238E27FC236}">
                <a16:creationId xmlns:a16="http://schemas.microsoft.com/office/drawing/2014/main" id="{7B5E0E26-F28B-5749-894D-504FB1AF1AB9}"/>
              </a:ext>
            </a:extLst>
          </p:cNvPr>
          <p:cNvSpPr>
            <a:spLocks noGrp="1"/>
          </p:cNvSpPr>
          <p:nvPr>
            <p:ph idx="1"/>
          </p:nvPr>
        </p:nvSpPr>
        <p:spPr>
          <a:xfrm>
            <a:off x="838201" y="2776539"/>
            <a:ext cx="3799425" cy="3328982"/>
          </a:xfrm>
        </p:spPr>
        <p:txBody>
          <a:bodyPr>
            <a:normAutofit/>
          </a:bodyPr>
          <a:lstStyle/>
          <a:p>
            <a:r>
              <a:rPr lang="en-US" sz="1700" dirty="0"/>
              <a:t>In the 1970s and </a:t>
            </a:r>
            <a:r>
              <a:rPr lang="en-US" sz="1700" dirty="0" smtClean="0"/>
              <a:t>1980s</a:t>
            </a:r>
            <a:r>
              <a:rPr lang="en-US" sz="1700" dirty="0"/>
              <a:t>, store windows reflected the daily lives of customers, including realistic mannequins. Mannequins had become more realistic: different ethnicities, body shapes and facial expressions. </a:t>
            </a:r>
          </a:p>
          <a:p>
            <a:r>
              <a:rPr lang="en-US" sz="1700" dirty="0"/>
              <a:t>During the 1990s, window and in-store displays were tied to elaborate marketing budgets to create aspirational displays, oftentimes featuring supermodels and celebrities. </a:t>
            </a:r>
          </a:p>
        </p:txBody>
      </p:sp>
      <p:pic>
        <p:nvPicPr>
          <p:cNvPr id="4" name="Picture 3">
            <a:extLst>
              <a:ext uri="{FF2B5EF4-FFF2-40B4-BE49-F238E27FC236}">
                <a16:creationId xmlns:a16="http://schemas.microsoft.com/office/drawing/2014/main" id="{9196FDD5-5A1C-AA43-890F-A35C0293E2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367" r="5733" b="-1"/>
          <a:stretch/>
        </p:blipFill>
        <p:spPr>
          <a:xfrm>
            <a:off x="5010386" y="13073"/>
            <a:ext cx="7181613" cy="6857990"/>
          </a:xfrm>
          <a:prstGeom prst="rect">
            <a:avLst/>
          </a:prstGeom>
          <a:effectLst/>
        </p:spPr>
      </p:pic>
    </p:spTree>
    <p:extLst>
      <p:ext uri="{BB962C8B-B14F-4D97-AF65-F5344CB8AC3E}">
        <p14:creationId xmlns:p14="http://schemas.microsoft.com/office/powerpoint/2010/main" val="3029682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31BC94-B76A-4444-BDFB-194BF3C081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5730"/>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C1AC877-BB9D-0E49-96DD-4A13AB2C7774}"/>
              </a:ext>
            </a:extLst>
          </p:cNvPr>
          <p:cNvSpPr>
            <a:spLocks noGrp="1"/>
          </p:cNvSpPr>
          <p:nvPr>
            <p:ph type="title"/>
          </p:nvPr>
        </p:nvSpPr>
        <p:spPr>
          <a:xfrm>
            <a:off x="709448" y="1913950"/>
            <a:ext cx="4204137" cy="1342754"/>
          </a:xfrm>
        </p:spPr>
        <p:txBody>
          <a:bodyPr>
            <a:normAutofit/>
          </a:bodyPr>
          <a:lstStyle/>
          <a:p>
            <a:pPr algn="ctr"/>
            <a:r>
              <a:rPr lang="en-US" sz="3100" dirty="0"/>
              <a:t>T</a:t>
            </a:r>
            <a:r>
              <a:rPr lang="en-US" sz="3100" dirty="0" smtClean="0"/>
              <a:t>he </a:t>
            </a:r>
            <a:r>
              <a:rPr lang="en-US" sz="3100" dirty="0"/>
              <a:t>history and evolution of visual merchandising</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1DD2A7-C261-0242-82E4-98CED1B2E69A}"/>
              </a:ext>
            </a:extLst>
          </p:cNvPr>
          <p:cNvSpPr>
            <a:spLocks noGrp="1"/>
          </p:cNvSpPr>
          <p:nvPr>
            <p:ph idx="1"/>
          </p:nvPr>
        </p:nvSpPr>
        <p:spPr>
          <a:xfrm>
            <a:off x="525516" y="3417573"/>
            <a:ext cx="4593021" cy="3068287"/>
          </a:xfrm>
        </p:spPr>
        <p:txBody>
          <a:bodyPr anchor="ctr">
            <a:normAutofit/>
          </a:bodyPr>
          <a:lstStyle/>
          <a:p>
            <a:r>
              <a:rPr lang="en-US" sz="1600" dirty="0"/>
              <a:t>At the end of the 1990s, aspirational displays were quickly abandoned and visual merchandising displays shifted to present products in a more realistic, attainable way.</a:t>
            </a:r>
          </a:p>
          <a:p>
            <a:r>
              <a:rPr lang="en-US" sz="1600" dirty="0"/>
              <a:t>Mannequins represented mainstream customers in looks and lifestyle. </a:t>
            </a:r>
          </a:p>
          <a:p>
            <a:pPr lvl="1"/>
            <a:r>
              <a:rPr lang="en-US" sz="1600" dirty="0"/>
              <a:t>Realistic mannequins reflected the varying sizes, shapes and ages of customers, including maternity, petite, and plus size.</a:t>
            </a:r>
            <a:r>
              <a:rPr lang="en-US" sz="1400" dirty="0"/>
              <a:t> </a:t>
            </a:r>
          </a:p>
          <a:p>
            <a:pPr marL="457200" lvl="1" indent="0">
              <a:buNone/>
            </a:pPr>
            <a:endParaRPr lang="en-US" sz="1400" dirty="0"/>
          </a:p>
        </p:txBody>
      </p:sp>
    </p:spTree>
    <p:extLst>
      <p:ext uri="{BB962C8B-B14F-4D97-AF65-F5344CB8AC3E}">
        <p14:creationId xmlns:p14="http://schemas.microsoft.com/office/powerpoint/2010/main" val="1785542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427AF5F-9A0E-42B7-A252-FD64C9885F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89855-A340-BC44-A148-BD1BA066B6F5}"/>
              </a:ext>
            </a:extLst>
          </p:cNvPr>
          <p:cNvSpPr>
            <a:spLocks noGrp="1"/>
          </p:cNvSpPr>
          <p:nvPr>
            <p:ph type="title"/>
          </p:nvPr>
        </p:nvSpPr>
        <p:spPr>
          <a:xfrm>
            <a:off x="838200" y="365125"/>
            <a:ext cx="10515600" cy="1306443"/>
          </a:xfrm>
        </p:spPr>
        <p:txBody>
          <a:bodyPr>
            <a:normAutofit/>
          </a:bodyPr>
          <a:lstStyle/>
          <a:p>
            <a:r>
              <a:rPr lang="en-US" sz="4000" dirty="0"/>
              <a:t>T</a:t>
            </a:r>
            <a:r>
              <a:rPr lang="en-US" sz="4000" dirty="0" smtClean="0"/>
              <a:t>he </a:t>
            </a:r>
            <a:r>
              <a:rPr lang="en-US" sz="4000" dirty="0"/>
              <a:t>history and evolution of visual merchandising</a:t>
            </a:r>
          </a:p>
        </p:txBody>
      </p:sp>
      <p:sp>
        <p:nvSpPr>
          <p:cNvPr id="3" name="Content Placeholder 2">
            <a:extLst>
              <a:ext uri="{FF2B5EF4-FFF2-40B4-BE49-F238E27FC236}">
                <a16:creationId xmlns:a16="http://schemas.microsoft.com/office/drawing/2014/main" id="{38E2A463-D373-BE45-B852-D1F983AD8D15}"/>
              </a:ext>
            </a:extLst>
          </p:cNvPr>
          <p:cNvSpPr>
            <a:spLocks noGrp="1"/>
          </p:cNvSpPr>
          <p:nvPr>
            <p:ph idx="1"/>
          </p:nvPr>
        </p:nvSpPr>
        <p:spPr>
          <a:xfrm>
            <a:off x="838200" y="1825625"/>
            <a:ext cx="4152774" cy="4303464"/>
          </a:xfrm>
        </p:spPr>
        <p:txBody>
          <a:bodyPr>
            <a:normAutofit/>
          </a:bodyPr>
          <a:lstStyle/>
          <a:p>
            <a:r>
              <a:rPr lang="en-US" sz="1900" dirty="0"/>
              <a:t>When the use of mannequins became stale and redundant, mannequins were replaced with oversized graphics from marketing campaigns. </a:t>
            </a:r>
          </a:p>
          <a:p>
            <a:r>
              <a:rPr lang="en-US" sz="1900" dirty="0"/>
              <a:t>Models and celebrities were featured in displays as brand spokespeople.</a:t>
            </a:r>
          </a:p>
          <a:p>
            <a:r>
              <a:rPr lang="en-US" sz="1900" dirty="0"/>
              <a:t>Displays were designed to represent customer lifestyles and oftentimes included complementary products.</a:t>
            </a:r>
          </a:p>
          <a:p>
            <a:r>
              <a:rPr lang="en-US" sz="1900" dirty="0"/>
              <a:t>In the early 2000s, with growing access to the internet, brick and mortar retailers began competing with e-commerce sites. </a:t>
            </a:r>
          </a:p>
          <a:p>
            <a:endParaRPr lang="en-US" sz="1900" dirty="0"/>
          </a:p>
        </p:txBody>
      </p:sp>
      <p:pic>
        <p:nvPicPr>
          <p:cNvPr id="4" name="Picture 3">
            <a:extLst>
              <a:ext uri="{FF2B5EF4-FFF2-40B4-BE49-F238E27FC236}">
                <a16:creationId xmlns:a16="http://schemas.microsoft.com/office/drawing/2014/main" id="{87F0AA3C-FF86-3F47-8C58-ED0510AF3C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511" b="-2"/>
          <a:stretch/>
        </p:blipFill>
        <p:spPr>
          <a:xfrm>
            <a:off x="5183500" y="1904282"/>
            <a:ext cx="6170299" cy="4224808"/>
          </a:xfrm>
          <a:prstGeom prst="rect">
            <a:avLst/>
          </a:prstGeom>
        </p:spPr>
      </p:pic>
    </p:spTree>
    <p:extLst>
      <p:ext uri="{BB962C8B-B14F-4D97-AF65-F5344CB8AC3E}">
        <p14:creationId xmlns:p14="http://schemas.microsoft.com/office/powerpoint/2010/main" val="493749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1727</Words>
  <Application>Microsoft Office PowerPoint</Application>
  <PresentationFormat>Widescreen</PresentationFormat>
  <Paragraphs>130</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The history  and evolution of visual merchandising</vt:lpstr>
      <vt:lpstr>The history and evolution  of visual merchandising</vt:lpstr>
      <vt:lpstr>The history and evolution of visual merchandising</vt:lpstr>
      <vt:lpstr>The history and evolution of visual merchandising</vt:lpstr>
      <vt:lpstr>The history and evolution of visual merchandising</vt:lpstr>
      <vt:lpstr>The history and evolution of visual merchandising</vt:lpstr>
      <vt:lpstr>The history and evolution of visual merchandising</vt:lpstr>
      <vt:lpstr>The history and evolution of visual merchandising</vt:lpstr>
      <vt:lpstr>The history  and evolution of visual merchandising </vt:lpstr>
      <vt:lpstr>The history and evolution of visual merchandising </vt:lpstr>
      <vt:lpstr>Incorporating digital technologies</vt:lpstr>
      <vt:lpstr>Digital screens</vt:lpstr>
      <vt:lpstr>The connected fitting room</vt:lpstr>
      <vt:lpstr>Other in-store technologies</vt:lpstr>
      <vt:lpstr>PowerPoint Presentation</vt:lpstr>
      <vt:lpstr>Successes and challenges:  See now, buy now</vt:lpstr>
      <vt:lpstr>Company spotlight: 1871</vt:lpstr>
      <vt:lpstr>EX3 labs in 1871</vt:lpstr>
      <vt:lpstr>ReturnRunners in 1871</vt:lpstr>
      <vt:lpstr>Key terms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Schaefer, Katherine</dc:creator>
  <cp:lastModifiedBy>Faith Marsland</cp:lastModifiedBy>
  <cp:revision>10</cp:revision>
  <dcterms:created xsi:type="dcterms:W3CDTF">2021-03-05T20:35:38Z</dcterms:created>
  <dcterms:modified xsi:type="dcterms:W3CDTF">2021-04-13T09:16:31Z</dcterms:modified>
</cp:coreProperties>
</file>