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23"/>
  </p:notesMasterIdLst>
  <p:sldIdLst>
    <p:sldId id="256" r:id="rId2"/>
    <p:sldId id="273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1" r:id="rId16"/>
    <p:sldId id="300" r:id="rId17"/>
    <p:sldId id="302" r:id="rId18"/>
    <p:sldId id="303" r:id="rId19"/>
    <p:sldId id="262" r:id="rId20"/>
    <p:sldId id="26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y Lear" initials="CL" lastIdx="1" clrIdx="0">
    <p:extLst>
      <p:ext uri="{19B8F6BF-5375-455C-9EA6-DF929625EA0E}">
        <p15:presenceInfo xmlns:p15="http://schemas.microsoft.com/office/powerpoint/2012/main" userId="S-1-5-21-1135484593-1233476685-1844936127-23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56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24314-2557-4856-A62C-B380EDFBAC84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1AAB-F058-4B39-AFD5-1CC42636E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93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 h</a:t>
            </a:r>
            <a:r>
              <a:rPr lang="en-GB" b="0" i="0" dirty="0">
                <a:effectLst/>
                <a:latin typeface="g_d0_f10"/>
              </a:rPr>
              <a:t>ttps://sdgs.un.org/goals for UN Sustainable Development Goals</a:t>
            </a:r>
          </a:p>
          <a:p>
            <a:pPr algn="l"/>
            <a:endParaRPr lang="en-GB" b="0" i="0" dirty="0">
              <a:effectLst/>
              <a:latin typeface="g_d0_f10"/>
            </a:endParaRPr>
          </a:p>
          <a:p>
            <a:pPr algn="l"/>
            <a:r>
              <a:rPr lang="en-GB" b="0" i="0" dirty="0">
                <a:effectLst/>
                <a:latin typeface="g_d0_f10"/>
              </a:rPr>
              <a:t>Bring in a number of food items and attach a tag to each one to show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its price. Prepare a presentation with pictures of children who are clearly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hungry and statistics relating to hunger around the world.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Please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be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sensitive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to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your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audience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here. There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may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be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families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who struggle to put food on the table. If so, adapting one of the other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Sustainable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Development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Goals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might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be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more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appropriate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for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the </a:t>
            </a:r>
          </a:p>
          <a:p>
            <a:pPr algn="l"/>
            <a:r>
              <a:rPr lang="en-GB" b="0" i="0" dirty="0">
                <a:effectLst/>
                <a:latin typeface="g_d0_f10"/>
              </a:rPr>
              <a:t>context of your school.</a:t>
            </a:r>
          </a:p>
          <a:p>
            <a:pPr algn="l"/>
            <a:endParaRPr lang="en-GB" b="0" i="0" dirty="0">
              <a:effectLst/>
              <a:latin typeface="g_d0_f1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Hopefully the children will recognise that anyone can see anything on the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internet. They may not know that they can report something untrue or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unkind to the NSPCC or Child Exploitation and Online Protection Centre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(CEOP), but ideally they will answer that they can tell a teacher or parent.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The third question is trickier; some children will know that people can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pretend to be someone else online. However, many will not, because it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is something that does come from experience and perhaps they may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have been shielded from this by cautious parents. Equally, their naivety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or curiosity might potentially have led them into a conversation with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a stranger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Hopefully the children will recognise that anyone can see anything on the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internet. They may not know that they can report something untrue or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unkind to the NSPCC or Child Exploitation and Online Protection Centre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(CEOP), but ideally they will answer that they can tell a teacher or parent.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The third question is trickier; some children will know that people can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pretend to be someone else online. However, many will not, because it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is something that does come from experience and perhaps they may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have been shielded from this by cautious parents. Equally, their naivety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or curiosity might potentially have led them into a conversation with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a stranger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939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Ask the children what they understand by personal information. Should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this information ever be shared?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answer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to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fi </a:t>
            </a:r>
            <a:r>
              <a:rPr lang="en-GB" b="0" i="0" dirty="0" err="1">
                <a:effectLst/>
                <a:latin typeface="g_d0_f9"/>
              </a:rPr>
              <a:t>rst</a:t>
            </a:r>
            <a:r>
              <a:rPr lang="en-GB" b="0" i="0" dirty="0">
                <a:effectLst/>
                <a:latin typeface="g_d0_f9"/>
              </a:rPr>
              <a:t>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question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should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relate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to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something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that </a:t>
            </a:r>
          </a:p>
          <a:p>
            <a:pPr algn="l"/>
            <a:r>
              <a:rPr lang="en-GB" b="0" i="0" dirty="0" err="1">
                <a:effectLst/>
                <a:latin typeface="g_d0_f9"/>
              </a:rPr>
              <a:t>identifi</a:t>
            </a:r>
            <a:r>
              <a:rPr lang="en-GB" b="0" i="0" dirty="0">
                <a:effectLst/>
                <a:latin typeface="g_d0_f9"/>
              </a:rPr>
              <a:t> es a person: name, gender, school, address, age. The answer to the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second should be a very fi rm ‘no’ if the children have had a regular dose of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internet safety advice in previous years.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603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Ask the children what they understand by personal information. Should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this information ever be shared?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answer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to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fi </a:t>
            </a:r>
            <a:r>
              <a:rPr lang="en-GB" b="0" i="0" dirty="0" err="1">
                <a:effectLst/>
                <a:latin typeface="g_d0_f9"/>
              </a:rPr>
              <a:t>rst</a:t>
            </a:r>
            <a:r>
              <a:rPr lang="en-GB" b="0" i="0" dirty="0">
                <a:effectLst/>
                <a:latin typeface="g_d0_f9"/>
              </a:rPr>
              <a:t>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question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should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relate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to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something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that </a:t>
            </a:r>
          </a:p>
          <a:p>
            <a:pPr algn="l"/>
            <a:r>
              <a:rPr lang="en-GB" b="0" i="0" dirty="0" err="1">
                <a:effectLst/>
                <a:latin typeface="g_d0_f9"/>
              </a:rPr>
              <a:t>identifi</a:t>
            </a:r>
            <a:r>
              <a:rPr lang="en-GB" b="0" i="0" dirty="0">
                <a:effectLst/>
                <a:latin typeface="g_d0_f9"/>
              </a:rPr>
              <a:t> es a person: name, gender, school, address, age. The answer to the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second should be a very fi rm ‘no’ if the children have had a regular dose of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internet safety advice in previous years. </a:t>
            </a:r>
          </a:p>
          <a:p>
            <a:r>
              <a:rPr lang="en-GB" dirty="0" smtClean="0"/>
              <a:t>https://www.shutterstock.com/image-vector/no-grunge-vintage-square-stamp-507791674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99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In this part of the assembly, talk about why the children should never have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their school uniform in a photo other than a school photo. Talk about other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things that shouldn’t be shared, such as pictures of houses, which might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give away door numbers, pictures of friends taken on the way home and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even photos of cats and dogs.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85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12"/>
              </a:rPr>
              <a:t>Should you share a password?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Again, the children should know not to share a password, but explain to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them that many passwords can be easily guessed because birthdays, pet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names and house numbers often feature in vulnerable passwords.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23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12"/>
              </a:rPr>
              <a:t>Online respect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Discuss with the children why we need to be respectful online and how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saying something hurtful or rude can humiliate other people. Go on to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talk about respecting ourselves online; if the children were asked to do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something they didn’t like, would they do it?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055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12"/>
              </a:rPr>
              <a:t>Two good rules to remember to show respect online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Firstly, never say anything that wouldn’t be said to an actual person in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real life, and secondly, never post a picture or a video of something we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wouldn’t like to see printed on a poster or a t-shirt.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098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Not everyone tells the truth online. Someone who says they’re eight years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old and called Alex may not be who they say they are. There is only one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rule here; do not talk to, share photos with or agree to meet someone you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don’t know in real life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977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9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‘Who Do You Share Your Details With?’ by the News Kids on the Block, a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parody of a One Direction song performed by CBBC presenters, is a catchy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but powerful reminder of keeping safe online.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8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Make sure that these discussions are followed up in class and that teachers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and teaching assistants are open to listening to the worries that children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have about online use. Share concerns with parents in general terms as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part of ongoing good practice around computer safety. </a:t>
            </a:r>
          </a:p>
          <a:p>
            <a:pPr algn="l"/>
            <a:endParaRPr lang="en-GB" b="0" i="0" dirty="0">
              <a:effectLst/>
              <a:latin typeface="g_d0_f1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61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Ask the children whether they have heard of the following behaviours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online or know what they mean</a:t>
            </a:r>
            <a:r>
              <a:rPr lang="en-GB" b="0" i="0" dirty="0" smtClean="0">
                <a:effectLst/>
                <a:latin typeface="g_d0_f9"/>
              </a:rPr>
              <a:t>:</a:t>
            </a:r>
            <a:br>
              <a:rPr lang="en-GB" b="0" i="0" dirty="0" smtClean="0">
                <a:effectLst/>
                <a:latin typeface="g_d0_f9"/>
              </a:rPr>
            </a:br>
            <a:r>
              <a:rPr lang="en-GB" b="0" i="0" dirty="0" smtClean="0">
                <a:effectLst/>
                <a:latin typeface="g_d0_f9"/>
              </a:rPr>
              <a:t>https://www.shutterstock.com/image-vector/internet-troll-using-computer-vector-illustration-103792607</a:t>
            </a:r>
            <a:endParaRPr lang="en-GB" b="0" i="0" dirty="0">
              <a:effectLst/>
              <a:latin typeface="g_d0_f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04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Ask the children whether they have heard of the following behaviours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online or know what they mean:</a:t>
            </a:r>
          </a:p>
          <a:p>
            <a:r>
              <a:rPr lang="en-GB" dirty="0" smtClean="0"/>
              <a:t>https://www.shutterstock.com/image-vector/illustration-something-spreading-lots-people-like-109620842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155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Ask the children whether they have heard of the following behaviours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online or know what they mean: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7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Ask the children whether they have heard of the following behaviours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online or know what they mean</a:t>
            </a:r>
            <a:r>
              <a:rPr lang="en-GB" b="0" i="0" dirty="0" smtClean="0">
                <a:effectLst/>
                <a:latin typeface="g_d0_f9"/>
              </a:rPr>
              <a:t>:</a:t>
            </a:r>
            <a:br>
              <a:rPr lang="en-GB" b="0" i="0" dirty="0" smtClean="0">
                <a:effectLst/>
                <a:latin typeface="g_d0_f9"/>
              </a:rPr>
            </a:br>
            <a:r>
              <a:rPr lang="en-GB" b="0" i="0" dirty="0" smtClean="0">
                <a:effectLst/>
                <a:latin typeface="g_d0_f9"/>
              </a:rPr>
              <a:t>https://www.shutterstock.com/image-illustration/illustration-3d-man-o-monster-pixel-1964244898</a:t>
            </a:r>
            <a:endParaRPr lang="en-GB" b="0" i="0" dirty="0">
              <a:effectLst/>
              <a:latin typeface="g_d0_f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5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make your own choices- but do not include actual pictures of children or staff- this is the point of this assembly. </a:t>
            </a:r>
            <a:endParaRPr lang="en-GB" dirty="0" smtClean="0"/>
          </a:p>
          <a:p>
            <a:r>
              <a:rPr lang="en-GB" dirty="0" smtClean="0"/>
              <a:t>https://www.shutterstock.com/image-photo/smiling-classmates-posing-funny-taking-selfies-309237005</a:t>
            </a:r>
            <a:br>
              <a:rPr lang="en-GB" dirty="0" smtClean="0"/>
            </a:br>
            <a:r>
              <a:rPr lang="en-GB" dirty="0" smtClean="0"/>
              <a:t>https://www.shutterstock.com/image-photo/brunette-african-american-woman-taking-selfie-553485874</a:t>
            </a:r>
            <a:br>
              <a:rPr lang="en-GB" dirty="0" smtClean="0"/>
            </a:br>
            <a:r>
              <a:rPr lang="en-GB" dirty="0" smtClean="0"/>
              <a:t>https://www.shutterstock.com/image-photo/group-friends-taking-selfie-whilst-celebrating-207644986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70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Hopefully the children will recognise that anyone can see anything on the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internet. They may not know that they can report something untrue or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unkind to the NSPCC or Child Exploitation and Online Protection Centre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(CEOP), but ideally they will answer that they can tell a teacher or parent.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The third question is trickier; some children will know that people can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pretend to be someone else online. However, many will not, because it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is something that does come from experience and perhaps they may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have been shielded from this by cautious parents. Equally, their naivety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or curiosity might potentially have led them into a conversation with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a stranger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51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 dirty="0">
                <a:effectLst/>
                <a:latin typeface="g_d0_f9"/>
              </a:rPr>
              <a:t>Hopefully the children will recognise that anyone can see anything on the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internet. They may not know that they can report something untrue or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unkind to the NSPCC or Child Exploitation and Online Protection Centre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(CEOP), but ideally they will answer that they can tell a teacher or parent.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The third question is trickier; some children will know that people can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pretend to be someone else online. However, many will not, because it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is something that does come from experience and perhaps they may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have been shielded from this by cautious parents. Equally, their naivety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or curiosity might potentially have led them into a conversation with </a:t>
            </a:r>
          </a:p>
          <a:p>
            <a:pPr algn="l"/>
            <a:r>
              <a:rPr lang="en-GB" b="0" i="0" dirty="0">
                <a:effectLst/>
                <a:latin typeface="g_d0_f9"/>
              </a:rPr>
              <a:t>a stranger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1AAB-F058-4B39-AFD5-1CC42636EE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2241623-A064-4BED-B073-BA4D61433402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7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046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665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154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075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210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5521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65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7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400" b="1"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4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0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9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4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14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9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51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351B104-9B78-4A2B-B970-FA8ABE1CE1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A130E84-D02F-40FB-9BEB-5202392713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E142BFD-7D75-4518-BBDF-27C00AB4BC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9CAA84-65E8-40F4-BC68-669B8D5FF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5112" y="1122363"/>
            <a:ext cx="4052887" cy="23876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66"/>
                </a:solidFill>
              </a:rPr>
              <a:t>ESAFETY</a:t>
            </a:r>
            <a:endParaRPr lang="en-GB" b="1" dirty="0">
              <a:solidFill>
                <a:srgbClr val="FF006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E9F17-FCD5-41A1-81E8-E33B52A65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5702" y="3602038"/>
            <a:ext cx="4683960" cy="1820862"/>
          </a:xfrm>
        </p:spPr>
        <p:txBody>
          <a:bodyPr>
            <a:normAutofit/>
          </a:bodyPr>
          <a:lstStyle/>
          <a:p>
            <a:pPr lvl="0"/>
            <a:r>
              <a:rPr lang="en-GB" sz="2800" b="1" dirty="0">
                <a:solidFill>
                  <a:prstClr val="white"/>
                </a:solidFill>
              </a:rPr>
              <a:t>The wellbeing curriculum</a:t>
            </a:r>
          </a:p>
          <a:p>
            <a:pPr lvl="0"/>
            <a:r>
              <a:rPr lang="en-GB" sz="2800" dirty="0">
                <a:solidFill>
                  <a:prstClr val="white"/>
                </a:solidFill>
              </a:rPr>
              <a:t>CHAPTER </a:t>
            </a:r>
            <a:r>
              <a:rPr lang="en-GB" sz="2800" dirty="0" smtClean="0">
                <a:solidFill>
                  <a:prstClr val="white"/>
                </a:solidFill>
              </a:rPr>
              <a:t>7: </a:t>
            </a:r>
            <a:r>
              <a:rPr lang="en-GB" sz="2800" dirty="0" err="1" smtClean="0">
                <a:solidFill>
                  <a:prstClr val="white"/>
                </a:solidFill>
              </a:rPr>
              <a:t>ESAFetY</a:t>
            </a:r>
            <a:endParaRPr lang="en-GB" sz="2800" dirty="0">
              <a:solidFill>
                <a:prstClr val="white"/>
              </a:solidFill>
            </a:endParaRPr>
          </a:p>
        </p:txBody>
      </p:sp>
      <p:pic>
        <p:nvPicPr>
          <p:cNvPr id="4" name="Picture 3" descr="A group of colored lollipops&#10;&#10;Description automatically generated with low confidence">
            <a:extLst>
              <a:ext uri="{FF2B5EF4-FFF2-40B4-BE49-F238E27FC236}">
                <a16:creationId xmlns:a16="http://schemas.microsoft.com/office/drawing/2014/main" id="{3AE667A3-CE96-49E6-92A2-9D86152BEE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95" r="38859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4116A08-770E-4DC3-AAB6-E3E8E6CEC8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6ADECFB2-F615-49A9-A242-A3D04CADB0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E1F3AC6-5FF1-401B-91E4-180D1D3560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2BC7A9D-387B-4877-B8E6-E8ABA6B265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9114560A-27D6-469D-992E-33A55B40BA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CBF136EF-7DC2-47D2-974C-70044B5E90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6B03084D-F566-41C4-BE37-870FB5A0D1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49DC21B-8236-4901-9ADD-E3167ABDE9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04F4FEB-8B5B-45BA-988C-5FBF41059E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E88E24C8-3D76-4C2F-84D1-BC3C2AACA4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1C91468-4F8A-42F1-9505-02D9241787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C22581B1-C426-4189-85D6-C499D6982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9DFD4C4-0517-4A6B-B423-E55582618D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ACD84D3-D09D-4C94-99D5-51713A1D6B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37C2AEAB-1CC9-4A9A-8303-E1E0C12168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20ABD348-58FE-4371-AE12-C66FF8CAC3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408E0FAA-F0C5-4CB1-95FE-D3D96830FC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F83C789F-2881-4822-A724-567720953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039120-5C84-4A03-9ADD-32EA6E5D44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440E956F-26EB-40C6-B500-1A4BB4ABF7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D2449A75-05DC-4791-90F1-335CC6732C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2A0F57CD-8F34-4F1D-BFF3-1293522501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DB0DDCCE-FA18-4790-8F10-67FC66172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750A8178-D049-42D4-BA77-A262FE55F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B33B9383-8846-404B-85BE-E43F077379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9468103-A660-495B-BFDF-8E7D98A09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06F4CC44-94E1-47AF-893C-19C4A4AB40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87F601E-2166-4FAE-AF96-2A1B17E46E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CDE2745-7AA5-416B-AC78-93C6EAE5D4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7D5F7E44-496F-4025-AFD8-7EEC67AC18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FA8ED221-FD77-4CD0-A9B9-3F97E40DCD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94922F75-95BC-435D-B4BB-BCE65BACCE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CFB94884-EF28-419D-9147-20B2C9B1AB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94C72871-F5AC-46D1-97EF-94E4070A70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3ED1B15-6247-43B3-BEAE-DB699DE297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FA3EA466-B483-4B4A-9FCB-9FFA8E538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CCE5E17C-696E-46EB-B70D-5862742169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AB6022EC-6D09-4098-9A97-5A911C08CA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7E18073E-1315-4400-ABD9-C34AEAFBFF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5510509E-411D-4F1B-BDC6-3E56668963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46F1A7E1-EC01-4288-87AE-C3B6434BD0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F7BBA432-5463-415B-BA54-3AA2B92D28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66E19F01-137B-4A95-9313-CE6F778066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38C0AACC-51F2-424F-9988-F3B621941C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7364A775-01A6-4012-88CF-58FDDBE4CB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C8C770C5-535A-4F1B-81CA-FD6F32C09A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55F9C3EF-BEB8-4836-8DE0-319E54496E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0976D9A1-85FC-406B-8AEA-AE3C056A40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68BC6126-2A3A-4F1D-A565-BEF620660A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D8C7B98D-F83E-485D-B01D-270242E8FD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3D5E722-D236-478A-A13F-8FA4141D94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BE1456F-F283-4BD5-A1B9-EF2423B682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E4D1AC66-8164-4BBC-89D5-69FE7A4FC2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845A8868-488C-447D-979F-7E01B82AC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948639B9-9B88-432B-914E-6B70BAEB1D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EB1C59-16D1-4C5E-9775-50CB40E022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08680D14-7FE7-4522-B5EE-76447F8339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D82C01B5-EC9C-4883-B130-115321E8B3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DBBE5E83-362F-4EA7-A96D-0BC830A217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3971FE03-8B37-43AF-8842-8D4411C3C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8E4E3D41-4CF7-4D15-854A-C4330D3900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78B649D7-3C5D-462D-B06A-D065135FE8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7A3DDEF1-D28A-48D9-8E48-B2003DF2E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4A56A02B-D000-45AB-B7DB-E47CA8E777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343CE08B-7325-4244-99EA-5E58C982DB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7F08E29E-A67F-410A-A810-7000201BFA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1690977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C5C9-1B07-498E-A882-103B11C2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Think about these 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052F-A251-47EB-8656-73E67F096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</a:t>
            </a:r>
            <a:r>
              <a:rPr lang="en-GB" dirty="0"/>
              <a:t>I</a:t>
            </a:r>
            <a:r>
              <a:rPr lang="en-GB" dirty="0" smtClean="0"/>
              <a:t> am speaking to someone online, how I know they are they actually the person I think they are?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93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C5C9-1B07-498E-A882-103B11C2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Think about these 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052F-A251-47EB-8656-73E67F096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Should </a:t>
            </a:r>
            <a:r>
              <a:rPr lang="en-GB" dirty="0"/>
              <a:t>I</a:t>
            </a:r>
            <a:r>
              <a:rPr lang="en-GB" dirty="0" smtClean="0"/>
              <a:t> share any personal information online?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742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C79C-0670-4E39-A89F-5D3EF59A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PERSONAL INFORMATION?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7A6FE-B296-48BA-B5BF-98C17D8FD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306487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GB" sz="3200" dirty="0" smtClean="0"/>
              <a:t>Anything that identifies you: </a:t>
            </a:r>
          </a:p>
          <a:p>
            <a:r>
              <a:rPr lang="en-GB" sz="3200" dirty="0" smtClean="0"/>
              <a:t>Name</a:t>
            </a:r>
          </a:p>
          <a:p>
            <a:r>
              <a:rPr lang="en-GB" sz="3200" dirty="0" smtClean="0"/>
              <a:t>Gender</a:t>
            </a:r>
          </a:p>
          <a:p>
            <a:r>
              <a:rPr lang="en-GB" sz="3200" dirty="0" smtClean="0"/>
              <a:t>School</a:t>
            </a:r>
          </a:p>
          <a:p>
            <a:pPr marL="0" indent="0">
              <a:buNone/>
            </a:pPr>
            <a:endParaRPr lang="en-GB" sz="3200" dirty="0" smtClean="0"/>
          </a:p>
          <a:p>
            <a:r>
              <a:rPr lang="en-GB" sz="3200" dirty="0" smtClean="0"/>
              <a:t>Address </a:t>
            </a:r>
          </a:p>
          <a:p>
            <a:r>
              <a:rPr lang="en-GB" sz="3200" dirty="0" smtClean="0"/>
              <a:t>Age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7953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C79C-0670-4E39-A89F-5D3EF59A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Should you share PERSONAL INFORMATION?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10" y="2788923"/>
            <a:ext cx="4755204" cy="2425808"/>
          </a:xfrm>
        </p:spPr>
      </p:pic>
    </p:spTree>
    <p:extLst>
      <p:ext uri="{BB962C8B-B14F-4D97-AF65-F5344CB8AC3E}">
        <p14:creationId xmlns:p14="http://schemas.microsoft.com/office/powerpoint/2010/main" val="175057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51C8-9A5D-4E1D-BD91-529691D9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 SHARE AWARE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CF06-7A4C-4C28-8BAC-B7D76342B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Do not post pictures which include:</a:t>
            </a:r>
          </a:p>
          <a:p>
            <a:r>
              <a:rPr lang="en-GB" dirty="0" smtClean="0"/>
              <a:t>School uniform</a:t>
            </a:r>
          </a:p>
          <a:p>
            <a:r>
              <a:rPr lang="en-GB" dirty="0" smtClean="0"/>
              <a:t>Pictures of houses, especially if door numbers can be seen</a:t>
            </a:r>
          </a:p>
          <a:p>
            <a:r>
              <a:rPr lang="en-GB" dirty="0" smtClean="0"/>
              <a:t>Pictures of your friends taken on the way home</a:t>
            </a:r>
          </a:p>
          <a:p>
            <a:r>
              <a:rPr lang="en-GB" dirty="0" smtClean="0"/>
              <a:t>Pictures of your cats and dogs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63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51C8-9A5D-4E1D-BD91-529691D9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Should you share a password?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CF06-7A4C-4C28-8BAC-B7D76342B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NO!</a:t>
            </a:r>
          </a:p>
          <a:p>
            <a:r>
              <a:rPr lang="en-GB" dirty="0" smtClean="0"/>
              <a:t>They can also be easily guessed if you use dates of birth or family and pet names.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189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51C8-9A5D-4E1D-BD91-529691D9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Should you be respectful online?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CF06-7A4C-4C28-8BAC-B7D76342B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ALWAYS!</a:t>
            </a:r>
          </a:p>
          <a:p>
            <a:r>
              <a:rPr lang="en-GB" smtClean="0"/>
              <a:t>Rude and hurtful words humiliate and upset others.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006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51C8-9A5D-4E1D-BD91-529691D9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Two rules to be respectful online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CF06-7A4C-4C28-8BAC-B7D76342B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Never say something that you would never say to that person in real life.</a:t>
            </a:r>
          </a:p>
          <a:p>
            <a:r>
              <a:rPr lang="en-GB" dirty="0" smtClean="0"/>
              <a:t>Never post a picture or a video of something if you wouldn’t want to see it on a t-shirt.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30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51C8-9A5D-4E1D-BD91-529691D9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Know who you are talking to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FCF06-7A4C-4C28-8BAC-B7D76342B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10149440" cy="354171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Not everyone tells the truth online.</a:t>
            </a:r>
          </a:p>
          <a:p>
            <a:r>
              <a:rPr lang="en-GB" dirty="0" smtClean="0"/>
              <a:t>Someone who says they are eight years old might not be.</a:t>
            </a:r>
          </a:p>
          <a:p>
            <a:r>
              <a:rPr lang="en-GB" dirty="0" smtClean="0"/>
              <a:t>Someone might not give their real name.</a:t>
            </a:r>
          </a:p>
          <a:p>
            <a:r>
              <a:rPr lang="en-GB" dirty="0" smtClean="0"/>
              <a:t>If you don’t know that person, share no details and </a:t>
            </a:r>
            <a:br>
              <a:rPr lang="en-GB" dirty="0" smtClean="0"/>
            </a:br>
            <a:r>
              <a:rPr lang="en-GB" dirty="0" smtClean="0"/>
              <a:t>no pictures.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578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6898-31DB-4349-B93F-5B3A9925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did we learn from today?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079F5-9E8E-4BC5-911F-3BB43501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What are the good things about the internet?</a:t>
            </a:r>
          </a:p>
          <a:p>
            <a:r>
              <a:rPr lang="en-GB" dirty="0" smtClean="0"/>
              <a:t>What are some of the things you should be careful </a:t>
            </a:r>
            <a:br>
              <a:rPr lang="en-GB" dirty="0" smtClean="0"/>
            </a:br>
            <a:r>
              <a:rPr lang="en-GB" dirty="0" smtClean="0"/>
              <a:t>of online?</a:t>
            </a:r>
          </a:p>
          <a:p>
            <a:r>
              <a:rPr lang="en-GB" dirty="0" smtClean="0"/>
              <a:t>Should you be scared of the internet?</a:t>
            </a:r>
          </a:p>
          <a:p>
            <a:r>
              <a:rPr lang="en-GB" dirty="0" smtClean="0"/>
              <a:t>Can you think of one thing you would change about </a:t>
            </a:r>
            <a:br>
              <a:rPr lang="en-GB" dirty="0" smtClean="0"/>
            </a:br>
            <a:r>
              <a:rPr lang="en-GB" dirty="0" smtClean="0"/>
              <a:t>the internet?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19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246D-AF18-46F5-96F3-EBD3A037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Watch and listen to this video from cbbc</a:t>
            </a:r>
            <a:endParaRPr lang="en-GB" dirty="0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C2C3E264-3329-4835-A23A-9CCBFD3A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26" y="2249487"/>
            <a:ext cx="10215716" cy="3541714"/>
          </a:xfrm>
        </p:spPr>
        <p:txBody>
          <a:bodyPr/>
          <a:lstStyle/>
          <a:p>
            <a:r>
              <a:rPr lang="en-GB" dirty="0" smtClean="0"/>
              <a:t>https://www.youtube.com/watch?v=GHW6O3Mf0qE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631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C8EB-9766-421C-AAB6-285ED92A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Follow up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9C5C5-8874-4DFC-BBB7-BD68627E0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Talk about this in class. </a:t>
            </a:r>
          </a:p>
          <a:p>
            <a:r>
              <a:rPr lang="en-GB" dirty="0" smtClean="0"/>
              <a:t>Tell your teacher or teaching assistant of anything that worries you. They are there to listen. </a:t>
            </a:r>
          </a:p>
          <a:p>
            <a:r>
              <a:rPr lang="en-GB" dirty="0" smtClean="0"/>
              <a:t>Tell your parents they can come in for advice if they would like some.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34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A953-222D-4B6B-B336-76F15243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Thank you for listening and taking part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EAF8-36A1-4553-801F-8B4BA7F21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Enjoy the rest of your day.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425549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5565-534A-4B67-AF72-7A2FEC37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Have you heard of these words that describe online behaviour?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405502-B8A8-42AA-BB97-BF130EF6F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Trolling</a:t>
            </a:r>
            <a:r>
              <a:rPr lang="en-GB" dirty="0" smtClean="0"/>
              <a:t>: Someone writing </a:t>
            </a:r>
            <a:br>
              <a:rPr lang="en-GB" dirty="0" smtClean="0"/>
            </a:br>
            <a:r>
              <a:rPr lang="en-GB" dirty="0" smtClean="0"/>
              <a:t>unkind or untrue things </a:t>
            </a:r>
            <a:br>
              <a:rPr lang="en-GB" dirty="0" smtClean="0"/>
            </a:br>
            <a:r>
              <a:rPr lang="en-GB" dirty="0" smtClean="0"/>
              <a:t>about someone on the </a:t>
            </a:r>
            <a:br>
              <a:rPr lang="en-GB" dirty="0" smtClean="0"/>
            </a:br>
            <a:r>
              <a:rPr lang="en-GB" dirty="0" smtClean="0"/>
              <a:t>internet.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3"/>
          <a:stretch/>
        </p:blipFill>
        <p:spPr>
          <a:xfrm>
            <a:off x="6569766" y="2249487"/>
            <a:ext cx="3851202" cy="36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74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5565-534A-4B67-AF72-7A2FEC37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Have you heard of these words that describe online behaviour?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405502-B8A8-42AA-BB97-BF130EF6F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Going viral</a:t>
            </a:r>
            <a:r>
              <a:rPr lang="en-GB" dirty="0" smtClean="0"/>
              <a:t>: when a </a:t>
            </a:r>
            <a:br>
              <a:rPr lang="en-GB" dirty="0" smtClean="0"/>
            </a:br>
            <a:r>
              <a:rPr lang="en-GB" dirty="0" smtClean="0"/>
              <a:t>picture or post gets </a:t>
            </a:r>
            <a:br>
              <a:rPr lang="en-GB" dirty="0" smtClean="0"/>
            </a:br>
            <a:r>
              <a:rPr lang="en-GB" dirty="0" smtClean="0"/>
              <a:t>thousands or millions</a:t>
            </a:r>
            <a:br>
              <a:rPr lang="en-GB" dirty="0" smtClean="0"/>
            </a:br>
            <a:r>
              <a:rPr lang="en-GB" dirty="0" smtClean="0"/>
              <a:t>of views we call it </a:t>
            </a:r>
            <a:br>
              <a:rPr lang="en-GB" dirty="0" smtClean="0"/>
            </a:br>
            <a:r>
              <a:rPr lang="en-GB" dirty="0" smtClean="0"/>
              <a:t>‘going viral’.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30" y="2467290"/>
            <a:ext cx="5113750" cy="319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5565-534A-4B67-AF72-7A2FEC37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Have you heard of these words that describe online behaviour?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405502-B8A8-42AA-BB97-BF130EF6F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Meme</a:t>
            </a:r>
            <a:r>
              <a:rPr lang="en-GB" dirty="0" smtClean="0"/>
              <a:t>: when </a:t>
            </a:r>
            <a:r>
              <a:rPr lang="en-GB" dirty="0" smtClean="0"/>
              <a:t>text is add to </a:t>
            </a:r>
            <a:br>
              <a:rPr lang="en-GB" dirty="0" smtClean="0"/>
            </a:br>
            <a:r>
              <a:rPr lang="en-GB" dirty="0" smtClean="0"/>
              <a:t>an </a:t>
            </a:r>
            <a:r>
              <a:rPr lang="en-GB" dirty="0" smtClean="0"/>
              <a:t>online </a:t>
            </a:r>
            <a:r>
              <a:rPr lang="en-GB" dirty="0" smtClean="0"/>
              <a:t>picture for a </a:t>
            </a:r>
            <a:r>
              <a:rPr lang="en-GB" dirty="0" smtClean="0"/>
              <a:t>joke </a:t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 smtClean="0"/>
              <a:t>to </a:t>
            </a:r>
            <a:r>
              <a:rPr lang="en-GB" dirty="0" smtClean="0"/>
              <a:t>make </a:t>
            </a:r>
            <a:r>
              <a:rPr lang="en-GB" dirty="0" smtClean="0"/>
              <a:t>fun </a:t>
            </a:r>
            <a:r>
              <a:rPr lang="en-GB" dirty="0" smtClean="0"/>
              <a:t>of someone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or </a:t>
            </a:r>
            <a:r>
              <a:rPr lang="en-GB" dirty="0" smtClean="0"/>
              <a:t>something.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24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5565-534A-4B67-AF72-7A2FEC37D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Have you heard of these words that describe online behaviour?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405502-B8A8-42AA-BB97-BF130EF6F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Griefing</a:t>
            </a:r>
            <a:r>
              <a:rPr lang="en-GB" dirty="0" smtClean="0"/>
              <a:t>: when someone </a:t>
            </a:r>
            <a:br>
              <a:rPr lang="en-GB" dirty="0" smtClean="0"/>
            </a:br>
            <a:r>
              <a:rPr lang="en-GB" dirty="0" smtClean="0"/>
              <a:t>deliberately spoils your </a:t>
            </a:r>
            <a:br>
              <a:rPr lang="en-GB" dirty="0" smtClean="0"/>
            </a:br>
            <a:r>
              <a:rPr lang="en-GB" dirty="0" smtClean="0"/>
              <a:t>creation or steals your </a:t>
            </a:r>
            <a:br>
              <a:rPr lang="en-GB" dirty="0" smtClean="0"/>
            </a:br>
            <a:r>
              <a:rPr lang="en-GB" dirty="0" smtClean="0"/>
              <a:t>equipment in a game..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r="23062"/>
          <a:stretch/>
        </p:blipFill>
        <p:spPr>
          <a:xfrm>
            <a:off x="6276873" y="2355351"/>
            <a:ext cx="4213042" cy="36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6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3432-E388-400B-95D5-23EA8E93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7489"/>
            <a:ext cx="9905998" cy="1478570"/>
          </a:xfrm>
        </p:spPr>
        <p:txBody>
          <a:bodyPr/>
          <a:lstStyle/>
          <a:p>
            <a:r>
              <a:rPr lang="en-GB" dirty="0" smtClean="0"/>
              <a:t>These </a:t>
            </a:r>
            <a:r>
              <a:rPr lang="en-GB" dirty="0" smtClean="0"/>
              <a:t>photos </a:t>
            </a:r>
            <a:r>
              <a:rPr lang="en-GB" dirty="0" smtClean="0"/>
              <a:t>were shared online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"/>
          <a:stretch/>
        </p:blipFill>
        <p:spPr>
          <a:xfrm>
            <a:off x="1141413" y="1541123"/>
            <a:ext cx="4726032" cy="2967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01" y="3596521"/>
            <a:ext cx="4338263" cy="289217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68" y="1839074"/>
            <a:ext cx="3454944" cy="2303296"/>
          </a:xfrm>
        </p:spPr>
      </p:pic>
    </p:spTree>
    <p:extLst>
      <p:ext uri="{BB962C8B-B14F-4D97-AF65-F5344CB8AC3E}">
        <p14:creationId xmlns:p14="http://schemas.microsoft.com/office/powerpoint/2010/main" val="3114446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C5C9-1B07-498E-A882-103B11C2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Think about these 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052F-A251-47EB-8656-73E67F096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I post a photograph on the internet, </a:t>
            </a:r>
            <a:br>
              <a:rPr lang="en-GB" dirty="0" smtClean="0"/>
            </a:br>
            <a:r>
              <a:rPr lang="en-GB" dirty="0" smtClean="0"/>
              <a:t>who could see it?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546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C5C9-1B07-498E-A882-103B11C2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Think about these questions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C052F-A251-47EB-8656-73E67F096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I post a photograph of myself on the internet and someone says something untrue or unkind about it, what can I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472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2388</TotalTime>
  <Words>1742</Words>
  <Application>Microsoft Office PowerPoint</Application>
  <PresentationFormat>Widescreen</PresentationFormat>
  <Paragraphs>222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g_d0_f10</vt:lpstr>
      <vt:lpstr>g_d0_f12</vt:lpstr>
      <vt:lpstr>g_d0_f9</vt:lpstr>
      <vt:lpstr>Trebuchet MS</vt:lpstr>
      <vt:lpstr>Tw Cen MT</vt:lpstr>
      <vt:lpstr>Circuit</vt:lpstr>
      <vt:lpstr>ESAFETY</vt:lpstr>
      <vt:lpstr>Watch and listen to this video from cbbc</vt:lpstr>
      <vt:lpstr>Have you heard of these words that describe online behaviour?</vt:lpstr>
      <vt:lpstr>Have you heard of these words that describe online behaviour?</vt:lpstr>
      <vt:lpstr>Have you heard of these words that describe online behaviour?</vt:lpstr>
      <vt:lpstr>Have you heard of these words that describe online behaviour?</vt:lpstr>
      <vt:lpstr>These photos were shared online</vt:lpstr>
      <vt:lpstr>Think about these questions</vt:lpstr>
      <vt:lpstr>Think about these questions</vt:lpstr>
      <vt:lpstr>Think about these questions</vt:lpstr>
      <vt:lpstr>Think about these questions</vt:lpstr>
      <vt:lpstr>WHAT IS PERSONAL INFORMATION?</vt:lpstr>
      <vt:lpstr>Should you share PERSONAL INFORMATION?</vt:lpstr>
      <vt:lpstr>BE SHARE AWARE</vt:lpstr>
      <vt:lpstr>Should you share a password?</vt:lpstr>
      <vt:lpstr>Should you be respectful online?</vt:lpstr>
      <vt:lpstr>Two rules to be respectful online</vt:lpstr>
      <vt:lpstr>Know who you are talking to</vt:lpstr>
      <vt:lpstr>What did we learn from today?</vt:lpstr>
      <vt:lpstr>Follow up</vt:lpstr>
      <vt:lpstr>Thank you for listening and taking part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WELLBEING CURRICULUM</dc:title>
  <dc:creator>Andrew Cowley</dc:creator>
  <cp:lastModifiedBy>Cathy Lear</cp:lastModifiedBy>
  <cp:revision>17</cp:revision>
  <dcterms:created xsi:type="dcterms:W3CDTF">2021-09-14T14:45:33Z</dcterms:created>
  <dcterms:modified xsi:type="dcterms:W3CDTF">2021-11-05T17:31:15Z</dcterms:modified>
</cp:coreProperties>
</file>