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390" r:id="rId2"/>
    <p:sldId id="394" r:id="rId3"/>
    <p:sldId id="269" r:id="rId4"/>
    <p:sldId id="384" r:id="rId5"/>
    <p:sldId id="256" r:id="rId6"/>
    <p:sldId id="389" r:id="rId7"/>
    <p:sldId id="391" r:id="rId8"/>
    <p:sldId id="379" r:id="rId9"/>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674" autoAdjust="0"/>
    <p:restoredTop sz="94660"/>
  </p:normalViewPr>
  <p:slideViewPr>
    <p:cSldViewPr snapToGrid="0">
      <p:cViewPr varScale="1">
        <p:scale>
          <a:sx n="114" d="100"/>
          <a:sy n="114" d="100"/>
        </p:scale>
        <p:origin x="1524" y="1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0" d="100"/>
          <a:sy n="80" d="100"/>
        </p:scale>
        <p:origin x="400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ffham, Stephen (s.scoffham848@canterbury.ac.uk)" userId="6b55851f-08a2-458b-86cf-752280794045" providerId="ADAL" clId="{C7C606CD-356B-4522-A3AC-AD102555A7EE}"/>
    <pc:docChg chg="custSel modSld">
      <pc:chgData name="Scoffham, Stephen (s.scoffham848@canterbury.ac.uk)" userId="6b55851f-08a2-458b-86cf-752280794045" providerId="ADAL" clId="{C7C606CD-356B-4522-A3AC-AD102555A7EE}" dt="2022-03-10T08:41:00.831" v="265" actId="20577"/>
      <pc:docMkLst>
        <pc:docMk/>
      </pc:docMkLst>
      <pc:sldChg chg="modNotes">
        <pc:chgData name="Scoffham, Stephen (s.scoffham848@canterbury.ac.uk)" userId="6b55851f-08a2-458b-86cf-752280794045" providerId="ADAL" clId="{C7C606CD-356B-4522-A3AC-AD102555A7EE}" dt="2022-03-10T08:39:56.041" v="173" actId="14100"/>
        <pc:sldMkLst>
          <pc:docMk/>
          <pc:sldMk cId="2224546035" sldId="256"/>
        </pc:sldMkLst>
      </pc:sldChg>
      <pc:sldChg chg="modNotes">
        <pc:chgData name="Scoffham, Stephen (s.scoffham848@canterbury.ac.uk)" userId="6b55851f-08a2-458b-86cf-752280794045" providerId="ADAL" clId="{C7C606CD-356B-4522-A3AC-AD102555A7EE}" dt="2022-03-10T08:38:29.136" v="58" actId="14100"/>
        <pc:sldMkLst>
          <pc:docMk/>
          <pc:sldMk cId="2953553270" sldId="384"/>
        </pc:sldMkLst>
      </pc:sldChg>
      <pc:sldChg chg="modNotes">
        <pc:chgData name="Scoffham, Stephen (s.scoffham848@canterbury.ac.uk)" userId="6b55851f-08a2-458b-86cf-752280794045" providerId="ADAL" clId="{C7C606CD-356B-4522-A3AC-AD102555A7EE}" dt="2022-03-10T08:41:00.831" v="265" actId="20577"/>
        <pc:sldMkLst>
          <pc:docMk/>
          <pc:sldMk cId="3834938072" sldId="391"/>
        </pc:sldMkLst>
      </pc:sldChg>
      <pc:sldChg chg="modNotes">
        <pc:chgData name="Scoffham, Stephen (s.scoffham848@canterbury.ac.uk)" userId="6b55851f-08a2-458b-86cf-752280794045" providerId="ADAL" clId="{C7C606CD-356B-4522-A3AC-AD102555A7EE}" dt="2022-03-10T08:38:57.260" v="102" actId="20577"/>
        <pc:sldMkLst>
          <pc:docMk/>
          <pc:sldMk cId="1609327869" sldId="3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306E-CEAB-45D5-81EA-9DF30B3800B2}"/>
              </a:ext>
            </a:extLst>
          </p:cNvPr>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1C1B1F4-AC39-4FE6-A5BD-C0AEF42B246F}"/>
              </a:ext>
            </a:extLst>
          </p:cNvPr>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4383AC66-5AA1-4176-9917-574615695C94}" type="datetimeFigureOut">
              <a:rPr lang="en-GB" smtClean="0"/>
              <a:t>10/03/2022</a:t>
            </a:fld>
            <a:endParaRPr lang="en-GB"/>
          </a:p>
        </p:txBody>
      </p:sp>
      <p:sp>
        <p:nvSpPr>
          <p:cNvPr id="4" name="Footer Placeholder 3">
            <a:extLst>
              <a:ext uri="{FF2B5EF4-FFF2-40B4-BE49-F238E27FC236}">
                <a16:creationId xmlns:a16="http://schemas.microsoft.com/office/drawing/2014/main" id="{154F3D58-DEA4-4C60-9843-911F24027430}"/>
              </a:ext>
            </a:extLst>
          </p:cNvPr>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AFD2CF1-7547-49A2-9E1C-5159B7928F22}"/>
              </a:ext>
            </a:extLst>
          </p:cNvPr>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E5441AFB-6993-4CB3-9520-9B17987221C3}" type="slidenum">
              <a:rPr lang="en-GB" smtClean="0"/>
              <a:t>‹#›</a:t>
            </a:fld>
            <a:endParaRPr lang="en-GB"/>
          </a:p>
        </p:txBody>
      </p:sp>
    </p:spTree>
    <p:extLst>
      <p:ext uri="{BB962C8B-B14F-4D97-AF65-F5344CB8AC3E}">
        <p14:creationId xmlns:p14="http://schemas.microsoft.com/office/powerpoint/2010/main" val="3507581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a:defRPr sz="1200"/>
            </a:lvl1pPr>
          </a:lstStyle>
          <a:p>
            <a:fld id="{501C664B-0B1C-4291-8E07-2C1BBC19E07B}" type="datetimeFigureOut">
              <a:rPr lang="en-GB" smtClean="0"/>
              <a:t>10/03/2022</a:t>
            </a:fld>
            <a:endParaRPr lang="en-GB"/>
          </a:p>
        </p:txBody>
      </p:sp>
      <p:sp>
        <p:nvSpPr>
          <p:cNvPr id="4" name="Slide Image Placeholder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7213"/>
            <a:ext cx="2971800" cy="498475"/>
          </a:xfrm>
          <a:prstGeom prst="rect">
            <a:avLst/>
          </a:prstGeom>
        </p:spPr>
        <p:txBody>
          <a:bodyPr vert="horz" lIns="91440" tIns="45720" rIns="91440" bIns="45720" rtlCol="0" anchor="b"/>
          <a:lstStyle>
            <a:lvl1pPr algn="r">
              <a:defRPr sz="1200"/>
            </a:lvl1pPr>
          </a:lstStyle>
          <a:p>
            <a:fld id="{A4E2A07E-02C4-43ED-BC46-68B6778947EB}" type="slidenum">
              <a:rPr lang="en-GB" smtClean="0"/>
              <a:t>‹#›</a:t>
            </a:fld>
            <a:endParaRPr lang="en-GB"/>
          </a:p>
        </p:txBody>
      </p:sp>
    </p:spTree>
    <p:extLst>
      <p:ext uri="{BB962C8B-B14F-4D97-AF65-F5344CB8AC3E}">
        <p14:creationId xmlns:p14="http://schemas.microsoft.com/office/powerpoint/2010/main" val="29507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We now know beyond all reasonable doubt that we are living at a time of environmental crisis.  Forest fires, droughts, floods storms and other disasters are reported with increasing regularity from around the globe.  Climate change has taken centre stage in recent years, but pollution and biodiversity loss are also major threats.  </a:t>
            </a:r>
          </a:p>
          <a:p>
            <a:endParaRPr lang="en-GB" sz="1400" dirty="0"/>
          </a:p>
          <a:p>
            <a:r>
              <a:rPr lang="en-GB" sz="1400" dirty="0"/>
              <a:t>Education is widely seen as having a part to play in addressing the challenges that lie ahead.  This power point considers some of the issues.  The image on this opening slide hints at the need to respect nature and value indigenous wisdom. </a:t>
            </a:r>
          </a:p>
        </p:txBody>
      </p:sp>
      <p:sp>
        <p:nvSpPr>
          <p:cNvPr id="4" name="Slide Number Placeholder 3"/>
          <p:cNvSpPr>
            <a:spLocks noGrp="1"/>
          </p:cNvSpPr>
          <p:nvPr>
            <p:ph type="sldNum" sz="quarter" idx="5"/>
          </p:nvPr>
        </p:nvSpPr>
        <p:spPr/>
        <p:txBody>
          <a:bodyPr/>
          <a:lstStyle/>
          <a:p>
            <a:fld id="{A4E2A07E-02C4-43ED-BC46-68B6778947EB}" type="slidenum">
              <a:rPr lang="en-GB" smtClean="0"/>
              <a:t>1</a:t>
            </a:fld>
            <a:endParaRPr lang="en-GB"/>
          </a:p>
        </p:txBody>
      </p:sp>
      <p:sp>
        <p:nvSpPr>
          <p:cNvPr id="5" name="TextBox 4">
            <a:extLst>
              <a:ext uri="{FF2B5EF4-FFF2-40B4-BE49-F238E27FC236}">
                <a16:creationId xmlns:a16="http://schemas.microsoft.com/office/drawing/2014/main" id="{E59190BB-F4FE-4543-ADE4-2CE0F6F5C0B5}"/>
              </a:ext>
            </a:extLst>
          </p:cNvPr>
          <p:cNvSpPr txBox="1"/>
          <p:nvPr/>
        </p:nvSpPr>
        <p:spPr>
          <a:xfrm>
            <a:off x="770021" y="7230979"/>
            <a:ext cx="5402179" cy="523220"/>
          </a:xfrm>
          <a:prstGeom prst="rect">
            <a:avLst/>
          </a:prstGeom>
          <a:noFill/>
        </p:spPr>
        <p:txBody>
          <a:bodyPr wrap="square" rtlCol="0">
            <a:spAutoFit/>
          </a:bodyPr>
          <a:lstStyle/>
          <a:p>
            <a:r>
              <a:rPr lang="en-GB" sz="1400" dirty="0">
                <a:solidFill>
                  <a:srgbClr val="0070C0"/>
                </a:solidFill>
              </a:rPr>
              <a:t>How do you think learning from nature might change the way that we live our lives? </a:t>
            </a:r>
          </a:p>
        </p:txBody>
      </p:sp>
    </p:spTree>
    <p:extLst>
      <p:ext uri="{BB962C8B-B14F-4D97-AF65-F5344CB8AC3E}">
        <p14:creationId xmlns:p14="http://schemas.microsoft.com/office/powerpoint/2010/main" val="310430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The notion of planetary boundaries was developed by Johan </a:t>
            </a:r>
            <a:r>
              <a:rPr lang="en-GB" sz="1400" dirty="0" err="1"/>
              <a:t>Rockstrom</a:t>
            </a:r>
            <a:r>
              <a:rPr lang="en-GB" sz="1400" dirty="0"/>
              <a:t> and colleagues at the Stockholm Resilience Centre.  </a:t>
            </a:r>
          </a:p>
          <a:p>
            <a:endParaRPr lang="en-GB" sz="1400" dirty="0"/>
          </a:p>
          <a:p>
            <a:r>
              <a:rPr lang="en-GB" sz="1400" dirty="0"/>
              <a:t>It draws on ecological notions such as carrying capacity, feedback and resilience to identify essential Earth systems and to assess points at which they might become dangerously </a:t>
            </a:r>
            <a:r>
              <a:rPr lang="en-GB" sz="1400" dirty="0" err="1"/>
              <a:t>destablised</a:t>
            </a:r>
            <a:r>
              <a:rPr lang="en-GB" sz="1400" dirty="0"/>
              <a:t>.  </a:t>
            </a:r>
          </a:p>
          <a:p>
            <a:endParaRPr lang="en-GB" sz="1400" dirty="0"/>
          </a:p>
          <a:p>
            <a:r>
              <a:rPr lang="en-GB" sz="1400" dirty="0"/>
              <a:t>Their research indicates that several key breached have already been breached, whilst others are reaching their critical threshold.</a:t>
            </a:r>
          </a:p>
          <a:p>
            <a:endParaRPr lang="en-GB" sz="1400" dirty="0"/>
          </a:p>
          <a:p>
            <a:r>
              <a:rPr lang="en-GB" sz="1400" dirty="0"/>
              <a:t>An informed understanding of environmental problems is an essential basis for future action.</a:t>
            </a:r>
          </a:p>
          <a:p>
            <a:endParaRPr lang="en-GB" sz="1400" dirty="0"/>
          </a:p>
          <a:p>
            <a:r>
              <a:rPr lang="en-GB" sz="1400" dirty="0">
                <a:solidFill>
                  <a:srgbClr val="0070C0"/>
                </a:solidFill>
              </a:rPr>
              <a:t>Does this model help you to understand how different aspects of sustainability are linked together?  Does anything in the model surprise you?</a:t>
            </a:r>
          </a:p>
        </p:txBody>
      </p:sp>
      <p:sp>
        <p:nvSpPr>
          <p:cNvPr id="4" name="Slide Number Placeholder 3"/>
          <p:cNvSpPr>
            <a:spLocks noGrp="1"/>
          </p:cNvSpPr>
          <p:nvPr>
            <p:ph type="sldNum" sz="quarter" idx="5"/>
          </p:nvPr>
        </p:nvSpPr>
        <p:spPr/>
        <p:txBody>
          <a:bodyPr/>
          <a:lstStyle/>
          <a:p>
            <a:fld id="{A4E2A07E-02C4-43ED-BC46-68B6778947EB}" type="slidenum">
              <a:rPr lang="en-GB" smtClean="0"/>
              <a:t>2</a:t>
            </a:fld>
            <a:endParaRPr lang="en-GB"/>
          </a:p>
        </p:txBody>
      </p:sp>
    </p:spTree>
    <p:extLst>
      <p:ext uri="{BB962C8B-B14F-4D97-AF65-F5344CB8AC3E}">
        <p14:creationId xmlns:p14="http://schemas.microsoft.com/office/powerpoint/2010/main" val="2217335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How can education contribute to addressing the environmental crisis?  In order to answer this question we need to consider what education is for and to recognise its fundamental characteristics. </a:t>
            </a:r>
          </a:p>
          <a:p>
            <a:endParaRPr lang="en-GB" sz="1400" dirty="0"/>
          </a:p>
          <a:p>
            <a:r>
              <a:rPr lang="en-GB" sz="1400" dirty="0"/>
              <a:t>Educational philosopher, Gert Biesta, argues that education has multiple purposes one of which is the cultivation of personal qualities or desires.  This is necessarily an uncertain process which cannot be guaranteed.  </a:t>
            </a:r>
          </a:p>
          <a:p>
            <a:endParaRPr lang="en-GB" sz="1400" dirty="0"/>
          </a:p>
          <a:p>
            <a:r>
              <a:rPr lang="en-GB" sz="1400" dirty="0"/>
              <a:t>Asking whether what we desire is actually desirable for ourselves, others or the planet is one way of encapsulating both the fundamental aim of education and the challenges of the times in which we live. </a:t>
            </a:r>
          </a:p>
          <a:p>
            <a:endParaRPr lang="en-GB" sz="1400" dirty="0"/>
          </a:p>
          <a:p>
            <a:r>
              <a:rPr lang="en-GB" sz="1400" dirty="0">
                <a:solidFill>
                  <a:srgbClr val="0070C0"/>
                </a:solidFill>
              </a:rPr>
              <a:t>What criteria might be used to assess what we think is desirable?</a:t>
            </a:r>
          </a:p>
        </p:txBody>
      </p:sp>
      <p:sp>
        <p:nvSpPr>
          <p:cNvPr id="4" name="Slide Number Placeholder 3"/>
          <p:cNvSpPr>
            <a:spLocks noGrp="1"/>
          </p:cNvSpPr>
          <p:nvPr>
            <p:ph type="sldNum" sz="quarter" idx="5"/>
          </p:nvPr>
        </p:nvSpPr>
        <p:spPr/>
        <p:txBody>
          <a:bodyPr/>
          <a:lstStyle/>
          <a:p>
            <a:fld id="{A4E2A07E-02C4-43ED-BC46-68B6778947EB}" type="slidenum">
              <a:rPr lang="en-GB" smtClean="0"/>
              <a:t>3</a:t>
            </a:fld>
            <a:endParaRPr lang="en-GB"/>
          </a:p>
        </p:txBody>
      </p:sp>
    </p:spTree>
    <p:extLst>
      <p:ext uri="{BB962C8B-B14F-4D97-AF65-F5344CB8AC3E}">
        <p14:creationId xmlns:p14="http://schemas.microsoft.com/office/powerpoint/2010/main" val="2286540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786313"/>
            <a:ext cx="5558589" cy="4285498"/>
          </a:xfrm>
        </p:spPr>
        <p:txBody>
          <a:bodyPr/>
          <a:lstStyle/>
          <a:p>
            <a:r>
              <a:rPr lang="en-GB" sz="1400" dirty="0"/>
              <a:t>What happens in the classroom and other formal educational settings may seem relatively straightforward but it is actually a synthesis of a complex range of forces. </a:t>
            </a:r>
          </a:p>
          <a:p>
            <a:endParaRPr lang="en-GB" sz="1400" dirty="0"/>
          </a:p>
          <a:p>
            <a:r>
              <a:rPr lang="en-GB" sz="1400" dirty="0"/>
              <a:t>To begin with there is the need to abide by curriculum requirements which are themselves based on a deeper ideas about the theory and practice of education. At the same time, the economic, social, cultural and political context colours the way that education is practiced and perceived.</a:t>
            </a:r>
          </a:p>
          <a:p>
            <a:endParaRPr lang="en-GB" sz="1400" dirty="0"/>
          </a:p>
          <a:p>
            <a:r>
              <a:rPr lang="en-GB" sz="1400" dirty="0"/>
              <a:t>Hidden assumptions about what we value both as individuals and as a society also underpin our actions.  The current environmental crisis is an additional factor.  The way that these different forces interact is constantly changing and evolving.  </a:t>
            </a:r>
          </a:p>
          <a:p>
            <a:endParaRPr lang="en-GB" sz="1400" dirty="0"/>
          </a:p>
          <a:p>
            <a:r>
              <a:rPr lang="en-GB" sz="1400" dirty="0">
                <a:solidFill>
                  <a:srgbClr val="0070C0"/>
                </a:solidFill>
              </a:rPr>
              <a:t>When you in the classroom d o you feel that you have reasonable degree of autonomy to exercise your professional judgement? How are you able to overcome any barriers you encounter?</a:t>
            </a:r>
          </a:p>
          <a:p>
            <a:endParaRPr lang="en-GB" sz="1400" dirty="0">
              <a:solidFill>
                <a:srgbClr val="0070C0"/>
              </a:solidFill>
            </a:endParaRPr>
          </a:p>
          <a:p>
            <a:endParaRPr lang="en-GB" sz="1400" dirty="0"/>
          </a:p>
          <a:p>
            <a:endParaRPr lang="en-GB" sz="1400" dirty="0"/>
          </a:p>
          <a:p>
            <a:endParaRPr lang="en-GB" sz="1400" dirty="0"/>
          </a:p>
          <a:p>
            <a:endParaRPr lang="en-GB" sz="1400" dirty="0"/>
          </a:p>
        </p:txBody>
      </p:sp>
      <p:sp>
        <p:nvSpPr>
          <p:cNvPr id="4" name="Slide Number Placeholder 3"/>
          <p:cNvSpPr>
            <a:spLocks noGrp="1"/>
          </p:cNvSpPr>
          <p:nvPr>
            <p:ph type="sldNum" sz="quarter" idx="5"/>
          </p:nvPr>
        </p:nvSpPr>
        <p:spPr/>
        <p:txBody>
          <a:bodyPr/>
          <a:lstStyle/>
          <a:p>
            <a:fld id="{A4E2A07E-02C4-43ED-BC46-68B6778947EB}" type="slidenum">
              <a:rPr lang="en-GB" smtClean="0"/>
              <a:t>4</a:t>
            </a:fld>
            <a:endParaRPr lang="en-GB"/>
          </a:p>
        </p:txBody>
      </p:sp>
    </p:spTree>
    <p:extLst>
      <p:ext uri="{BB962C8B-B14F-4D97-AF65-F5344CB8AC3E}">
        <p14:creationId xmlns:p14="http://schemas.microsoft.com/office/powerpoint/2010/main" val="4142087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786313"/>
            <a:ext cx="5534526" cy="4502066"/>
          </a:xfrm>
        </p:spPr>
        <p:txBody>
          <a:bodyPr/>
          <a:lstStyle/>
          <a:p>
            <a:r>
              <a:rPr lang="en-GB" sz="1400" dirty="0"/>
              <a:t>The paradox model is one way to make sense of different responses to the current environmental emergency.  It is structured around two axes. </a:t>
            </a:r>
          </a:p>
          <a:p>
            <a:endParaRPr lang="en-GB" sz="1400" dirty="0"/>
          </a:p>
          <a:p>
            <a:r>
              <a:rPr lang="en-GB" sz="1400" dirty="0"/>
              <a:t>The horizontal (x) axis refers to the extent to which practice either aligns with or resists current thinking.  The vertical (y) axis relates to the speed of the response – fast or slow.   </a:t>
            </a:r>
          </a:p>
          <a:p>
            <a:endParaRPr lang="en-GB" sz="1400" dirty="0"/>
          </a:p>
          <a:p>
            <a:r>
              <a:rPr lang="en-GB" sz="1400" dirty="0"/>
              <a:t>Education is necessarily a slow process which reflects the norms of society.  This places it in ‘slow-alignment’ quadrant.  Political campaigning and direct action generally fall into the ‘fast-resistance’ quadrant.  </a:t>
            </a:r>
          </a:p>
          <a:p>
            <a:endParaRPr lang="en-GB" sz="1400" dirty="0"/>
          </a:p>
          <a:p>
            <a:r>
              <a:rPr lang="en-GB" sz="1400" dirty="0"/>
              <a:t>One of the key points about the paradox model is that it provides an inclusive framework.  It also recognises that responses operate at different scales and acknowledges that they can all be legitimate.</a:t>
            </a:r>
          </a:p>
          <a:p>
            <a:endParaRPr lang="en-GB" sz="1400" dirty="0"/>
          </a:p>
          <a:p>
            <a:r>
              <a:rPr lang="en-GB" sz="1400" dirty="0">
                <a:solidFill>
                  <a:srgbClr val="0070C0"/>
                </a:solidFill>
              </a:rPr>
              <a:t>Are there any circumstances in which you think that teachers should encourage children to take political action?  Have you ever felt the need to this and, if so, what was the result.</a:t>
            </a:r>
          </a:p>
          <a:p>
            <a:r>
              <a:rPr lang="en-GB" sz="1400" dirty="0"/>
              <a:t> </a:t>
            </a:r>
          </a:p>
        </p:txBody>
      </p:sp>
      <p:sp>
        <p:nvSpPr>
          <p:cNvPr id="4" name="Slide Number Placeholder 3"/>
          <p:cNvSpPr>
            <a:spLocks noGrp="1"/>
          </p:cNvSpPr>
          <p:nvPr>
            <p:ph type="sldNum" sz="quarter" idx="5"/>
          </p:nvPr>
        </p:nvSpPr>
        <p:spPr/>
        <p:txBody>
          <a:bodyPr/>
          <a:lstStyle/>
          <a:p>
            <a:fld id="{A4E2A07E-02C4-43ED-BC46-68B6778947EB}" type="slidenum">
              <a:rPr lang="en-GB" smtClean="0"/>
              <a:t>5</a:t>
            </a:fld>
            <a:endParaRPr lang="en-GB"/>
          </a:p>
        </p:txBody>
      </p:sp>
    </p:spTree>
    <p:extLst>
      <p:ext uri="{BB962C8B-B14F-4D97-AF65-F5344CB8AC3E}">
        <p14:creationId xmlns:p14="http://schemas.microsoft.com/office/powerpoint/2010/main" val="2973585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Schools and children all over the world are engaging with sustainability education.  These four images illustrate different approaches.</a:t>
            </a:r>
          </a:p>
          <a:p>
            <a:endParaRPr lang="en-GB" sz="1400" dirty="0"/>
          </a:p>
          <a:p>
            <a:r>
              <a:rPr lang="en-GB" sz="1400" dirty="0"/>
              <a:t>Fast-resistance    School strikes and protests which raise the profile of</a:t>
            </a:r>
          </a:p>
          <a:p>
            <a:r>
              <a:rPr lang="en-GB" sz="1400" dirty="0"/>
              <a:t>                               sustainability in democratic/political decision making</a:t>
            </a:r>
          </a:p>
          <a:p>
            <a:r>
              <a:rPr lang="en-GB" sz="1400" dirty="0"/>
              <a:t>Fast-alignment    Gardening and practical activities in the natural</a:t>
            </a:r>
          </a:p>
          <a:p>
            <a:r>
              <a:rPr lang="en-GB" sz="1400" dirty="0"/>
              <a:t>                               environment which engage with  sustainability in a</a:t>
            </a:r>
          </a:p>
          <a:p>
            <a:r>
              <a:rPr lang="en-GB" sz="1400" dirty="0"/>
              <a:t>                               practical way</a:t>
            </a:r>
          </a:p>
          <a:p>
            <a:r>
              <a:rPr lang="en-GB" sz="1400" dirty="0"/>
              <a:t>Slow-resistance   New thinking about the sustainability education and </a:t>
            </a:r>
          </a:p>
          <a:p>
            <a:r>
              <a:rPr lang="en-GB" sz="1400" dirty="0"/>
              <a:t>                               how it can be delivered in formal and informal settings</a:t>
            </a:r>
          </a:p>
          <a:p>
            <a:r>
              <a:rPr lang="en-GB" sz="1400" dirty="0"/>
              <a:t>Slow alignment   Classroom activities and investigations which deepen</a:t>
            </a:r>
          </a:p>
          <a:p>
            <a:r>
              <a:rPr lang="en-GB" sz="1400" dirty="0"/>
              <a:t>                               pupils’ thinking and understanding of sustainability</a:t>
            </a:r>
          </a:p>
          <a:p>
            <a:r>
              <a:rPr lang="en-GB" sz="1400" dirty="0"/>
              <a:t>                               issues.  </a:t>
            </a:r>
          </a:p>
          <a:p>
            <a:endParaRPr lang="en-GB" sz="1400" dirty="0"/>
          </a:p>
          <a:p>
            <a:r>
              <a:rPr lang="en-GB" sz="1400" dirty="0">
                <a:solidFill>
                  <a:srgbClr val="0070C0"/>
                </a:solidFill>
              </a:rPr>
              <a:t>In which of these four groups does the work that you have done with children seem to fit best?</a:t>
            </a:r>
          </a:p>
        </p:txBody>
      </p:sp>
      <p:sp>
        <p:nvSpPr>
          <p:cNvPr id="4" name="Slide Number Placeholder 3"/>
          <p:cNvSpPr>
            <a:spLocks noGrp="1"/>
          </p:cNvSpPr>
          <p:nvPr>
            <p:ph type="sldNum" sz="quarter" idx="5"/>
          </p:nvPr>
        </p:nvSpPr>
        <p:spPr/>
        <p:txBody>
          <a:bodyPr/>
          <a:lstStyle/>
          <a:p>
            <a:fld id="{A4E2A07E-02C4-43ED-BC46-68B6778947EB}" type="slidenum">
              <a:rPr lang="en-GB" smtClean="0"/>
              <a:t>6</a:t>
            </a:fld>
            <a:endParaRPr lang="en-GB"/>
          </a:p>
        </p:txBody>
      </p:sp>
    </p:spTree>
    <p:extLst>
      <p:ext uri="{BB962C8B-B14F-4D97-AF65-F5344CB8AC3E}">
        <p14:creationId xmlns:p14="http://schemas.microsoft.com/office/powerpoint/2010/main" val="2608288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Teaching pupils about sustainability is a delicate balancing act.  </a:t>
            </a:r>
          </a:p>
          <a:p>
            <a:endParaRPr lang="en-GB" sz="1400" dirty="0"/>
          </a:p>
          <a:p>
            <a:r>
              <a:rPr lang="en-GB" sz="1400" dirty="0"/>
              <a:t>It is important to be truthful about the current crisis and its implications.  However, there is a danger of triggering anxiety and denial responses</a:t>
            </a:r>
            <a:r>
              <a:rPr lang="en-GB" dirty="0"/>
              <a:t>.  </a:t>
            </a:r>
          </a:p>
          <a:p>
            <a:endParaRPr lang="en-GB" dirty="0"/>
          </a:p>
          <a:p>
            <a:r>
              <a:rPr lang="en-GB" sz="1400" dirty="0"/>
              <a:t>Celebrating the wonders of the world around us is often an effective starting point .  Empowering children and helping them to do something positive about environmental problems (however small) is another valuable approach.</a:t>
            </a:r>
          </a:p>
          <a:p>
            <a:endParaRPr lang="en-GB" sz="1400" dirty="0"/>
          </a:p>
          <a:p>
            <a:r>
              <a:rPr lang="en-GB" sz="1400" dirty="0"/>
              <a:t>Ultimately, education needs to be conducted in spirit of hope – gloom and despair don’t provide a context in which learning is likely to thrive.</a:t>
            </a:r>
          </a:p>
          <a:p>
            <a:endParaRPr lang="en-GB" sz="1400" dirty="0"/>
          </a:p>
          <a:p>
            <a:r>
              <a:rPr lang="en-GB" sz="1400" dirty="0">
                <a:solidFill>
                  <a:srgbClr val="0070C0"/>
                </a:solidFill>
              </a:rPr>
              <a:t>Do you think it is genuinely possible to be both hopeful and truthful about the current environmental crisis?  How do you personally try to harness the optimism and passion of the </a:t>
            </a:r>
            <a:r>
              <a:rPr lang="en-GB" sz="1400">
                <a:solidFill>
                  <a:srgbClr val="0070C0"/>
                </a:solidFill>
              </a:rPr>
              <a:t>younger generation?</a:t>
            </a:r>
            <a:endParaRPr lang="en-GB" sz="1400" dirty="0">
              <a:solidFill>
                <a:srgbClr val="0070C0"/>
              </a:solidFill>
            </a:endParaRPr>
          </a:p>
        </p:txBody>
      </p:sp>
      <p:sp>
        <p:nvSpPr>
          <p:cNvPr id="4" name="Slide Number Placeholder 3"/>
          <p:cNvSpPr>
            <a:spLocks noGrp="1"/>
          </p:cNvSpPr>
          <p:nvPr>
            <p:ph type="sldNum" sz="quarter" idx="5"/>
          </p:nvPr>
        </p:nvSpPr>
        <p:spPr/>
        <p:txBody>
          <a:bodyPr/>
          <a:lstStyle/>
          <a:p>
            <a:fld id="{A4E2A07E-02C4-43ED-BC46-68B6778947EB}" type="slidenum">
              <a:rPr lang="en-GB" smtClean="0"/>
              <a:t>7</a:t>
            </a:fld>
            <a:endParaRPr lang="en-GB"/>
          </a:p>
        </p:txBody>
      </p:sp>
    </p:spTree>
    <p:extLst>
      <p:ext uri="{BB962C8B-B14F-4D97-AF65-F5344CB8AC3E}">
        <p14:creationId xmlns:p14="http://schemas.microsoft.com/office/powerpoint/2010/main" val="1858007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4E2A07E-02C4-43ED-BC46-68B6778947EB}" type="slidenum">
              <a:rPr lang="en-GB" smtClean="0"/>
              <a:t>8</a:t>
            </a:fld>
            <a:endParaRPr lang="en-GB"/>
          </a:p>
        </p:txBody>
      </p:sp>
    </p:spTree>
    <p:extLst>
      <p:ext uri="{BB962C8B-B14F-4D97-AF65-F5344CB8AC3E}">
        <p14:creationId xmlns:p14="http://schemas.microsoft.com/office/powerpoint/2010/main" val="239021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9CC3F9-7CD3-4E4D-84A1-98E74B4061F4}"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869CD-DBA0-4DB6-9458-1549835EBC35}" type="slidenum">
              <a:rPr lang="en-GB" smtClean="0"/>
              <a:t>‹#›</a:t>
            </a:fld>
            <a:endParaRPr lang="en-GB"/>
          </a:p>
        </p:txBody>
      </p:sp>
    </p:spTree>
    <p:extLst>
      <p:ext uri="{BB962C8B-B14F-4D97-AF65-F5344CB8AC3E}">
        <p14:creationId xmlns:p14="http://schemas.microsoft.com/office/powerpoint/2010/main" val="53851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CC3F9-7CD3-4E4D-84A1-98E74B4061F4}"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869CD-DBA0-4DB6-9458-1549835EBC35}" type="slidenum">
              <a:rPr lang="en-GB" smtClean="0"/>
              <a:t>‹#›</a:t>
            </a:fld>
            <a:endParaRPr lang="en-GB"/>
          </a:p>
        </p:txBody>
      </p:sp>
    </p:spTree>
    <p:extLst>
      <p:ext uri="{BB962C8B-B14F-4D97-AF65-F5344CB8AC3E}">
        <p14:creationId xmlns:p14="http://schemas.microsoft.com/office/powerpoint/2010/main" val="207248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CC3F9-7CD3-4E4D-84A1-98E74B4061F4}"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869CD-DBA0-4DB6-9458-1549835EBC35}" type="slidenum">
              <a:rPr lang="en-GB" smtClean="0"/>
              <a:t>‹#›</a:t>
            </a:fld>
            <a:endParaRPr lang="en-GB"/>
          </a:p>
        </p:txBody>
      </p:sp>
    </p:spTree>
    <p:extLst>
      <p:ext uri="{BB962C8B-B14F-4D97-AF65-F5344CB8AC3E}">
        <p14:creationId xmlns:p14="http://schemas.microsoft.com/office/powerpoint/2010/main" val="2175933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9CC3F9-7CD3-4E4D-84A1-98E74B4061F4}"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869CD-DBA0-4DB6-9458-1549835EBC35}" type="slidenum">
              <a:rPr lang="en-GB" smtClean="0"/>
              <a:t>‹#›</a:t>
            </a:fld>
            <a:endParaRPr lang="en-GB"/>
          </a:p>
        </p:txBody>
      </p:sp>
    </p:spTree>
    <p:extLst>
      <p:ext uri="{BB962C8B-B14F-4D97-AF65-F5344CB8AC3E}">
        <p14:creationId xmlns:p14="http://schemas.microsoft.com/office/powerpoint/2010/main" val="1980747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9CC3F9-7CD3-4E4D-84A1-98E74B4061F4}" type="datetimeFigureOut">
              <a:rPr lang="en-GB" smtClean="0"/>
              <a:t>10/03/2022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B869CD-DBA0-4DB6-9458-1549835EBC35}" type="slidenum">
              <a:rPr lang="en-GB" smtClean="0"/>
              <a:t>‹#›</a:t>
            </a:fld>
            <a:endParaRPr lang="en-GB"/>
          </a:p>
        </p:txBody>
      </p:sp>
    </p:spTree>
    <p:extLst>
      <p:ext uri="{BB962C8B-B14F-4D97-AF65-F5344CB8AC3E}">
        <p14:creationId xmlns:p14="http://schemas.microsoft.com/office/powerpoint/2010/main" val="2800566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9CC3F9-7CD3-4E4D-84A1-98E74B4061F4}"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B869CD-DBA0-4DB6-9458-1549835EBC35}" type="slidenum">
              <a:rPr lang="en-GB" smtClean="0"/>
              <a:t>‹#›</a:t>
            </a:fld>
            <a:endParaRPr lang="en-GB"/>
          </a:p>
        </p:txBody>
      </p:sp>
    </p:spTree>
    <p:extLst>
      <p:ext uri="{BB962C8B-B14F-4D97-AF65-F5344CB8AC3E}">
        <p14:creationId xmlns:p14="http://schemas.microsoft.com/office/powerpoint/2010/main" val="168629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9CC3F9-7CD3-4E4D-84A1-98E74B4061F4}" type="datetimeFigureOut">
              <a:rPr lang="en-GB" smtClean="0"/>
              <a:t>10/03/2022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B869CD-DBA0-4DB6-9458-1549835EBC35}" type="slidenum">
              <a:rPr lang="en-GB" smtClean="0"/>
              <a:t>‹#›</a:t>
            </a:fld>
            <a:endParaRPr lang="en-GB"/>
          </a:p>
        </p:txBody>
      </p:sp>
    </p:spTree>
    <p:extLst>
      <p:ext uri="{BB962C8B-B14F-4D97-AF65-F5344CB8AC3E}">
        <p14:creationId xmlns:p14="http://schemas.microsoft.com/office/powerpoint/2010/main" val="3229525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9CC3F9-7CD3-4E4D-84A1-98E74B4061F4}" type="datetimeFigureOut">
              <a:rPr lang="en-GB" smtClean="0"/>
              <a:t>10/03/2022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B869CD-DBA0-4DB6-9458-1549835EBC35}" type="slidenum">
              <a:rPr lang="en-GB" smtClean="0"/>
              <a:t>‹#›</a:t>
            </a:fld>
            <a:endParaRPr lang="en-GB"/>
          </a:p>
        </p:txBody>
      </p:sp>
    </p:spTree>
    <p:extLst>
      <p:ext uri="{BB962C8B-B14F-4D97-AF65-F5344CB8AC3E}">
        <p14:creationId xmlns:p14="http://schemas.microsoft.com/office/powerpoint/2010/main" val="2424788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CC3F9-7CD3-4E4D-84A1-98E74B4061F4}" type="datetimeFigureOut">
              <a:rPr lang="en-GB" smtClean="0"/>
              <a:t>10/03/2022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B869CD-DBA0-4DB6-9458-1549835EBC35}" type="slidenum">
              <a:rPr lang="en-GB" smtClean="0"/>
              <a:t>‹#›</a:t>
            </a:fld>
            <a:endParaRPr lang="en-GB"/>
          </a:p>
        </p:txBody>
      </p:sp>
    </p:spTree>
    <p:extLst>
      <p:ext uri="{BB962C8B-B14F-4D97-AF65-F5344CB8AC3E}">
        <p14:creationId xmlns:p14="http://schemas.microsoft.com/office/powerpoint/2010/main" val="1120037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CC3F9-7CD3-4E4D-84A1-98E74B4061F4}"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B869CD-DBA0-4DB6-9458-1549835EBC35}" type="slidenum">
              <a:rPr lang="en-GB" smtClean="0"/>
              <a:t>‹#›</a:t>
            </a:fld>
            <a:endParaRPr lang="en-GB"/>
          </a:p>
        </p:txBody>
      </p:sp>
    </p:spTree>
    <p:extLst>
      <p:ext uri="{BB962C8B-B14F-4D97-AF65-F5344CB8AC3E}">
        <p14:creationId xmlns:p14="http://schemas.microsoft.com/office/powerpoint/2010/main" val="2188726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9CC3F9-7CD3-4E4D-84A1-98E74B4061F4}" type="datetimeFigureOut">
              <a:rPr lang="en-GB" smtClean="0"/>
              <a:t>10/03/2022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B869CD-DBA0-4DB6-9458-1549835EBC35}" type="slidenum">
              <a:rPr lang="en-GB" smtClean="0"/>
              <a:t>‹#›</a:t>
            </a:fld>
            <a:endParaRPr lang="en-GB"/>
          </a:p>
        </p:txBody>
      </p:sp>
    </p:spTree>
    <p:extLst>
      <p:ext uri="{BB962C8B-B14F-4D97-AF65-F5344CB8AC3E}">
        <p14:creationId xmlns:p14="http://schemas.microsoft.com/office/powerpoint/2010/main" val="244008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CC3F9-7CD3-4E4D-84A1-98E74B4061F4}" type="datetimeFigureOut">
              <a:rPr lang="en-GB" smtClean="0"/>
              <a:t>10/03/2022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869CD-DBA0-4DB6-9458-1549835EBC35}" type="slidenum">
              <a:rPr lang="en-GB" smtClean="0"/>
              <a:t>‹#›</a:t>
            </a:fld>
            <a:endParaRPr lang="en-GB"/>
          </a:p>
        </p:txBody>
      </p:sp>
    </p:spTree>
    <p:extLst>
      <p:ext uri="{BB962C8B-B14F-4D97-AF65-F5344CB8AC3E}">
        <p14:creationId xmlns:p14="http://schemas.microsoft.com/office/powerpoint/2010/main" val="13145883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arthcharter.org/library/the-earth-charter-tex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s-homepage-1">
            <a:extLst>
              <a:ext uri="{FF2B5EF4-FFF2-40B4-BE49-F238E27FC236}">
                <a16:creationId xmlns:a16="http://schemas.microsoft.com/office/drawing/2014/main" id="{82DC03CB-17B2-4482-BD04-21F648A650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906"/>
          <a:stretch/>
        </p:blipFill>
        <p:spPr bwMode="auto">
          <a:xfrm>
            <a:off x="857250" y="1433615"/>
            <a:ext cx="6885789" cy="35242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4A5058D-4985-4240-BFAC-942CB8BB66A7}"/>
              </a:ext>
            </a:extLst>
          </p:cNvPr>
          <p:cNvSpPr txBox="1"/>
          <p:nvPr/>
        </p:nvSpPr>
        <p:spPr>
          <a:xfrm>
            <a:off x="780176" y="469783"/>
            <a:ext cx="6702804" cy="523220"/>
          </a:xfrm>
          <a:prstGeom prst="rect">
            <a:avLst/>
          </a:prstGeom>
          <a:noFill/>
        </p:spPr>
        <p:txBody>
          <a:bodyPr wrap="square" rtlCol="0">
            <a:spAutoFit/>
          </a:bodyPr>
          <a:lstStyle/>
          <a:p>
            <a:r>
              <a:rPr lang="en-GB" sz="2800" b="1" dirty="0"/>
              <a:t>Education at a Time of Crisis</a:t>
            </a:r>
          </a:p>
        </p:txBody>
      </p:sp>
      <p:sp>
        <p:nvSpPr>
          <p:cNvPr id="3" name="TextBox 2">
            <a:extLst>
              <a:ext uri="{FF2B5EF4-FFF2-40B4-BE49-F238E27FC236}">
                <a16:creationId xmlns:a16="http://schemas.microsoft.com/office/drawing/2014/main" id="{272120EF-109F-4130-B85E-D7302F0563FC}"/>
              </a:ext>
            </a:extLst>
          </p:cNvPr>
          <p:cNvSpPr txBox="1"/>
          <p:nvPr/>
        </p:nvSpPr>
        <p:spPr>
          <a:xfrm>
            <a:off x="780176" y="5157111"/>
            <a:ext cx="7204569" cy="1231106"/>
          </a:xfrm>
          <a:prstGeom prst="rect">
            <a:avLst/>
          </a:prstGeom>
          <a:noFill/>
        </p:spPr>
        <p:txBody>
          <a:bodyPr wrap="square" rtlCol="0">
            <a:spAutoFit/>
          </a:bodyPr>
          <a:lstStyle/>
          <a:p>
            <a:r>
              <a:rPr lang="en-GB" b="1" dirty="0"/>
              <a:t>Stephen Scoffham</a:t>
            </a:r>
          </a:p>
          <a:p>
            <a:r>
              <a:rPr lang="en-GB" sz="1400" dirty="0"/>
              <a:t>Visiting Reader in Sustainability and Education,  Canterbury Christ Church University</a:t>
            </a:r>
          </a:p>
          <a:p>
            <a:endParaRPr lang="en-GB" sz="1400" dirty="0"/>
          </a:p>
          <a:p>
            <a:endParaRPr lang="en-GB" sz="1400" dirty="0"/>
          </a:p>
          <a:p>
            <a:r>
              <a:rPr lang="en-GB" sz="1400" dirty="0"/>
              <a:t>March 2022</a:t>
            </a:r>
          </a:p>
        </p:txBody>
      </p:sp>
    </p:spTree>
    <p:extLst>
      <p:ext uri="{BB962C8B-B14F-4D97-AF65-F5344CB8AC3E}">
        <p14:creationId xmlns:p14="http://schemas.microsoft.com/office/powerpoint/2010/main" val="4182774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AF244F-7A12-47B3-9F73-A9214E76B64C}"/>
              </a:ext>
            </a:extLst>
          </p:cNvPr>
          <p:cNvPicPr>
            <a:picLocks noChangeAspect="1"/>
          </p:cNvPicPr>
          <p:nvPr/>
        </p:nvPicPr>
        <p:blipFill rotWithShape="1">
          <a:blip r:embed="rId3">
            <a:extLst>
              <a:ext uri="{28A0092B-C50C-407E-A947-70E740481C1C}">
                <a14:useLocalDpi xmlns:a14="http://schemas.microsoft.com/office/drawing/2010/main" val="0"/>
              </a:ext>
            </a:extLst>
          </a:blip>
          <a:srcRect t="12783" b="11956"/>
          <a:stretch/>
        </p:blipFill>
        <p:spPr>
          <a:xfrm>
            <a:off x="1727518" y="209979"/>
            <a:ext cx="6048660" cy="6438041"/>
          </a:xfrm>
          <a:prstGeom prst="rect">
            <a:avLst/>
          </a:prstGeom>
          <a:ln w="12700">
            <a:solidFill>
              <a:schemeClr val="tx1"/>
            </a:solidFill>
          </a:ln>
        </p:spPr>
      </p:pic>
      <p:sp>
        <p:nvSpPr>
          <p:cNvPr id="4" name="TextBox 3">
            <a:extLst>
              <a:ext uri="{FF2B5EF4-FFF2-40B4-BE49-F238E27FC236}">
                <a16:creationId xmlns:a16="http://schemas.microsoft.com/office/drawing/2014/main" id="{7FE8FC2F-1E6F-49E8-9464-7184F186D28F}"/>
              </a:ext>
            </a:extLst>
          </p:cNvPr>
          <p:cNvSpPr txBox="1"/>
          <p:nvPr/>
        </p:nvSpPr>
        <p:spPr>
          <a:xfrm>
            <a:off x="8002889" y="6186355"/>
            <a:ext cx="967299" cy="461665"/>
          </a:xfrm>
          <a:prstGeom prst="rect">
            <a:avLst/>
          </a:prstGeom>
          <a:noFill/>
        </p:spPr>
        <p:txBody>
          <a:bodyPr wrap="square" rtlCol="0">
            <a:spAutoFit/>
          </a:bodyPr>
          <a:lstStyle/>
          <a:p>
            <a:r>
              <a:rPr lang="en-GB" sz="800" dirty="0"/>
              <a:t>After </a:t>
            </a:r>
            <a:r>
              <a:rPr lang="en-GB" sz="800" dirty="0" err="1"/>
              <a:t>Rockstrom</a:t>
            </a:r>
            <a:r>
              <a:rPr lang="en-GB" sz="800" dirty="0"/>
              <a:t> and Klum 2015 and Raworth 2017</a:t>
            </a:r>
          </a:p>
        </p:txBody>
      </p:sp>
    </p:spTree>
    <p:extLst>
      <p:ext uri="{BB962C8B-B14F-4D97-AF65-F5344CB8AC3E}">
        <p14:creationId xmlns:p14="http://schemas.microsoft.com/office/powerpoint/2010/main" val="1609327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8187" y="3425175"/>
            <a:ext cx="2219680" cy="2974371"/>
          </a:xfrm>
          <a:prstGeom prst="rect">
            <a:avLst/>
          </a:prstGeom>
          <a:ln w="12700">
            <a:solidFill>
              <a:schemeClr val="tx1"/>
            </a:solidFill>
          </a:ln>
        </p:spPr>
      </p:pic>
      <p:sp>
        <p:nvSpPr>
          <p:cNvPr id="3" name="TextBox 2"/>
          <p:cNvSpPr txBox="1"/>
          <p:nvPr/>
        </p:nvSpPr>
        <p:spPr>
          <a:xfrm>
            <a:off x="877868" y="474016"/>
            <a:ext cx="4563501" cy="1031051"/>
          </a:xfrm>
          <a:prstGeom prst="rect">
            <a:avLst/>
          </a:prstGeom>
          <a:noFill/>
        </p:spPr>
        <p:txBody>
          <a:bodyPr wrap="square" rtlCol="0">
            <a:spAutoFit/>
          </a:bodyPr>
          <a:lstStyle/>
          <a:p>
            <a:r>
              <a:rPr lang="en-GB" sz="3200" b="1" dirty="0"/>
              <a:t>Purpose of education</a:t>
            </a:r>
          </a:p>
          <a:p>
            <a:endParaRPr lang="en-GB" sz="1100" b="1" dirty="0"/>
          </a:p>
          <a:p>
            <a:endParaRPr lang="en-GB" dirty="0"/>
          </a:p>
        </p:txBody>
      </p:sp>
      <p:sp>
        <p:nvSpPr>
          <p:cNvPr id="4" name="TextBox 3"/>
          <p:cNvSpPr txBox="1"/>
          <p:nvPr/>
        </p:nvSpPr>
        <p:spPr>
          <a:xfrm>
            <a:off x="877868" y="1231441"/>
            <a:ext cx="7599999" cy="1754326"/>
          </a:xfrm>
          <a:prstGeom prst="rect">
            <a:avLst/>
          </a:prstGeom>
          <a:solidFill>
            <a:schemeClr val="accent2">
              <a:lumMod val="20000"/>
              <a:lumOff val="80000"/>
            </a:schemeClr>
          </a:solidFill>
          <a:ln w="12700">
            <a:solidFill>
              <a:schemeClr val="tx1"/>
            </a:solidFill>
          </a:ln>
        </p:spPr>
        <p:txBody>
          <a:bodyPr wrap="square" rtlCol="0">
            <a:spAutoFit/>
          </a:bodyPr>
          <a:lstStyle/>
          <a:p>
            <a:r>
              <a:rPr lang="en-GB" dirty="0"/>
              <a:t>The educational task consists in arousing the desire in another human being for living in the world in a grown-up way (</a:t>
            </a:r>
            <a:r>
              <a:rPr lang="en-GB" dirty="0" err="1"/>
              <a:t>Biesta</a:t>
            </a:r>
            <a:r>
              <a:rPr lang="en-GB" dirty="0"/>
              <a:t> 2017 p7)</a:t>
            </a:r>
          </a:p>
          <a:p>
            <a:endParaRPr lang="en-GB" dirty="0"/>
          </a:p>
          <a:p>
            <a:r>
              <a:rPr lang="en-GB" dirty="0"/>
              <a:t>We have to ask of everything that is potentially there whether it is desirable for the life of the child, for the life of the child that lives with others, and for the life we live together on a vulnerable planet with limited capacity (</a:t>
            </a:r>
            <a:r>
              <a:rPr lang="en-GB" dirty="0" err="1"/>
              <a:t>Biesta</a:t>
            </a:r>
            <a:r>
              <a:rPr lang="en-GB" dirty="0"/>
              <a:t> 2015 p8)</a:t>
            </a:r>
          </a:p>
        </p:txBody>
      </p:sp>
      <p:sp>
        <p:nvSpPr>
          <p:cNvPr id="5" name="TextBox 4">
            <a:extLst>
              <a:ext uri="{FF2B5EF4-FFF2-40B4-BE49-F238E27FC236}">
                <a16:creationId xmlns:a16="http://schemas.microsoft.com/office/drawing/2014/main" id="{8C19E6EC-E050-45BC-8734-4C5BE5499978}"/>
              </a:ext>
            </a:extLst>
          </p:cNvPr>
          <p:cNvSpPr txBox="1"/>
          <p:nvPr/>
        </p:nvSpPr>
        <p:spPr>
          <a:xfrm>
            <a:off x="973124" y="3429000"/>
            <a:ext cx="4739780" cy="3031599"/>
          </a:xfrm>
          <a:prstGeom prst="rect">
            <a:avLst/>
          </a:prstGeom>
          <a:solidFill>
            <a:schemeClr val="tx2">
              <a:lumMod val="20000"/>
              <a:lumOff val="80000"/>
            </a:schemeClr>
          </a:solidFill>
          <a:ln w="12700">
            <a:solidFill>
              <a:schemeClr val="tx1"/>
            </a:solidFill>
          </a:ln>
        </p:spPr>
        <p:txBody>
          <a:bodyPr wrap="square" rtlCol="0">
            <a:spAutoFit/>
          </a:bodyPr>
          <a:lstStyle/>
          <a:p>
            <a:r>
              <a:rPr lang="en-GB" dirty="0"/>
              <a:t>Three enduring challenges:</a:t>
            </a:r>
          </a:p>
          <a:p>
            <a:endParaRPr lang="en-GB" sz="1100" b="1" dirty="0"/>
          </a:p>
          <a:p>
            <a:r>
              <a:rPr lang="en-GB" b="1" dirty="0"/>
              <a:t>Democracy </a:t>
            </a:r>
            <a:r>
              <a:rPr lang="en-GB" dirty="0"/>
              <a:t>– how to live together</a:t>
            </a:r>
          </a:p>
          <a:p>
            <a:r>
              <a:rPr lang="en-GB" b="1" dirty="0"/>
              <a:t>Ecology </a:t>
            </a:r>
            <a:r>
              <a:rPr lang="en-GB" dirty="0"/>
              <a:t>– how to manage and sustain our lives on a finite planet</a:t>
            </a:r>
          </a:p>
          <a:p>
            <a:r>
              <a:rPr lang="en-GB" b="1" dirty="0"/>
              <a:t>Care </a:t>
            </a:r>
            <a:r>
              <a:rPr lang="en-GB" dirty="0"/>
              <a:t>– how we ‘carry’ others, particularly those who cant care for themselves</a:t>
            </a:r>
          </a:p>
          <a:p>
            <a:endParaRPr lang="en-GB" dirty="0"/>
          </a:p>
          <a:p>
            <a:r>
              <a:rPr lang="en-GB" dirty="0"/>
              <a:t>A shift away from competition towards co-operation</a:t>
            </a:r>
          </a:p>
          <a:p>
            <a:r>
              <a:rPr lang="en-GB" dirty="0"/>
              <a:t>A shift away from survival towards life</a:t>
            </a:r>
          </a:p>
        </p:txBody>
      </p:sp>
    </p:spTree>
    <p:extLst>
      <p:ext uri="{BB962C8B-B14F-4D97-AF65-F5344CB8AC3E}">
        <p14:creationId xmlns:p14="http://schemas.microsoft.com/office/powerpoint/2010/main" val="237205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A8C3C5-E174-4A9F-85A5-311F9C7BE356}"/>
              </a:ext>
            </a:extLst>
          </p:cNvPr>
          <p:cNvSpPr txBox="1"/>
          <p:nvPr/>
        </p:nvSpPr>
        <p:spPr>
          <a:xfrm>
            <a:off x="6493078" y="1384617"/>
            <a:ext cx="2043241" cy="3724096"/>
          </a:xfrm>
          <a:prstGeom prst="rect">
            <a:avLst/>
          </a:prstGeom>
          <a:solidFill>
            <a:schemeClr val="accent6">
              <a:lumMod val="20000"/>
              <a:lumOff val="80000"/>
            </a:schemeClr>
          </a:solidFill>
          <a:ln w="9525">
            <a:solidFill>
              <a:schemeClr val="tx1"/>
            </a:solidFill>
          </a:ln>
        </p:spPr>
        <p:txBody>
          <a:bodyPr wrap="square" rtlCol="0">
            <a:spAutoFit/>
          </a:bodyPr>
          <a:lstStyle/>
          <a:p>
            <a:r>
              <a:rPr lang="en-GB" b="1" dirty="0"/>
              <a:t>Role of education</a:t>
            </a:r>
          </a:p>
          <a:p>
            <a:endParaRPr lang="en-GB" sz="1000" dirty="0"/>
          </a:p>
          <a:p>
            <a:r>
              <a:rPr lang="en-GB" dirty="0"/>
              <a:t>Disciplinary knowledge</a:t>
            </a:r>
          </a:p>
          <a:p>
            <a:endParaRPr lang="en-GB" sz="1000" dirty="0"/>
          </a:p>
          <a:p>
            <a:r>
              <a:rPr lang="en-GB" dirty="0"/>
              <a:t>Conceptual understanding</a:t>
            </a:r>
          </a:p>
          <a:p>
            <a:endParaRPr lang="en-GB" sz="1000" dirty="0"/>
          </a:p>
          <a:p>
            <a:r>
              <a:rPr lang="en-GB" dirty="0"/>
              <a:t>Self understanding</a:t>
            </a:r>
          </a:p>
          <a:p>
            <a:r>
              <a:rPr lang="en-GB" sz="1400" dirty="0"/>
              <a:t>Identity and belonging</a:t>
            </a:r>
          </a:p>
          <a:p>
            <a:endParaRPr lang="en-GB" sz="1000" dirty="0"/>
          </a:p>
          <a:p>
            <a:r>
              <a:rPr lang="en-GB" dirty="0"/>
              <a:t>Emotional learning</a:t>
            </a:r>
          </a:p>
          <a:p>
            <a:endParaRPr lang="en-GB" sz="1000" dirty="0"/>
          </a:p>
          <a:p>
            <a:r>
              <a:rPr lang="en-GB" dirty="0"/>
              <a:t>Global perspectives</a:t>
            </a:r>
            <a:endParaRPr lang="en-GB" sz="1400" dirty="0"/>
          </a:p>
          <a:p>
            <a:endParaRPr lang="en-GB" sz="1000" dirty="0"/>
          </a:p>
          <a:p>
            <a:r>
              <a:rPr lang="en-GB" dirty="0"/>
              <a:t>Wisdom and values</a:t>
            </a:r>
          </a:p>
        </p:txBody>
      </p:sp>
      <p:sp>
        <p:nvSpPr>
          <p:cNvPr id="5" name="TextBox 4">
            <a:extLst>
              <a:ext uri="{FF2B5EF4-FFF2-40B4-BE49-F238E27FC236}">
                <a16:creationId xmlns:a16="http://schemas.microsoft.com/office/drawing/2014/main" id="{556C9496-99B3-441C-9211-DF5B3E3B0D09}"/>
              </a:ext>
            </a:extLst>
          </p:cNvPr>
          <p:cNvSpPr txBox="1"/>
          <p:nvPr/>
        </p:nvSpPr>
        <p:spPr>
          <a:xfrm>
            <a:off x="3456101" y="3050937"/>
            <a:ext cx="2105956" cy="830997"/>
          </a:xfrm>
          <a:prstGeom prst="rect">
            <a:avLst/>
          </a:prstGeom>
          <a:solidFill>
            <a:schemeClr val="accent6">
              <a:lumMod val="20000"/>
              <a:lumOff val="80000"/>
            </a:schemeClr>
          </a:solidFill>
          <a:ln w="9525">
            <a:solidFill>
              <a:schemeClr val="tx1"/>
            </a:solidFill>
          </a:ln>
        </p:spPr>
        <p:txBody>
          <a:bodyPr wrap="square">
            <a:spAutoFit/>
          </a:bodyPr>
          <a:lstStyle/>
          <a:p>
            <a:pPr algn="ctr"/>
            <a:r>
              <a:rPr lang="en-GB" sz="2400" b="1" dirty="0"/>
              <a:t>Sustainability Education</a:t>
            </a:r>
          </a:p>
        </p:txBody>
      </p:sp>
      <p:sp>
        <p:nvSpPr>
          <p:cNvPr id="6" name="TextBox 5">
            <a:extLst>
              <a:ext uri="{FF2B5EF4-FFF2-40B4-BE49-F238E27FC236}">
                <a16:creationId xmlns:a16="http://schemas.microsoft.com/office/drawing/2014/main" id="{5EEB4BDC-2958-4092-B350-31ACFF9DD9B3}"/>
              </a:ext>
            </a:extLst>
          </p:cNvPr>
          <p:cNvSpPr txBox="1"/>
          <p:nvPr/>
        </p:nvSpPr>
        <p:spPr>
          <a:xfrm>
            <a:off x="1862356" y="449087"/>
            <a:ext cx="5117285" cy="584775"/>
          </a:xfrm>
          <a:prstGeom prst="rect">
            <a:avLst/>
          </a:prstGeom>
          <a:solidFill>
            <a:schemeClr val="accent1">
              <a:lumMod val="20000"/>
              <a:lumOff val="80000"/>
            </a:schemeClr>
          </a:solidFill>
          <a:ln w="9525">
            <a:solidFill>
              <a:schemeClr val="tx1"/>
            </a:solidFill>
          </a:ln>
        </p:spPr>
        <p:txBody>
          <a:bodyPr wrap="square" rtlCol="0">
            <a:spAutoFit/>
          </a:bodyPr>
          <a:lstStyle/>
          <a:p>
            <a:pPr algn="ctr"/>
            <a:r>
              <a:rPr lang="en-GB" b="1" dirty="0"/>
              <a:t>Ecological and environmental crisis</a:t>
            </a:r>
          </a:p>
          <a:p>
            <a:pPr algn="ctr"/>
            <a:r>
              <a:rPr lang="en-GB" sz="1400" dirty="0"/>
              <a:t>Climate change, biodiversity, population growth</a:t>
            </a:r>
          </a:p>
        </p:txBody>
      </p:sp>
      <p:sp>
        <p:nvSpPr>
          <p:cNvPr id="7" name="TextBox 6">
            <a:extLst>
              <a:ext uri="{FF2B5EF4-FFF2-40B4-BE49-F238E27FC236}">
                <a16:creationId xmlns:a16="http://schemas.microsoft.com/office/drawing/2014/main" id="{C71C7C47-A7A5-44C7-815C-C39123E9912F}"/>
              </a:ext>
            </a:extLst>
          </p:cNvPr>
          <p:cNvSpPr txBox="1"/>
          <p:nvPr/>
        </p:nvSpPr>
        <p:spPr>
          <a:xfrm>
            <a:off x="435746" y="1514195"/>
            <a:ext cx="2105956" cy="3662541"/>
          </a:xfrm>
          <a:prstGeom prst="rect">
            <a:avLst/>
          </a:prstGeom>
          <a:solidFill>
            <a:schemeClr val="accent6">
              <a:lumMod val="20000"/>
              <a:lumOff val="80000"/>
            </a:schemeClr>
          </a:solidFill>
          <a:ln w="9525">
            <a:solidFill>
              <a:schemeClr val="tx1"/>
            </a:solidFill>
          </a:ln>
        </p:spPr>
        <p:txBody>
          <a:bodyPr wrap="square" rtlCol="0">
            <a:spAutoFit/>
          </a:bodyPr>
          <a:lstStyle/>
          <a:p>
            <a:r>
              <a:rPr lang="en-GB" b="1" dirty="0"/>
              <a:t>Current context</a:t>
            </a:r>
          </a:p>
          <a:p>
            <a:endParaRPr lang="en-GB" sz="1000" b="1" dirty="0"/>
          </a:p>
          <a:p>
            <a:r>
              <a:rPr lang="en-GB" dirty="0"/>
              <a:t>Economic system</a:t>
            </a:r>
          </a:p>
          <a:p>
            <a:endParaRPr lang="en-GB" sz="1000" dirty="0"/>
          </a:p>
          <a:p>
            <a:r>
              <a:rPr lang="en-GB" dirty="0"/>
              <a:t>Social structures</a:t>
            </a:r>
          </a:p>
          <a:p>
            <a:endParaRPr lang="en-GB" sz="1000" dirty="0"/>
          </a:p>
          <a:p>
            <a:r>
              <a:rPr lang="en-GB" dirty="0"/>
              <a:t>Human-nature relationship </a:t>
            </a:r>
          </a:p>
          <a:p>
            <a:endParaRPr lang="en-GB" sz="1000" dirty="0"/>
          </a:p>
          <a:p>
            <a:r>
              <a:rPr lang="en-GB" dirty="0"/>
              <a:t>Innovations</a:t>
            </a:r>
          </a:p>
          <a:p>
            <a:r>
              <a:rPr lang="en-GB" sz="1400" dirty="0"/>
              <a:t>Technology and</a:t>
            </a:r>
          </a:p>
          <a:p>
            <a:r>
              <a:rPr lang="en-GB" sz="1400" dirty="0"/>
              <a:t>‘green initiatives’</a:t>
            </a:r>
          </a:p>
          <a:p>
            <a:endParaRPr lang="en-GB" sz="1000" dirty="0"/>
          </a:p>
          <a:p>
            <a:r>
              <a:rPr lang="en-GB" dirty="0"/>
              <a:t>Action</a:t>
            </a:r>
          </a:p>
          <a:p>
            <a:r>
              <a:rPr lang="en-GB" sz="1400" dirty="0"/>
              <a:t>International agreements and accords (SDGs)</a:t>
            </a:r>
          </a:p>
        </p:txBody>
      </p:sp>
      <p:sp>
        <p:nvSpPr>
          <p:cNvPr id="10" name="TextBox 9">
            <a:extLst>
              <a:ext uri="{FF2B5EF4-FFF2-40B4-BE49-F238E27FC236}">
                <a16:creationId xmlns:a16="http://schemas.microsoft.com/office/drawing/2014/main" id="{28009048-20C9-4706-AA5C-4C31AE059441}"/>
              </a:ext>
            </a:extLst>
          </p:cNvPr>
          <p:cNvSpPr txBox="1"/>
          <p:nvPr/>
        </p:nvSpPr>
        <p:spPr>
          <a:xfrm>
            <a:off x="1655775" y="5842782"/>
            <a:ext cx="5558758" cy="584775"/>
          </a:xfrm>
          <a:prstGeom prst="rect">
            <a:avLst/>
          </a:prstGeom>
          <a:solidFill>
            <a:schemeClr val="accent5">
              <a:lumMod val="20000"/>
              <a:lumOff val="80000"/>
            </a:schemeClr>
          </a:solidFill>
          <a:ln w="9525">
            <a:solidFill>
              <a:schemeClr val="tx1"/>
            </a:solidFill>
          </a:ln>
        </p:spPr>
        <p:txBody>
          <a:bodyPr wrap="square" rtlCol="0">
            <a:spAutoFit/>
          </a:bodyPr>
          <a:lstStyle/>
          <a:p>
            <a:pPr algn="ctr"/>
            <a:r>
              <a:rPr lang="en-GB" b="1" dirty="0"/>
              <a:t>Foundational narratives</a:t>
            </a:r>
          </a:p>
          <a:p>
            <a:pPr algn="ctr"/>
            <a:r>
              <a:rPr lang="en-GB" sz="1400" dirty="0"/>
              <a:t>Deeply held assumptions and beliefs</a:t>
            </a:r>
          </a:p>
        </p:txBody>
      </p:sp>
      <p:sp>
        <p:nvSpPr>
          <p:cNvPr id="24" name="Arrow: Up-Down 23">
            <a:extLst>
              <a:ext uri="{FF2B5EF4-FFF2-40B4-BE49-F238E27FC236}">
                <a16:creationId xmlns:a16="http://schemas.microsoft.com/office/drawing/2014/main" id="{C8869F64-F704-4A90-9622-A0ACEDD8D68D}"/>
              </a:ext>
            </a:extLst>
          </p:cNvPr>
          <p:cNvSpPr/>
          <p:nvPr/>
        </p:nvSpPr>
        <p:spPr>
          <a:xfrm>
            <a:off x="4509079" y="3971525"/>
            <a:ext cx="155200" cy="1781666"/>
          </a:xfrm>
          <a:prstGeom prst="upDown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Up-Down 24">
            <a:extLst>
              <a:ext uri="{FF2B5EF4-FFF2-40B4-BE49-F238E27FC236}">
                <a16:creationId xmlns:a16="http://schemas.microsoft.com/office/drawing/2014/main" id="{A4F43F80-4120-404C-AD0B-A3E64A27A2EF}"/>
              </a:ext>
            </a:extLst>
          </p:cNvPr>
          <p:cNvSpPr/>
          <p:nvPr/>
        </p:nvSpPr>
        <p:spPr>
          <a:xfrm>
            <a:off x="4486011" y="1069591"/>
            <a:ext cx="169879" cy="1981346"/>
          </a:xfrm>
          <a:prstGeom prst="upDown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Arrow: Left-Up 1">
            <a:extLst>
              <a:ext uri="{FF2B5EF4-FFF2-40B4-BE49-F238E27FC236}">
                <a16:creationId xmlns:a16="http://schemas.microsoft.com/office/drawing/2014/main" id="{F08847BE-0A93-4979-B6AC-57CA2563ACF8}"/>
              </a:ext>
            </a:extLst>
          </p:cNvPr>
          <p:cNvSpPr/>
          <p:nvPr/>
        </p:nvSpPr>
        <p:spPr>
          <a:xfrm rot="10800000">
            <a:off x="1124123" y="713435"/>
            <a:ext cx="647651" cy="800760"/>
          </a:xfrm>
          <a:prstGeom prst="leftUpArrow">
            <a:avLst>
              <a:gd name="adj1" fmla="val 9834"/>
              <a:gd name="adj2" fmla="val 12176"/>
              <a:gd name="adj3" fmla="val 12176"/>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sp>
        <p:nvSpPr>
          <p:cNvPr id="20" name="Arrow: Up-Down 19">
            <a:extLst>
              <a:ext uri="{FF2B5EF4-FFF2-40B4-BE49-F238E27FC236}">
                <a16:creationId xmlns:a16="http://schemas.microsoft.com/office/drawing/2014/main" id="{983A1029-4334-453F-BAFE-83067E3BDB2F}"/>
              </a:ext>
            </a:extLst>
          </p:cNvPr>
          <p:cNvSpPr/>
          <p:nvPr/>
        </p:nvSpPr>
        <p:spPr>
          <a:xfrm rot="5400000">
            <a:off x="2944260" y="3025237"/>
            <a:ext cx="127936" cy="882399"/>
          </a:xfrm>
          <a:prstGeom prst="upDown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Arrow: Left-Up 21">
            <a:extLst>
              <a:ext uri="{FF2B5EF4-FFF2-40B4-BE49-F238E27FC236}">
                <a16:creationId xmlns:a16="http://schemas.microsoft.com/office/drawing/2014/main" id="{CA1ED3B1-18DB-4866-BF60-9967411DA9E8}"/>
              </a:ext>
            </a:extLst>
          </p:cNvPr>
          <p:cNvSpPr/>
          <p:nvPr/>
        </p:nvSpPr>
        <p:spPr>
          <a:xfrm rot="5400000">
            <a:off x="926722" y="5403752"/>
            <a:ext cx="956065" cy="502038"/>
          </a:xfrm>
          <a:prstGeom prst="leftUpArrow">
            <a:avLst>
              <a:gd name="adj1" fmla="val 13929"/>
              <a:gd name="adj2" fmla="val 15945"/>
              <a:gd name="adj3" fmla="val 21754"/>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sp>
        <p:nvSpPr>
          <p:cNvPr id="26" name="Arrow: Left-Up 25">
            <a:extLst>
              <a:ext uri="{FF2B5EF4-FFF2-40B4-BE49-F238E27FC236}">
                <a16:creationId xmlns:a16="http://schemas.microsoft.com/office/drawing/2014/main" id="{892DDBC6-CF8B-4F4E-AF66-01D91331708E}"/>
              </a:ext>
            </a:extLst>
          </p:cNvPr>
          <p:cNvSpPr/>
          <p:nvPr/>
        </p:nvSpPr>
        <p:spPr>
          <a:xfrm>
            <a:off x="7214533" y="5108713"/>
            <a:ext cx="502038" cy="1024090"/>
          </a:xfrm>
          <a:prstGeom prst="leftUpArrow">
            <a:avLst>
              <a:gd name="adj1" fmla="val 13927"/>
              <a:gd name="adj2" fmla="val 15244"/>
              <a:gd name="adj3" fmla="val 23156"/>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sp>
        <p:nvSpPr>
          <p:cNvPr id="27" name="Arrow: Up-Down 26">
            <a:extLst>
              <a:ext uri="{FF2B5EF4-FFF2-40B4-BE49-F238E27FC236}">
                <a16:creationId xmlns:a16="http://schemas.microsoft.com/office/drawing/2014/main" id="{FA91CB77-4898-4E5A-9593-1E22F9E836DA}"/>
              </a:ext>
            </a:extLst>
          </p:cNvPr>
          <p:cNvSpPr/>
          <p:nvPr/>
        </p:nvSpPr>
        <p:spPr>
          <a:xfrm rot="5400000">
            <a:off x="5966937" y="3004261"/>
            <a:ext cx="127934" cy="924348"/>
          </a:xfrm>
          <a:prstGeom prst="upDownArrow">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Left-Up 29">
            <a:extLst>
              <a:ext uri="{FF2B5EF4-FFF2-40B4-BE49-F238E27FC236}">
                <a16:creationId xmlns:a16="http://schemas.microsoft.com/office/drawing/2014/main" id="{3545B415-DBFB-429F-A8EC-ED9A4C1E90B0}"/>
              </a:ext>
            </a:extLst>
          </p:cNvPr>
          <p:cNvSpPr/>
          <p:nvPr/>
        </p:nvSpPr>
        <p:spPr>
          <a:xfrm rot="16200000">
            <a:off x="6936434" y="693756"/>
            <a:ext cx="734070" cy="647652"/>
          </a:xfrm>
          <a:prstGeom prst="leftUpArrow">
            <a:avLst>
              <a:gd name="adj1" fmla="val 9834"/>
              <a:gd name="adj2" fmla="val 12176"/>
              <a:gd name="adj3" fmla="val 12176"/>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chemeClr val="bg1"/>
                </a:solidFill>
              </a:ln>
              <a:solidFill>
                <a:schemeClr val="bg1"/>
              </a:solidFill>
            </a:endParaRPr>
          </a:p>
        </p:txBody>
      </p:sp>
    </p:spTree>
    <p:extLst>
      <p:ext uri="{BB962C8B-B14F-4D97-AF65-F5344CB8AC3E}">
        <p14:creationId xmlns:p14="http://schemas.microsoft.com/office/powerpoint/2010/main" val="295355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2" grpId="0" animBg="1"/>
      <p:bldP spid="20" grpId="0" animBg="1"/>
      <p:bldP spid="22" grpId="0" animBg="1"/>
      <p:bldP spid="26" grpId="0" animBg="1"/>
      <p:bldP spid="27" grpId="0" animBg="1"/>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alpha val="3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7DDC-0A1F-45B9-A979-CC3C9BD191DA}"/>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3CE63AC6-2944-4DBC-98BD-DAE369E44031}"/>
              </a:ext>
            </a:extLst>
          </p:cNvPr>
          <p:cNvSpPr>
            <a:spLocks noGrp="1"/>
          </p:cNvSpPr>
          <p:nvPr>
            <p:ph type="subTitle" idx="1"/>
          </p:nvPr>
        </p:nvSpPr>
        <p:spPr/>
        <p:txBody>
          <a:bodyPr/>
          <a:lstStyle/>
          <a:p>
            <a:endParaRPr lang="en-GB"/>
          </a:p>
        </p:txBody>
      </p:sp>
      <p:sp>
        <p:nvSpPr>
          <p:cNvPr id="5" name="TextBox 4">
            <a:extLst>
              <a:ext uri="{FF2B5EF4-FFF2-40B4-BE49-F238E27FC236}">
                <a16:creationId xmlns:a16="http://schemas.microsoft.com/office/drawing/2014/main" id="{8C4EABD4-990E-48EA-BE1E-73C820E00CA3}"/>
              </a:ext>
            </a:extLst>
          </p:cNvPr>
          <p:cNvSpPr txBox="1"/>
          <p:nvPr/>
        </p:nvSpPr>
        <p:spPr>
          <a:xfrm>
            <a:off x="7693051" y="6497273"/>
            <a:ext cx="1307365" cy="215444"/>
          </a:xfrm>
          <a:prstGeom prst="rect">
            <a:avLst/>
          </a:prstGeom>
          <a:noFill/>
        </p:spPr>
        <p:txBody>
          <a:bodyPr wrap="square" rtlCol="0">
            <a:spAutoFit/>
          </a:bodyPr>
          <a:lstStyle/>
          <a:p>
            <a:r>
              <a:rPr lang="en-GB" sz="800" dirty="0"/>
              <a:t>Kamp and Scoffham 2022</a:t>
            </a:r>
          </a:p>
        </p:txBody>
      </p:sp>
      <p:pic>
        <p:nvPicPr>
          <p:cNvPr id="7" name="Picture 6">
            <a:extLst>
              <a:ext uri="{FF2B5EF4-FFF2-40B4-BE49-F238E27FC236}">
                <a16:creationId xmlns:a16="http://schemas.microsoft.com/office/drawing/2014/main" id="{CA232E89-462A-4DDA-A7BF-CEBC9A4127D6}"/>
              </a:ext>
            </a:extLst>
          </p:cNvPr>
          <p:cNvPicPr>
            <a:picLocks noChangeAspect="1"/>
          </p:cNvPicPr>
          <p:nvPr/>
        </p:nvPicPr>
        <p:blipFill rotWithShape="1">
          <a:blip r:embed="rId3">
            <a:extLst>
              <a:ext uri="{28A0092B-C50C-407E-A947-70E740481C1C}">
                <a14:useLocalDpi xmlns:a14="http://schemas.microsoft.com/office/drawing/2010/main" val="0"/>
              </a:ext>
            </a:extLst>
          </a:blip>
          <a:srcRect l="12500" r="14312"/>
          <a:stretch/>
        </p:blipFill>
        <p:spPr>
          <a:xfrm>
            <a:off x="0" y="-1"/>
            <a:ext cx="9144000" cy="6917431"/>
          </a:xfrm>
          <a:prstGeom prst="rect">
            <a:avLst/>
          </a:prstGeom>
        </p:spPr>
      </p:pic>
      <p:sp>
        <p:nvSpPr>
          <p:cNvPr id="8" name="TextBox 7">
            <a:extLst>
              <a:ext uri="{FF2B5EF4-FFF2-40B4-BE49-F238E27FC236}">
                <a16:creationId xmlns:a16="http://schemas.microsoft.com/office/drawing/2014/main" id="{F9EB33D7-CC7C-4DE8-B892-48BE2F79812E}"/>
              </a:ext>
            </a:extLst>
          </p:cNvPr>
          <p:cNvSpPr txBox="1"/>
          <p:nvPr/>
        </p:nvSpPr>
        <p:spPr>
          <a:xfrm>
            <a:off x="7333026" y="6281829"/>
            <a:ext cx="1335947" cy="215444"/>
          </a:xfrm>
          <a:prstGeom prst="rect">
            <a:avLst/>
          </a:prstGeom>
          <a:noFill/>
        </p:spPr>
        <p:txBody>
          <a:bodyPr wrap="square" rtlCol="0">
            <a:spAutoFit/>
          </a:bodyPr>
          <a:lstStyle/>
          <a:p>
            <a:r>
              <a:rPr lang="en-GB" sz="800" dirty="0"/>
              <a:t>Kemp and Scoffham 2022</a:t>
            </a:r>
          </a:p>
        </p:txBody>
      </p:sp>
    </p:spTree>
    <p:extLst>
      <p:ext uri="{BB962C8B-B14F-4D97-AF65-F5344CB8AC3E}">
        <p14:creationId xmlns:p14="http://schemas.microsoft.com/office/powerpoint/2010/main" val="222454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canterbury school strike">
            <a:extLst>
              <a:ext uri="{FF2B5EF4-FFF2-40B4-BE49-F238E27FC236}">
                <a16:creationId xmlns:a16="http://schemas.microsoft.com/office/drawing/2014/main" id="{66F75920-47FA-4848-A9DB-9723F2A31D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28" r="8962"/>
          <a:stretch/>
        </p:blipFill>
        <p:spPr bwMode="auto">
          <a:xfrm>
            <a:off x="-36465" y="1"/>
            <a:ext cx="4541352" cy="333881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D9CF814-2F21-49FB-B208-6F8120ECBF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3671" y="3520253"/>
            <a:ext cx="4450329" cy="3337747"/>
          </a:xfrm>
          <a:prstGeom prst="rect">
            <a:avLst/>
          </a:prstGeom>
        </p:spPr>
      </p:pic>
      <p:sp>
        <p:nvSpPr>
          <p:cNvPr id="3" name="TextBox 2">
            <a:extLst>
              <a:ext uri="{FF2B5EF4-FFF2-40B4-BE49-F238E27FC236}">
                <a16:creationId xmlns:a16="http://schemas.microsoft.com/office/drawing/2014/main" id="{9431119C-7976-4D0E-803E-A6BD94381B99}"/>
              </a:ext>
            </a:extLst>
          </p:cNvPr>
          <p:cNvSpPr txBox="1"/>
          <p:nvPr/>
        </p:nvSpPr>
        <p:spPr>
          <a:xfrm>
            <a:off x="184559" y="192946"/>
            <a:ext cx="1879134" cy="400110"/>
          </a:xfrm>
          <a:prstGeom prst="rect">
            <a:avLst/>
          </a:prstGeom>
          <a:solidFill>
            <a:schemeClr val="bg1"/>
          </a:solidFill>
        </p:spPr>
        <p:txBody>
          <a:bodyPr wrap="square" rtlCol="0">
            <a:spAutoFit/>
          </a:bodyPr>
          <a:lstStyle/>
          <a:p>
            <a:r>
              <a:rPr lang="en-GB" sz="2000" b="1" dirty="0"/>
              <a:t>Fast resistance</a:t>
            </a:r>
          </a:p>
        </p:txBody>
      </p:sp>
      <p:pic>
        <p:nvPicPr>
          <p:cNvPr id="1026" name="Picture 2" descr="How to inspire your children to garden - 15 outdoor games for the summer  holidays | The Telegraph">
            <a:extLst>
              <a:ext uri="{FF2B5EF4-FFF2-40B4-BE49-F238E27FC236}">
                <a16:creationId xmlns:a16="http://schemas.microsoft.com/office/drawing/2014/main" id="{249D12DE-6ACF-4483-8D96-359D090DC7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624" t="6737" r="8682"/>
          <a:stretch/>
        </p:blipFill>
        <p:spPr bwMode="auto">
          <a:xfrm>
            <a:off x="4693671" y="0"/>
            <a:ext cx="4450329" cy="33388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3D38F82-2E5E-4A02-8E3B-40D18656E90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657"/>
          <a:stretch/>
        </p:blipFill>
        <p:spPr bwMode="auto">
          <a:xfrm>
            <a:off x="-10381" y="3519182"/>
            <a:ext cx="4515723" cy="330843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0C9E2BCB-D5A0-4BF3-9C8C-2841A80A78CE}"/>
              </a:ext>
            </a:extLst>
          </p:cNvPr>
          <p:cNvSpPr txBox="1"/>
          <p:nvPr/>
        </p:nvSpPr>
        <p:spPr>
          <a:xfrm>
            <a:off x="184559" y="3741491"/>
            <a:ext cx="1879134" cy="400110"/>
          </a:xfrm>
          <a:prstGeom prst="rect">
            <a:avLst/>
          </a:prstGeom>
          <a:solidFill>
            <a:schemeClr val="bg1"/>
          </a:solidFill>
        </p:spPr>
        <p:txBody>
          <a:bodyPr wrap="square" rtlCol="0">
            <a:spAutoFit/>
          </a:bodyPr>
          <a:lstStyle/>
          <a:p>
            <a:r>
              <a:rPr lang="en-GB" sz="2000" b="1" dirty="0"/>
              <a:t>Slow resistance</a:t>
            </a:r>
          </a:p>
        </p:txBody>
      </p:sp>
      <p:sp>
        <p:nvSpPr>
          <p:cNvPr id="15" name="TextBox 14">
            <a:extLst>
              <a:ext uri="{FF2B5EF4-FFF2-40B4-BE49-F238E27FC236}">
                <a16:creationId xmlns:a16="http://schemas.microsoft.com/office/drawing/2014/main" id="{9C5A9491-ED3F-4312-BF13-89143745332E}"/>
              </a:ext>
            </a:extLst>
          </p:cNvPr>
          <p:cNvSpPr txBox="1"/>
          <p:nvPr/>
        </p:nvSpPr>
        <p:spPr>
          <a:xfrm>
            <a:off x="7290033" y="192946"/>
            <a:ext cx="1761688" cy="400110"/>
          </a:xfrm>
          <a:prstGeom prst="rect">
            <a:avLst/>
          </a:prstGeom>
          <a:solidFill>
            <a:schemeClr val="bg1"/>
          </a:solidFill>
        </p:spPr>
        <p:txBody>
          <a:bodyPr wrap="square" rtlCol="0">
            <a:spAutoFit/>
          </a:bodyPr>
          <a:lstStyle/>
          <a:p>
            <a:r>
              <a:rPr lang="en-GB" sz="2000" b="1" dirty="0"/>
              <a:t>Fast alignment</a:t>
            </a:r>
          </a:p>
        </p:txBody>
      </p:sp>
      <p:sp>
        <p:nvSpPr>
          <p:cNvPr id="18" name="TextBox 17">
            <a:extLst>
              <a:ext uri="{FF2B5EF4-FFF2-40B4-BE49-F238E27FC236}">
                <a16:creationId xmlns:a16="http://schemas.microsoft.com/office/drawing/2014/main" id="{C3F905B5-6473-4017-8032-D033D0345107}"/>
              </a:ext>
            </a:extLst>
          </p:cNvPr>
          <p:cNvSpPr txBox="1"/>
          <p:nvPr/>
        </p:nvSpPr>
        <p:spPr>
          <a:xfrm>
            <a:off x="7088697" y="3672880"/>
            <a:ext cx="1963024" cy="400110"/>
          </a:xfrm>
          <a:prstGeom prst="rect">
            <a:avLst/>
          </a:prstGeom>
          <a:solidFill>
            <a:schemeClr val="bg1"/>
          </a:solidFill>
        </p:spPr>
        <p:txBody>
          <a:bodyPr wrap="square" rtlCol="0">
            <a:spAutoFit/>
          </a:bodyPr>
          <a:lstStyle/>
          <a:p>
            <a:r>
              <a:rPr lang="en-GB" sz="2000" b="1" dirty="0"/>
              <a:t>Slow alignment</a:t>
            </a:r>
          </a:p>
        </p:txBody>
      </p:sp>
    </p:spTree>
    <p:extLst>
      <p:ext uri="{BB962C8B-B14F-4D97-AF65-F5344CB8AC3E}">
        <p14:creationId xmlns:p14="http://schemas.microsoft.com/office/powerpoint/2010/main" val="291259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7083DA-B076-4769-9762-AC56322837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679" y="302227"/>
            <a:ext cx="6626669" cy="5033171"/>
          </a:xfrm>
          <a:prstGeom prst="rect">
            <a:avLst/>
          </a:prstGeom>
        </p:spPr>
      </p:pic>
      <p:sp>
        <p:nvSpPr>
          <p:cNvPr id="3" name="TextBox 2">
            <a:extLst>
              <a:ext uri="{FF2B5EF4-FFF2-40B4-BE49-F238E27FC236}">
                <a16:creationId xmlns:a16="http://schemas.microsoft.com/office/drawing/2014/main" id="{9A94DDF4-F76E-48E5-8B6A-08E9837A421E}"/>
              </a:ext>
            </a:extLst>
          </p:cNvPr>
          <p:cNvSpPr txBox="1"/>
          <p:nvPr/>
        </p:nvSpPr>
        <p:spPr>
          <a:xfrm>
            <a:off x="1006679" y="574267"/>
            <a:ext cx="1337094" cy="584775"/>
          </a:xfrm>
          <a:prstGeom prst="rect">
            <a:avLst/>
          </a:prstGeom>
          <a:solidFill>
            <a:schemeClr val="accent2">
              <a:lumMod val="60000"/>
              <a:lumOff val="40000"/>
            </a:schemeClr>
          </a:solidFill>
        </p:spPr>
        <p:txBody>
          <a:bodyPr wrap="square" rtlCol="0">
            <a:spAutoFit/>
          </a:bodyPr>
          <a:lstStyle/>
          <a:p>
            <a:r>
              <a:rPr lang="en-GB" sz="3200" b="1" dirty="0"/>
              <a:t> Hope</a:t>
            </a:r>
          </a:p>
        </p:txBody>
      </p:sp>
      <p:sp>
        <p:nvSpPr>
          <p:cNvPr id="4" name="TextBox 3">
            <a:extLst>
              <a:ext uri="{FF2B5EF4-FFF2-40B4-BE49-F238E27FC236}">
                <a16:creationId xmlns:a16="http://schemas.microsoft.com/office/drawing/2014/main" id="{BC43EEB6-9D7B-4654-BCD9-A2C4283E3112}"/>
              </a:ext>
            </a:extLst>
          </p:cNvPr>
          <p:cNvSpPr txBox="1"/>
          <p:nvPr/>
        </p:nvSpPr>
        <p:spPr>
          <a:xfrm>
            <a:off x="6115099" y="574267"/>
            <a:ext cx="1518249" cy="584775"/>
          </a:xfrm>
          <a:prstGeom prst="rect">
            <a:avLst/>
          </a:prstGeom>
          <a:solidFill>
            <a:schemeClr val="tx2">
              <a:lumMod val="40000"/>
              <a:lumOff val="60000"/>
            </a:schemeClr>
          </a:solidFill>
        </p:spPr>
        <p:txBody>
          <a:bodyPr wrap="square" rtlCol="0">
            <a:spAutoFit/>
          </a:bodyPr>
          <a:lstStyle/>
          <a:p>
            <a:r>
              <a:rPr lang="en-GB" sz="3200" b="1" dirty="0"/>
              <a:t>Despair</a:t>
            </a:r>
          </a:p>
        </p:txBody>
      </p:sp>
      <p:sp>
        <p:nvSpPr>
          <p:cNvPr id="5" name="TextBox 4">
            <a:extLst>
              <a:ext uri="{FF2B5EF4-FFF2-40B4-BE49-F238E27FC236}">
                <a16:creationId xmlns:a16="http://schemas.microsoft.com/office/drawing/2014/main" id="{83F64824-CD56-4E8F-842C-D893EBF79F72}"/>
              </a:ext>
            </a:extLst>
          </p:cNvPr>
          <p:cNvSpPr txBox="1"/>
          <p:nvPr/>
        </p:nvSpPr>
        <p:spPr>
          <a:xfrm>
            <a:off x="440818" y="5637402"/>
            <a:ext cx="7886283" cy="861774"/>
          </a:xfrm>
          <a:prstGeom prst="rect">
            <a:avLst/>
          </a:prstGeom>
          <a:noFill/>
        </p:spPr>
        <p:txBody>
          <a:bodyPr wrap="square" rtlCol="0">
            <a:spAutoFit/>
          </a:bodyPr>
          <a:lstStyle/>
          <a:p>
            <a:r>
              <a:rPr lang="en-GB" dirty="0"/>
              <a:t>We stand at a critical time in Earth’s history ……  As the world becomes increasingly interdependent and fragile, the future at once holds great peril and great promise.</a:t>
            </a:r>
          </a:p>
          <a:p>
            <a:r>
              <a:rPr lang="en-GB" sz="1400" i="1" dirty="0"/>
              <a:t>Earth Charter </a:t>
            </a:r>
            <a:r>
              <a:rPr lang="en-GB" sz="1400" dirty="0"/>
              <a:t>(2000)</a:t>
            </a:r>
          </a:p>
        </p:txBody>
      </p:sp>
    </p:spTree>
    <p:extLst>
      <p:ext uri="{BB962C8B-B14F-4D97-AF65-F5344CB8AC3E}">
        <p14:creationId xmlns:p14="http://schemas.microsoft.com/office/powerpoint/2010/main" val="38349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F77AEB-CC79-44F5-B6E9-468E269F6CC8}"/>
              </a:ext>
            </a:extLst>
          </p:cNvPr>
          <p:cNvSpPr txBox="1"/>
          <p:nvPr/>
        </p:nvSpPr>
        <p:spPr>
          <a:xfrm>
            <a:off x="1031846" y="645952"/>
            <a:ext cx="7222921" cy="5666295"/>
          </a:xfrm>
          <a:prstGeom prst="rect">
            <a:avLst/>
          </a:prstGeom>
          <a:noFill/>
        </p:spPr>
        <p:txBody>
          <a:bodyPr wrap="square" rtlCol="0">
            <a:spAutoFit/>
          </a:bodyPr>
          <a:lstStyle/>
          <a:p>
            <a:r>
              <a:rPr lang="en-GB" b="1" dirty="0"/>
              <a:t>References</a:t>
            </a:r>
          </a:p>
          <a:p>
            <a:endParaRPr lang="en-GB" b="1" dirty="0"/>
          </a:p>
          <a:p>
            <a:r>
              <a:rPr lang="en-GB" dirty="0"/>
              <a:t>Biesta, G. (2015)  ‘The Duty to Resist: Redefining the Basics of Today’s</a:t>
            </a:r>
          </a:p>
          <a:p>
            <a:r>
              <a:rPr lang="en-GB" dirty="0"/>
              <a:t>    Schools’, </a:t>
            </a:r>
            <a:r>
              <a:rPr lang="en-GB" i="1" dirty="0"/>
              <a:t>Research on Steiner Education</a:t>
            </a:r>
            <a:r>
              <a:rPr lang="en-GB" dirty="0"/>
              <a:t>, 6: 1-11..</a:t>
            </a:r>
          </a:p>
          <a:p>
            <a:r>
              <a:rPr lang="en-GB" dirty="0"/>
              <a:t>Biesta, G. (2017) </a:t>
            </a:r>
            <a:r>
              <a:rPr lang="en-GB" i="1" dirty="0"/>
              <a:t>The Rediscovery of Teaching</a:t>
            </a:r>
            <a:r>
              <a:rPr lang="en-GB" dirty="0"/>
              <a:t>, London: Routledge.</a:t>
            </a:r>
          </a:p>
          <a:p>
            <a:endParaRPr lang="en-GB" dirty="0"/>
          </a:p>
          <a:p>
            <a:r>
              <a:rPr lang="en-GB" dirty="0"/>
              <a:t>Earth Charter (2000) Available online at </a:t>
            </a:r>
            <a:r>
              <a:rPr lang="en-GB" dirty="0">
                <a:hlinkClick r:id="rId3"/>
              </a:rPr>
              <a:t>https://earthcharter.org/library/the-earth-charter-text/</a:t>
            </a:r>
            <a:endParaRPr lang="en-GB" dirty="0"/>
          </a:p>
          <a:p>
            <a:pPr>
              <a:spcAft>
                <a:spcPts val="600"/>
              </a:spcAft>
            </a:pPr>
            <a:endParaRPr lang="en-GB" dirty="0"/>
          </a:p>
          <a:p>
            <a:r>
              <a:rPr lang="en-GB" dirty="0"/>
              <a:t>Kemp, N. and Scoffham, S. (2022) ‘The Paradox Model: Towards a</a:t>
            </a:r>
          </a:p>
          <a:p>
            <a:r>
              <a:rPr lang="en-GB" dirty="0"/>
              <a:t>    Conceptual Framework for Engaging with Sustainability in Higher</a:t>
            </a:r>
          </a:p>
          <a:p>
            <a:r>
              <a:rPr lang="en-GB" dirty="0"/>
              <a:t>    Education’ in </a:t>
            </a:r>
            <a:r>
              <a:rPr lang="en-GB" i="1" dirty="0"/>
              <a:t>International Journal of Sustainability in Higher Education</a:t>
            </a:r>
            <a:r>
              <a:rPr lang="en-GB" dirty="0"/>
              <a:t>.</a:t>
            </a:r>
          </a:p>
          <a:p>
            <a:endParaRPr lang="en-GB" dirty="0"/>
          </a:p>
          <a:p>
            <a:r>
              <a:rPr lang="en-GB" dirty="0" err="1"/>
              <a:t>Rockstr</a:t>
            </a:r>
            <a:r>
              <a:rPr lang="en-GB" sz="1400" b="1" dirty="0" err="1"/>
              <a:t>Ö</a:t>
            </a:r>
            <a:r>
              <a:rPr lang="en-GB" dirty="0" err="1"/>
              <a:t>m</a:t>
            </a:r>
            <a:r>
              <a:rPr lang="en-GB" dirty="0"/>
              <a:t>, J., and Klum, M. (2015) </a:t>
            </a:r>
            <a:r>
              <a:rPr lang="en-GB" i="1" dirty="0"/>
              <a:t>Big World Small Planet</a:t>
            </a:r>
            <a:r>
              <a:rPr lang="en-GB" dirty="0"/>
              <a:t>, Stockholm: Max </a:t>
            </a:r>
            <a:r>
              <a:rPr lang="en-GB" dirty="0" err="1"/>
              <a:t>Str</a:t>
            </a:r>
            <a:r>
              <a:rPr lang="en-GB" sz="1400" b="1" dirty="0" err="1"/>
              <a:t>Ö</a:t>
            </a:r>
            <a:r>
              <a:rPr lang="en-GB" dirty="0" err="1"/>
              <a:t>m</a:t>
            </a:r>
            <a:r>
              <a:rPr lang="en-GB" dirty="0"/>
              <a:t> Publishing</a:t>
            </a:r>
          </a:p>
          <a:p>
            <a:endParaRPr lang="en-GB" sz="1800" dirty="0">
              <a:effectLst/>
              <a:latin typeface="Calibri" panose="020F0502020204030204" pitchFamily="34" charset="0"/>
              <a:ea typeface="Times New Roman" panose="02020603050405020304" pitchFamily="18" charset="0"/>
              <a:cs typeface="Calibri" panose="020F0502020204030204" pitchFamily="34" charset="0"/>
            </a:endParaRPr>
          </a:p>
          <a:p>
            <a:r>
              <a:rPr lang="en-GB" sz="1800" dirty="0" err="1">
                <a:effectLst/>
                <a:latin typeface="Calibri" panose="020F0502020204030204" pitchFamily="34" charset="0"/>
                <a:ea typeface="Times New Roman" panose="02020603050405020304" pitchFamily="18" charset="0"/>
                <a:cs typeface="Calibri" panose="020F0502020204030204" pitchFamily="34" charset="0"/>
              </a:rPr>
              <a:t>Rockstrom</a:t>
            </a:r>
            <a:r>
              <a:rPr lang="en-GB" sz="1800" dirty="0">
                <a:effectLst/>
                <a:latin typeface="Calibri" panose="020F0502020204030204" pitchFamily="34" charset="0"/>
                <a:ea typeface="Times New Roman" panose="02020603050405020304" pitchFamily="18" charset="0"/>
                <a:cs typeface="Calibri" panose="020F0502020204030204" pitchFamily="34" charset="0"/>
              </a:rPr>
              <a:t>, J. (2020) ‘Ten years to transform the future of humanity – or</a:t>
            </a:r>
          </a:p>
          <a:p>
            <a:r>
              <a:rPr lang="en-GB" dirty="0">
                <a:latin typeface="Calibri" panose="020F0502020204030204" pitchFamily="34" charset="0"/>
                <a:ea typeface="Times New Roman" panose="02020603050405020304" pitchFamily="18" charset="0"/>
                <a:cs typeface="Calibri" panose="020F0502020204030204" pitchFamily="34" charset="0"/>
              </a:rPr>
              <a:t>   </a:t>
            </a:r>
            <a:r>
              <a:rPr lang="en-GB" sz="1800" dirty="0">
                <a:effectLst/>
                <a:latin typeface="Calibri" panose="020F0502020204030204" pitchFamily="34" charset="0"/>
                <a:ea typeface="Times New Roman" panose="02020603050405020304" pitchFamily="18" charset="0"/>
                <a:cs typeface="Calibri" panose="020F0502020204030204" pitchFamily="34" charset="0"/>
              </a:rPr>
              <a:t> destabilize the planet’,  TED talk  </a:t>
            </a:r>
          </a:p>
          <a:p>
            <a:pPr>
              <a:lnSpc>
                <a:spcPct val="150000"/>
              </a:lnSpc>
            </a:pPr>
            <a:r>
              <a:rPr lang="en-GB" dirty="0"/>
              <a:t>Solnit, R. (2020) ‘Hope in a Time of Crisis’  </a:t>
            </a:r>
            <a:r>
              <a:rPr lang="en-GB" i="1" dirty="0"/>
              <a:t>The Guardian </a:t>
            </a:r>
            <a:r>
              <a:rPr lang="en-GB" dirty="0"/>
              <a:t>7</a:t>
            </a:r>
            <a:r>
              <a:rPr lang="en-GB" baseline="30000" dirty="0"/>
              <a:t>th</a:t>
            </a:r>
            <a:r>
              <a:rPr lang="en-GB" dirty="0"/>
              <a:t> April pp5-9</a:t>
            </a:r>
          </a:p>
        </p:txBody>
      </p:sp>
    </p:spTree>
    <p:extLst>
      <p:ext uri="{BB962C8B-B14F-4D97-AF65-F5344CB8AC3E}">
        <p14:creationId xmlns:p14="http://schemas.microsoft.com/office/powerpoint/2010/main" val="496388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760</TotalTime>
  <Words>1374</Words>
  <Application>Microsoft Office PowerPoint</Application>
  <PresentationFormat>On-screen Show (4:3)</PresentationFormat>
  <Paragraphs>150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Scoffham, Stephen (s.scoffham848@canterbury.ac.uk)</dc:creator>
  <cp:lastModifiedBy>Scoffham, Stephen (s.scoffham848@canterbury.ac.uk)</cp:lastModifiedBy>
  <cp:revision>34</cp:revision>
  <cp:lastPrinted>2021-02-28T09:13:40Z</cp:lastPrinted>
  <dcterms:created xsi:type="dcterms:W3CDTF">2021-02-23T17:01:10Z</dcterms:created>
  <dcterms:modified xsi:type="dcterms:W3CDTF">2022-03-10T08:41:22Z</dcterms:modified>
</cp:coreProperties>
</file>