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92" r:id="rId2"/>
    <p:sldId id="268" r:id="rId3"/>
    <p:sldId id="291" r:id="rId4"/>
    <p:sldId id="275" r:id="rId5"/>
    <p:sldId id="267" r:id="rId6"/>
    <p:sldId id="277" r:id="rId7"/>
    <p:sldId id="262" r:id="rId8"/>
    <p:sldId id="29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ffham, Stephen (s.scoffham848@canterbury.ac.uk)" initials="SS(" lastIdx="1" clrIdx="0">
    <p:extLst>
      <p:ext uri="{19B8F6BF-5375-455C-9EA6-DF929625EA0E}">
        <p15:presenceInfo xmlns:p15="http://schemas.microsoft.com/office/powerpoint/2012/main" userId="S::ss848@canterbury.ac.uk::6b55851f-08a2-458b-86cf-7522807940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87" autoAdjust="0"/>
    <p:restoredTop sz="94660"/>
  </p:normalViewPr>
  <p:slideViewPr>
    <p:cSldViewPr snapToGrid="0">
      <p:cViewPr varScale="1">
        <p:scale>
          <a:sx n="105" d="100"/>
          <a:sy n="105" d="100"/>
        </p:scale>
        <p:origin x="1776" y="9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5512D11A-5CC6-11CF-8D67-00AA00BDCE1D}" r:id="rId1"/>
</file>

<file path=ppt/activeX/activeX2.xml><?xml version="1.0" encoding="utf-8"?>
<ax:ocx xmlns:ax="http://schemas.microsoft.com/office/2006/activeX" xmlns:r="http://schemas.openxmlformats.org/officeDocument/2006/relationships" ax:classid="{5512D110-5CC6-11CF-8D67-00AA00BDCE1D}"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ffham, Stephen (s.scoffham848@canterbury.ac.uk)" userId="6b55851f-08a2-458b-86cf-752280794045" providerId="ADAL" clId="{0CB92B5E-AB51-4F65-AD1C-BE8D419F31E0}"/>
    <pc:docChg chg="custSel modSld">
      <pc:chgData name="Scoffham, Stephen (s.scoffham848@canterbury.ac.uk)" userId="6b55851f-08a2-458b-86cf-752280794045" providerId="ADAL" clId="{0CB92B5E-AB51-4F65-AD1C-BE8D419F31E0}" dt="2022-03-10T08:46:34.915" v="310" actId="14100"/>
      <pc:docMkLst>
        <pc:docMk/>
      </pc:docMkLst>
      <pc:sldChg chg="modNotes">
        <pc:chgData name="Scoffham, Stephen (s.scoffham848@canterbury.ac.uk)" userId="6b55851f-08a2-458b-86cf-752280794045" providerId="ADAL" clId="{0CB92B5E-AB51-4F65-AD1C-BE8D419F31E0}" dt="2022-03-10T08:45:51.815" v="253" actId="20577"/>
        <pc:sldMkLst>
          <pc:docMk/>
          <pc:sldMk cId="850551434" sldId="262"/>
        </pc:sldMkLst>
      </pc:sldChg>
      <pc:sldChg chg="modSp modNotes">
        <pc:chgData name="Scoffham, Stephen (s.scoffham848@canterbury.ac.uk)" userId="6b55851f-08a2-458b-86cf-752280794045" providerId="ADAL" clId="{0CB92B5E-AB51-4F65-AD1C-BE8D419F31E0}" dt="2022-03-10T08:43:16.301" v="61" actId="20577"/>
        <pc:sldMkLst>
          <pc:docMk/>
          <pc:sldMk cId="470908941" sldId="268"/>
        </pc:sldMkLst>
        <pc:graphicFrameChg chg="mod">
          <ac:chgData name="Scoffham, Stephen (s.scoffham848@canterbury.ac.uk)" userId="6b55851f-08a2-458b-86cf-752280794045" providerId="ADAL" clId="{0CB92B5E-AB51-4F65-AD1C-BE8D419F31E0}" dt="2022-03-10T08:42:12.845" v="0"/>
          <ac:graphicFrameMkLst>
            <pc:docMk/>
            <pc:sldMk cId="470908941" sldId="268"/>
            <ac:graphicFrameMk id="4" creationId="{00000000-0000-0000-0000-000000000000}"/>
          </ac:graphicFrameMkLst>
        </pc:graphicFrameChg>
        <pc:graphicFrameChg chg="mod">
          <ac:chgData name="Scoffham, Stephen (s.scoffham848@canterbury.ac.uk)" userId="6b55851f-08a2-458b-86cf-752280794045" providerId="ADAL" clId="{0CB92B5E-AB51-4F65-AD1C-BE8D419F31E0}" dt="2022-03-10T08:42:12.845" v="1"/>
          <ac:graphicFrameMkLst>
            <pc:docMk/>
            <pc:sldMk cId="470908941" sldId="268"/>
            <ac:graphicFrameMk id="5" creationId="{00000000-0000-0000-0000-000000000000}"/>
          </ac:graphicFrameMkLst>
        </pc:graphicFrameChg>
      </pc:sldChg>
      <pc:sldChg chg="modNotes">
        <pc:chgData name="Scoffham, Stephen (s.scoffham848@canterbury.ac.uk)" userId="6b55851f-08a2-458b-86cf-752280794045" providerId="ADAL" clId="{0CB92B5E-AB51-4F65-AD1C-BE8D419F31E0}" dt="2022-03-10T08:44:54.974" v="185" actId="14100"/>
        <pc:sldMkLst>
          <pc:docMk/>
          <pc:sldMk cId="271051371" sldId="277"/>
        </pc:sldMkLst>
      </pc:sldChg>
      <pc:sldChg chg="modNotes">
        <pc:chgData name="Scoffham, Stephen (s.scoffham848@canterbury.ac.uk)" userId="6b55851f-08a2-458b-86cf-752280794045" providerId="ADAL" clId="{0CB92B5E-AB51-4F65-AD1C-BE8D419F31E0}" dt="2022-03-10T08:44:04.779" v="131" actId="20577"/>
        <pc:sldMkLst>
          <pc:docMk/>
          <pc:sldMk cId="2692786862" sldId="291"/>
        </pc:sldMkLst>
      </pc:sldChg>
      <pc:sldChg chg="modNotes">
        <pc:chgData name="Scoffham, Stephen (s.scoffham848@canterbury.ac.uk)" userId="6b55851f-08a2-458b-86cf-752280794045" providerId="ADAL" clId="{0CB92B5E-AB51-4F65-AD1C-BE8D419F31E0}" dt="2022-03-10T08:46:34.915" v="310" actId="14100"/>
        <pc:sldMkLst>
          <pc:docMk/>
          <pc:sldMk cId="1222704942"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F8D5B-DB1A-48AE-970E-BAD8B141145E}" type="datetimeFigureOut">
              <a:rPr lang="en-GB" smtClean="0"/>
              <a:t>10/03/2022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6A806-DB9D-49C7-9137-1D1EEF972246}" type="slidenum">
              <a:rPr lang="en-GB" smtClean="0"/>
              <a:t>‹#›</a:t>
            </a:fld>
            <a:endParaRPr lang="en-GB"/>
          </a:p>
        </p:txBody>
      </p:sp>
    </p:spTree>
    <p:extLst>
      <p:ext uri="{BB962C8B-B14F-4D97-AF65-F5344CB8AC3E}">
        <p14:creationId xmlns:p14="http://schemas.microsoft.com/office/powerpoint/2010/main" val="1641923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362460" cy="1834997"/>
          </a:xfrm>
        </p:spPr>
        <p:txBody>
          <a:bodyPr/>
          <a:lstStyle/>
          <a:p>
            <a:r>
              <a:rPr lang="en-GB" sz="1400" dirty="0"/>
              <a:t>Sustainability is a way of looking at the world and our lives.  </a:t>
            </a:r>
          </a:p>
          <a:p>
            <a:r>
              <a:rPr lang="en-GB" sz="1400" dirty="0"/>
              <a:t>It recognises that we have to live within planetary limits.</a:t>
            </a:r>
          </a:p>
          <a:p>
            <a:r>
              <a:rPr lang="en-GB" sz="1400" dirty="0"/>
              <a:t>And it is sensitive to the extraordinary beauty and fragility of the Earth.</a:t>
            </a:r>
          </a:p>
          <a:p>
            <a:endParaRPr lang="en-GB" sz="1400" dirty="0"/>
          </a:p>
          <a:p>
            <a:r>
              <a:rPr lang="en-GB" sz="1400" dirty="0">
                <a:solidFill>
                  <a:srgbClr val="0070C0"/>
                </a:solidFill>
              </a:rPr>
              <a:t>What makes sustainability such an urgent issue at the current time?</a:t>
            </a:r>
            <a:r>
              <a:rPr lang="en-GB" sz="1400" dirty="0"/>
              <a:t> </a:t>
            </a:r>
          </a:p>
        </p:txBody>
      </p:sp>
      <p:sp>
        <p:nvSpPr>
          <p:cNvPr id="4" name="Slide Number Placeholder 3"/>
          <p:cNvSpPr>
            <a:spLocks noGrp="1"/>
          </p:cNvSpPr>
          <p:nvPr>
            <p:ph type="sldNum" sz="quarter" idx="5"/>
          </p:nvPr>
        </p:nvSpPr>
        <p:spPr/>
        <p:txBody>
          <a:bodyPr/>
          <a:lstStyle/>
          <a:p>
            <a:fld id="{E376A806-DB9D-49C7-9137-1D1EEF972246}" type="slidenum">
              <a:rPr lang="en-GB" smtClean="0"/>
              <a:t>1</a:t>
            </a:fld>
            <a:endParaRPr lang="en-GB"/>
          </a:p>
        </p:txBody>
      </p:sp>
    </p:spTree>
    <p:extLst>
      <p:ext uri="{BB962C8B-B14F-4D97-AF65-F5344CB8AC3E}">
        <p14:creationId xmlns:p14="http://schemas.microsoft.com/office/powerpoint/2010/main" val="9677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70933" cy="2903633"/>
          </a:xfrm>
        </p:spPr>
        <p:txBody>
          <a:bodyPr/>
          <a:lstStyle/>
          <a:p>
            <a:r>
              <a:rPr lang="en-GB" sz="1400" dirty="0"/>
              <a:t>There are 17 SDGs and they are designed to provide a vision of a better world.  Each goal is supported by a number of targets which provide an accountability framework.</a:t>
            </a:r>
          </a:p>
          <a:p>
            <a:endParaRPr lang="en-GB" sz="1400" dirty="0"/>
          </a:p>
          <a:p>
            <a:r>
              <a:rPr lang="en-GB" sz="1400" dirty="0"/>
              <a:t>They SDGs apply for the period 2015-30 and extend and develop the Millennium Development Goals (MDGs) which applied from 2000-2015.</a:t>
            </a:r>
          </a:p>
          <a:p>
            <a:endParaRPr lang="en-GB" sz="1400" dirty="0"/>
          </a:p>
          <a:p>
            <a:r>
              <a:rPr lang="en-GB" sz="1400" dirty="0"/>
              <a:t>The SDGs were agreed by every member state of the United Nations.  They are intended for local communities as well as national governments.  </a:t>
            </a:r>
          </a:p>
          <a:p>
            <a:endParaRPr lang="en-GB" sz="1400" dirty="0"/>
          </a:p>
          <a:p>
            <a:r>
              <a:rPr lang="en-GB" sz="1400" dirty="0">
                <a:solidFill>
                  <a:srgbClr val="0070C0"/>
                </a:solidFill>
              </a:rPr>
              <a:t>Do you think the goals are clear, appropriate and attainable?  Can you think of any additional goal that you would add?</a:t>
            </a:r>
          </a:p>
        </p:txBody>
      </p:sp>
      <p:sp>
        <p:nvSpPr>
          <p:cNvPr id="4" name="Slide Number Placeholder 3"/>
          <p:cNvSpPr>
            <a:spLocks noGrp="1"/>
          </p:cNvSpPr>
          <p:nvPr>
            <p:ph type="sldNum" sz="quarter" idx="5"/>
          </p:nvPr>
        </p:nvSpPr>
        <p:spPr/>
        <p:txBody>
          <a:bodyPr/>
          <a:lstStyle/>
          <a:p>
            <a:fld id="{E376A806-DB9D-49C7-9137-1D1EEF972246}" type="slidenum">
              <a:rPr lang="en-GB" smtClean="0"/>
              <a:t>2</a:t>
            </a:fld>
            <a:endParaRPr lang="en-GB"/>
          </a:p>
        </p:txBody>
      </p:sp>
    </p:spTree>
    <p:extLst>
      <p:ext uri="{BB962C8B-B14F-4D97-AF65-F5344CB8AC3E}">
        <p14:creationId xmlns:p14="http://schemas.microsoft.com/office/powerpoint/2010/main" val="249572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The SDGs can be grouped in many different ways. </a:t>
            </a:r>
          </a:p>
          <a:p>
            <a:endParaRPr lang="en-GB" sz="1400" dirty="0"/>
          </a:p>
          <a:p>
            <a:r>
              <a:rPr lang="en-GB" sz="1400" dirty="0"/>
              <a:t>Some people see the ecological goals as fundamental because all life depends on the environment.</a:t>
            </a:r>
          </a:p>
          <a:p>
            <a:endParaRPr lang="en-GB" sz="1400" dirty="0"/>
          </a:p>
          <a:p>
            <a:r>
              <a:rPr lang="en-GB" sz="1400" dirty="0"/>
              <a:t>The goal which focuses on partnership (goal 17) is sometimes seen as a key.</a:t>
            </a:r>
          </a:p>
          <a:p>
            <a:endParaRPr lang="en-GB" sz="1400" dirty="0"/>
          </a:p>
          <a:p>
            <a:r>
              <a:rPr lang="en-GB" sz="1400" dirty="0"/>
              <a:t>It is instructive to experiment with different arrangements, as in this activity, using labelled flower pots.</a:t>
            </a:r>
          </a:p>
          <a:p>
            <a:endParaRPr lang="en-GB" sz="1400" dirty="0"/>
          </a:p>
          <a:p>
            <a:r>
              <a:rPr lang="en-GB" sz="1400" dirty="0">
                <a:solidFill>
                  <a:srgbClr val="0070C0"/>
                </a:solidFill>
              </a:rPr>
              <a:t>What way of grouping the SDGs makes best sense to you?  How does this differ from how other people arrange them?</a:t>
            </a:r>
          </a:p>
          <a:p>
            <a:endParaRPr lang="en-GB" dirty="0"/>
          </a:p>
        </p:txBody>
      </p:sp>
      <p:sp>
        <p:nvSpPr>
          <p:cNvPr id="4" name="Slide Number Placeholder 3"/>
          <p:cNvSpPr>
            <a:spLocks noGrp="1"/>
          </p:cNvSpPr>
          <p:nvPr>
            <p:ph type="sldNum" sz="quarter" idx="5"/>
          </p:nvPr>
        </p:nvSpPr>
        <p:spPr/>
        <p:txBody>
          <a:bodyPr/>
          <a:lstStyle/>
          <a:p>
            <a:fld id="{E376A806-DB9D-49C7-9137-1D1EEF972246}" type="slidenum">
              <a:rPr lang="en-GB" smtClean="0"/>
              <a:t>3</a:t>
            </a:fld>
            <a:endParaRPr lang="en-GB"/>
          </a:p>
        </p:txBody>
      </p:sp>
    </p:spTree>
    <p:extLst>
      <p:ext uri="{BB962C8B-B14F-4D97-AF65-F5344CB8AC3E}">
        <p14:creationId xmlns:p14="http://schemas.microsoft.com/office/powerpoint/2010/main" val="246307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527713" cy="2044317"/>
          </a:xfrm>
        </p:spPr>
        <p:txBody>
          <a:bodyPr/>
          <a:lstStyle/>
          <a:p>
            <a:r>
              <a:rPr lang="en-GB" sz="1400" dirty="0"/>
              <a:t>This SDG pyramid emphasises how all the goals depend on each other.  It also illustrates how social, economic and environmental factors all play a part in our lives.</a:t>
            </a:r>
          </a:p>
          <a:p>
            <a:endParaRPr lang="en-GB" sz="1400" dirty="0"/>
          </a:p>
          <a:p>
            <a:r>
              <a:rPr lang="en-GB" sz="1400" dirty="0"/>
              <a:t>Sustainable living is about finding a balance.  </a:t>
            </a:r>
          </a:p>
          <a:p>
            <a:endParaRPr lang="en-GB" sz="1400" dirty="0"/>
          </a:p>
          <a:p>
            <a:r>
              <a:rPr lang="en-GB" sz="1400" dirty="0">
                <a:solidFill>
                  <a:srgbClr val="0070C0"/>
                </a:solidFill>
              </a:rPr>
              <a:t>Given that the goals all inter-relate, does it make sense to try to implement them individually? </a:t>
            </a:r>
          </a:p>
        </p:txBody>
      </p:sp>
      <p:sp>
        <p:nvSpPr>
          <p:cNvPr id="4" name="Slide Number Placeholder 3"/>
          <p:cNvSpPr>
            <a:spLocks noGrp="1"/>
          </p:cNvSpPr>
          <p:nvPr>
            <p:ph type="sldNum" sz="quarter" idx="5"/>
          </p:nvPr>
        </p:nvSpPr>
        <p:spPr/>
        <p:txBody>
          <a:bodyPr/>
          <a:lstStyle/>
          <a:p>
            <a:fld id="{E376A806-DB9D-49C7-9137-1D1EEF972246}" type="slidenum">
              <a:rPr lang="en-GB" smtClean="0"/>
              <a:t>4</a:t>
            </a:fld>
            <a:endParaRPr lang="en-GB"/>
          </a:p>
        </p:txBody>
      </p:sp>
    </p:spTree>
    <p:extLst>
      <p:ext uri="{BB962C8B-B14F-4D97-AF65-F5344CB8AC3E}">
        <p14:creationId xmlns:p14="http://schemas.microsoft.com/office/powerpoint/2010/main" val="402031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The SDGs appear to give equal weight to environmental, social and economic factors.</a:t>
            </a:r>
          </a:p>
          <a:p>
            <a:r>
              <a:rPr lang="en-GB" sz="1400" dirty="0"/>
              <a:t>However, in practice, economics and business dominate.</a:t>
            </a:r>
          </a:p>
          <a:p>
            <a:endParaRPr lang="en-GB" sz="1400" dirty="0"/>
          </a:p>
          <a:p>
            <a:r>
              <a:rPr lang="en-GB" sz="1400" dirty="0"/>
              <a:t>It is also clear that the SDGs reflect the interests of the world’s most powerful countries.</a:t>
            </a:r>
          </a:p>
          <a:p>
            <a:endParaRPr lang="en-GB" sz="1400" dirty="0"/>
          </a:p>
          <a:p>
            <a:r>
              <a:rPr lang="en-GB" sz="1400" dirty="0"/>
              <a:t>Furthermore, the SDGs do not attempt to analyse </a:t>
            </a:r>
            <a:r>
              <a:rPr lang="en-GB" sz="1400" b="1" i="1" dirty="0"/>
              <a:t>why</a:t>
            </a:r>
            <a:r>
              <a:rPr lang="en-GB" sz="1400" dirty="0"/>
              <a:t> so many people remain hungry when there is enough food for everyone, or </a:t>
            </a:r>
            <a:r>
              <a:rPr lang="en-GB" sz="1400" b="1" dirty="0"/>
              <a:t>why </a:t>
            </a:r>
            <a:r>
              <a:rPr lang="en-GB" sz="1400" dirty="0"/>
              <a:t>some countries are so much richer than others.</a:t>
            </a:r>
          </a:p>
          <a:p>
            <a:endParaRPr lang="en-GB" sz="1400" dirty="0"/>
          </a:p>
          <a:p>
            <a:r>
              <a:rPr lang="en-GB" sz="1400" dirty="0">
                <a:solidFill>
                  <a:srgbClr val="0070C0"/>
                </a:solidFill>
              </a:rPr>
              <a:t>To what extent do you think the SDGs reflect the legacy of colonialism?</a:t>
            </a:r>
          </a:p>
        </p:txBody>
      </p:sp>
      <p:sp>
        <p:nvSpPr>
          <p:cNvPr id="4" name="Slide Number Placeholder 3"/>
          <p:cNvSpPr>
            <a:spLocks noGrp="1"/>
          </p:cNvSpPr>
          <p:nvPr>
            <p:ph type="sldNum" sz="quarter" idx="5"/>
          </p:nvPr>
        </p:nvSpPr>
        <p:spPr/>
        <p:txBody>
          <a:bodyPr/>
          <a:lstStyle/>
          <a:p>
            <a:fld id="{E376A806-DB9D-49C7-9137-1D1EEF972246}" type="slidenum">
              <a:rPr lang="en-GB" smtClean="0"/>
              <a:t>5</a:t>
            </a:fld>
            <a:endParaRPr lang="en-GB"/>
          </a:p>
        </p:txBody>
      </p:sp>
    </p:spTree>
    <p:extLst>
      <p:ext uri="{BB962C8B-B14F-4D97-AF65-F5344CB8AC3E}">
        <p14:creationId xmlns:p14="http://schemas.microsoft.com/office/powerpoint/2010/main" val="197628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40680" cy="1565911"/>
          </a:xfrm>
        </p:spPr>
        <p:txBody>
          <a:bodyPr/>
          <a:lstStyle/>
          <a:p>
            <a:r>
              <a:rPr lang="en-GB" sz="1400" dirty="0"/>
              <a:t>Despite their weaknesses the SDGs have gained considerable support from many sections of society.</a:t>
            </a:r>
          </a:p>
          <a:p>
            <a:endParaRPr lang="en-GB" sz="1400" dirty="0"/>
          </a:p>
          <a:p>
            <a:r>
              <a:rPr lang="en-GB" sz="1400" dirty="0">
                <a:solidFill>
                  <a:srgbClr val="0070C0"/>
                </a:solidFill>
              </a:rPr>
              <a:t>Do you know of any groups or organisations in your area which are using the SDGs in their work?  Have you used them in your teaching?  If so, how?</a:t>
            </a:r>
          </a:p>
        </p:txBody>
      </p:sp>
      <p:sp>
        <p:nvSpPr>
          <p:cNvPr id="4" name="Slide Number Placeholder 3"/>
          <p:cNvSpPr>
            <a:spLocks noGrp="1"/>
          </p:cNvSpPr>
          <p:nvPr>
            <p:ph type="sldNum" sz="quarter" idx="5"/>
          </p:nvPr>
        </p:nvSpPr>
        <p:spPr/>
        <p:txBody>
          <a:bodyPr/>
          <a:lstStyle/>
          <a:p>
            <a:fld id="{E376A806-DB9D-49C7-9137-1D1EEF972246}" type="slidenum">
              <a:rPr lang="en-GB" smtClean="0"/>
              <a:t>6</a:t>
            </a:fld>
            <a:endParaRPr lang="en-GB"/>
          </a:p>
        </p:txBody>
      </p:sp>
    </p:spTree>
    <p:extLst>
      <p:ext uri="{BB962C8B-B14F-4D97-AF65-F5344CB8AC3E}">
        <p14:creationId xmlns:p14="http://schemas.microsoft.com/office/powerpoint/2010/main" val="272232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737034" cy="2936685"/>
          </a:xfrm>
        </p:spPr>
        <p:txBody>
          <a:bodyPr/>
          <a:lstStyle/>
          <a:p>
            <a:r>
              <a:rPr lang="en-GB" sz="1400" dirty="0"/>
              <a:t>The challenge which confronts us today is to find a way for humanity flourish within environmental limits.  </a:t>
            </a:r>
          </a:p>
          <a:p>
            <a:endParaRPr lang="en-GB" sz="1400" dirty="0"/>
          </a:p>
          <a:p>
            <a:r>
              <a:rPr lang="en-GB" sz="1400" dirty="0"/>
              <a:t>Many people argue that we need a new vision of prosperity that isn’t based on ever increasing consumption.</a:t>
            </a:r>
          </a:p>
          <a:p>
            <a:endParaRPr lang="en-GB" sz="1400" dirty="0"/>
          </a:p>
          <a:p>
            <a:r>
              <a:rPr lang="en-GB" sz="1400" dirty="0"/>
              <a:t>Kate Raworth proposes the notion of ‘doughnut economics’.  In her model the ring of the doughnut represents what she calls ‘a safe and just place for humanity’.  This space is bounded by ecological overshoot on the one hand and social deprivation on the other.</a:t>
            </a:r>
          </a:p>
          <a:p>
            <a:endParaRPr lang="en-GB" sz="1400" dirty="0"/>
          </a:p>
          <a:p>
            <a:r>
              <a:rPr lang="en-GB" sz="1400" dirty="0">
                <a:solidFill>
                  <a:srgbClr val="0070C0"/>
                </a:solidFill>
              </a:rPr>
              <a:t>Do you think the SDGs can been seen as providing a similar framework?  How else might we model this fundamental and complex challenge?</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376A806-DB9D-49C7-9137-1D1EEF972246}" type="slidenum">
              <a:rPr lang="en-GB" smtClean="0"/>
              <a:t>7</a:t>
            </a:fld>
            <a:endParaRPr lang="en-GB"/>
          </a:p>
        </p:txBody>
      </p:sp>
    </p:spTree>
    <p:extLst>
      <p:ext uri="{BB962C8B-B14F-4D97-AF65-F5344CB8AC3E}">
        <p14:creationId xmlns:p14="http://schemas.microsoft.com/office/powerpoint/2010/main" val="3005011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32120" cy="1463040"/>
          </a:xfrm>
        </p:spPr>
        <p:txBody>
          <a:bodyPr/>
          <a:lstStyle/>
          <a:p>
            <a:r>
              <a:rPr lang="en-GB" sz="1400" dirty="0"/>
              <a:t>As we head into troubled times, we need both a vision for the future and a strategy for getting there.</a:t>
            </a:r>
          </a:p>
          <a:p>
            <a:endParaRPr lang="en-GB" sz="1400" dirty="0"/>
          </a:p>
          <a:p>
            <a:r>
              <a:rPr lang="en-GB" sz="1400" dirty="0">
                <a:solidFill>
                  <a:srgbClr val="0070C0"/>
                </a:solidFill>
              </a:rPr>
              <a:t>Are you hopeful or pessimistic about the future, both in your own life and for the wider world?  How do you think children view the future?</a:t>
            </a:r>
          </a:p>
          <a:p>
            <a:endParaRPr lang="en-GB" sz="1400" dirty="0"/>
          </a:p>
          <a:p>
            <a:endParaRPr lang="en-GB" dirty="0"/>
          </a:p>
        </p:txBody>
      </p:sp>
      <p:sp>
        <p:nvSpPr>
          <p:cNvPr id="4" name="Slide Number Placeholder 3"/>
          <p:cNvSpPr>
            <a:spLocks noGrp="1"/>
          </p:cNvSpPr>
          <p:nvPr>
            <p:ph type="sldNum" sz="quarter" idx="5"/>
          </p:nvPr>
        </p:nvSpPr>
        <p:spPr/>
        <p:txBody>
          <a:bodyPr/>
          <a:lstStyle/>
          <a:p>
            <a:fld id="{E376A806-DB9D-49C7-9137-1D1EEF972246}" type="slidenum">
              <a:rPr lang="en-GB" smtClean="0"/>
              <a:t>8</a:t>
            </a:fld>
            <a:endParaRPr lang="en-GB"/>
          </a:p>
        </p:txBody>
      </p:sp>
    </p:spTree>
    <p:extLst>
      <p:ext uri="{BB962C8B-B14F-4D97-AF65-F5344CB8AC3E}">
        <p14:creationId xmlns:p14="http://schemas.microsoft.com/office/powerpoint/2010/main" val="932028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FB73FB-9BED-43A9-AB73-9ED44E9F65B8}"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FF1DD9-D04D-404B-93EB-4DE0AF3D0213}" type="slidenum">
              <a:rPr lang="en-GB" smtClean="0"/>
              <a:t>‹#›</a:t>
            </a:fld>
            <a:endParaRPr lang="en-GB"/>
          </a:p>
        </p:txBody>
      </p:sp>
    </p:spTree>
    <p:extLst>
      <p:ext uri="{BB962C8B-B14F-4D97-AF65-F5344CB8AC3E}">
        <p14:creationId xmlns:p14="http://schemas.microsoft.com/office/powerpoint/2010/main" val="244581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B73FB-9BED-43A9-AB73-9ED44E9F65B8}"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FF1DD9-D04D-404B-93EB-4DE0AF3D0213}" type="slidenum">
              <a:rPr lang="en-GB" smtClean="0"/>
              <a:t>‹#›</a:t>
            </a:fld>
            <a:endParaRPr lang="en-GB"/>
          </a:p>
        </p:txBody>
      </p:sp>
    </p:spTree>
    <p:extLst>
      <p:ext uri="{BB962C8B-B14F-4D97-AF65-F5344CB8AC3E}">
        <p14:creationId xmlns:p14="http://schemas.microsoft.com/office/powerpoint/2010/main" val="130096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B73FB-9BED-43A9-AB73-9ED44E9F65B8}"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FF1DD9-D04D-404B-93EB-4DE0AF3D0213}" type="slidenum">
              <a:rPr lang="en-GB" smtClean="0"/>
              <a:t>‹#›</a:t>
            </a:fld>
            <a:endParaRPr lang="en-GB"/>
          </a:p>
        </p:txBody>
      </p:sp>
    </p:spTree>
    <p:extLst>
      <p:ext uri="{BB962C8B-B14F-4D97-AF65-F5344CB8AC3E}">
        <p14:creationId xmlns:p14="http://schemas.microsoft.com/office/powerpoint/2010/main" val="165178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B73FB-9BED-43A9-AB73-9ED44E9F65B8}"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FF1DD9-D04D-404B-93EB-4DE0AF3D0213}" type="slidenum">
              <a:rPr lang="en-GB" smtClean="0"/>
              <a:t>‹#›</a:t>
            </a:fld>
            <a:endParaRPr lang="en-GB"/>
          </a:p>
        </p:txBody>
      </p:sp>
    </p:spTree>
    <p:extLst>
      <p:ext uri="{BB962C8B-B14F-4D97-AF65-F5344CB8AC3E}">
        <p14:creationId xmlns:p14="http://schemas.microsoft.com/office/powerpoint/2010/main" val="133733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FB73FB-9BED-43A9-AB73-9ED44E9F65B8}"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FF1DD9-D04D-404B-93EB-4DE0AF3D0213}" type="slidenum">
              <a:rPr lang="en-GB" smtClean="0"/>
              <a:t>‹#›</a:t>
            </a:fld>
            <a:endParaRPr lang="en-GB"/>
          </a:p>
        </p:txBody>
      </p:sp>
    </p:spTree>
    <p:extLst>
      <p:ext uri="{BB962C8B-B14F-4D97-AF65-F5344CB8AC3E}">
        <p14:creationId xmlns:p14="http://schemas.microsoft.com/office/powerpoint/2010/main" val="46037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FB73FB-9BED-43A9-AB73-9ED44E9F65B8}" type="datetimeFigureOut">
              <a:rPr lang="en-GB" smtClean="0"/>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FF1DD9-D04D-404B-93EB-4DE0AF3D0213}" type="slidenum">
              <a:rPr lang="en-GB" smtClean="0"/>
              <a:t>‹#›</a:t>
            </a:fld>
            <a:endParaRPr lang="en-GB"/>
          </a:p>
        </p:txBody>
      </p:sp>
    </p:spTree>
    <p:extLst>
      <p:ext uri="{BB962C8B-B14F-4D97-AF65-F5344CB8AC3E}">
        <p14:creationId xmlns:p14="http://schemas.microsoft.com/office/powerpoint/2010/main" val="419060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FB73FB-9BED-43A9-AB73-9ED44E9F65B8}" type="datetimeFigureOut">
              <a:rPr lang="en-GB" smtClean="0"/>
              <a:t>10/03/2022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FF1DD9-D04D-404B-93EB-4DE0AF3D0213}" type="slidenum">
              <a:rPr lang="en-GB" smtClean="0"/>
              <a:t>‹#›</a:t>
            </a:fld>
            <a:endParaRPr lang="en-GB"/>
          </a:p>
        </p:txBody>
      </p:sp>
    </p:spTree>
    <p:extLst>
      <p:ext uri="{BB962C8B-B14F-4D97-AF65-F5344CB8AC3E}">
        <p14:creationId xmlns:p14="http://schemas.microsoft.com/office/powerpoint/2010/main" val="134981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FB73FB-9BED-43A9-AB73-9ED44E9F65B8}" type="datetimeFigureOut">
              <a:rPr lang="en-GB" smtClean="0"/>
              <a:t>10/03/2022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FF1DD9-D04D-404B-93EB-4DE0AF3D0213}" type="slidenum">
              <a:rPr lang="en-GB" smtClean="0"/>
              <a:t>‹#›</a:t>
            </a:fld>
            <a:endParaRPr lang="en-GB"/>
          </a:p>
        </p:txBody>
      </p:sp>
    </p:spTree>
    <p:extLst>
      <p:ext uri="{BB962C8B-B14F-4D97-AF65-F5344CB8AC3E}">
        <p14:creationId xmlns:p14="http://schemas.microsoft.com/office/powerpoint/2010/main" val="3303022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73FB-9BED-43A9-AB73-9ED44E9F65B8}" type="datetimeFigureOut">
              <a:rPr lang="en-GB" smtClean="0"/>
              <a:t>10/03/2022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FF1DD9-D04D-404B-93EB-4DE0AF3D0213}" type="slidenum">
              <a:rPr lang="en-GB" smtClean="0"/>
              <a:t>‹#›</a:t>
            </a:fld>
            <a:endParaRPr lang="en-GB"/>
          </a:p>
        </p:txBody>
      </p:sp>
    </p:spTree>
    <p:extLst>
      <p:ext uri="{BB962C8B-B14F-4D97-AF65-F5344CB8AC3E}">
        <p14:creationId xmlns:p14="http://schemas.microsoft.com/office/powerpoint/2010/main" val="170759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FB73FB-9BED-43A9-AB73-9ED44E9F65B8}" type="datetimeFigureOut">
              <a:rPr lang="en-GB" smtClean="0"/>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FF1DD9-D04D-404B-93EB-4DE0AF3D0213}" type="slidenum">
              <a:rPr lang="en-GB" smtClean="0"/>
              <a:t>‹#›</a:t>
            </a:fld>
            <a:endParaRPr lang="en-GB"/>
          </a:p>
        </p:txBody>
      </p:sp>
    </p:spTree>
    <p:extLst>
      <p:ext uri="{BB962C8B-B14F-4D97-AF65-F5344CB8AC3E}">
        <p14:creationId xmlns:p14="http://schemas.microsoft.com/office/powerpoint/2010/main" val="125144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FB73FB-9BED-43A9-AB73-9ED44E9F65B8}" type="datetimeFigureOut">
              <a:rPr lang="en-GB" smtClean="0"/>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FF1DD9-D04D-404B-93EB-4DE0AF3D0213}" type="slidenum">
              <a:rPr lang="en-GB" smtClean="0"/>
              <a:t>‹#›</a:t>
            </a:fld>
            <a:endParaRPr lang="en-GB"/>
          </a:p>
        </p:txBody>
      </p:sp>
    </p:spTree>
    <p:extLst>
      <p:ext uri="{BB962C8B-B14F-4D97-AF65-F5344CB8AC3E}">
        <p14:creationId xmlns:p14="http://schemas.microsoft.com/office/powerpoint/2010/main" val="927661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B73FB-9BED-43A9-AB73-9ED44E9F65B8}" type="datetimeFigureOut">
              <a:rPr lang="en-GB" smtClean="0"/>
              <a:t>10/03/2022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F1DD9-D04D-404B-93EB-4DE0AF3D0213}" type="slidenum">
              <a:rPr lang="en-GB" smtClean="0"/>
              <a:t>‹#›</a:t>
            </a:fld>
            <a:endParaRPr lang="en-GB"/>
          </a:p>
        </p:txBody>
      </p:sp>
    </p:spTree>
    <p:extLst>
      <p:ext uri="{BB962C8B-B14F-4D97-AF65-F5344CB8AC3E}">
        <p14:creationId xmlns:p14="http://schemas.microsoft.com/office/powerpoint/2010/main" val="1385729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un.org/sustainabledevelopment/health/" TargetMode="External"/><Relationship Id="rId13" Type="http://schemas.openxmlformats.org/officeDocument/2006/relationships/hyperlink" Target="https://www.un.org/sustainabledevelopment/economic-growth/" TargetMode="External"/><Relationship Id="rId18" Type="http://schemas.openxmlformats.org/officeDocument/2006/relationships/hyperlink" Target="https://www.un.org/sustainabledevelopment/climate-change-2/" TargetMode="External"/><Relationship Id="rId26" Type="http://schemas.openxmlformats.org/officeDocument/2006/relationships/hyperlink" Target="https://www.un.org/sustainabledevelopment/student-resources/" TargetMode="External"/><Relationship Id="rId3" Type="http://schemas.openxmlformats.org/officeDocument/2006/relationships/slideLayout" Target="../slideLayouts/slideLayout7.xml"/><Relationship Id="rId21" Type="http://schemas.openxmlformats.org/officeDocument/2006/relationships/hyperlink" Target="https://www.un.org/sustainabledevelopment/peace-justice/" TargetMode="External"/><Relationship Id="rId34" Type="http://schemas.openxmlformats.org/officeDocument/2006/relationships/image" Target="../media/image4.wmf"/><Relationship Id="rId7" Type="http://schemas.openxmlformats.org/officeDocument/2006/relationships/hyperlink" Target="https://www.un.org/sustainabledevelopment/hunger/" TargetMode="External"/><Relationship Id="rId12" Type="http://schemas.openxmlformats.org/officeDocument/2006/relationships/hyperlink" Target="https://www.un.org/sustainabledevelopment/energy/" TargetMode="External"/><Relationship Id="rId17" Type="http://schemas.openxmlformats.org/officeDocument/2006/relationships/hyperlink" Target="https://www.un.org/sustainabledevelopment/sustainable-consumption-production/" TargetMode="External"/><Relationship Id="rId25" Type="http://schemas.openxmlformats.org/officeDocument/2006/relationships/hyperlink" Target="https://www.un.org/sustainabledevelopment/news/" TargetMode="External"/><Relationship Id="rId33" Type="http://schemas.openxmlformats.org/officeDocument/2006/relationships/image" Target="../media/image3.wmf"/><Relationship Id="rId2" Type="http://schemas.openxmlformats.org/officeDocument/2006/relationships/control" Target="../activeX/activeX2.xml"/><Relationship Id="rId16" Type="http://schemas.openxmlformats.org/officeDocument/2006/relationships/hyperlink" Target="https://www.un.org/sustainabledevelopment/cities/" TargetMode="External"/><Relationship Id="rId20" Type="http://schemas.openxmlformats.org/officeDocument/2006/relationships/hyperlink" Target="https://www.un.org/sustainabledevelopment/biodiversity/" TargetMode="External"/><Relationship Id="rId29" Type="http://schemas.openxmlformats.org/officeDocument/2006/relationships/hyperlink" Target="https://www.un.org/sustainabledevelopment/sustainable-development-goals" TargetMode="External"/><Relationship Id="rId1" Type="http://schemas.openxmlformats.org/officeDocument/2006/relationships/control" Target="../activeX/activeX1.xml"/><Relationship Id="rId6" Type="http://schemas.openxmlformats.org/officeDocument/2006/relationships/hyperlink" Target="https://www.un.org/sustainabledevelopment/poverty/" TargetMode="External"/><Relationship Id="rId11" Type="http://schemas.openxmlformats.org/officeDocument/2006/relationships/hyperlink" Target="https://www.un.org/sustainabledevelopment/water-and-sanitation/" TargetMode="External"/><Relationship Id="rId24" Type="http://schemas.openxmlformats.org/officeDocument/2006/relationships/hyperlink" Target="https://www.un.org/sustainabledevelopment/partnerships/" TargetMode="External"/><Relationship Id="rId32" Type="http://schemas.openxmlformats.org/officeDocument/2006/relationships/hyperlink" Target="https://www.un.org/sustainabledevelopment/sustainable-development-goals/" TargetMode="External"/><Relationship Id="rId5" Type="http://schemas.openxmlformats.org/officeDocument/2006/relationships/image" Target="../media/image2.png"/><Relationship Id="rId15" Type="http://schemas.openxmlformats.org/officeDocument/2006/relationships/hyperlink" Target="https://www.un.org/sustainabledevelopment/inequality/" TargetMode="External"/><Relationship Id="rId23" Type="http://schemas.openxmlformats.org/officeDocument/2006/relationships/hyperlink" Target="https://www.un.org/sustainabledevelopment/be-the-change/" TargetMode="External"/><Relationship Id="rId28" Type="http://schemas.openxmlformats.org/officeDocument/2006/relationships/hyperlink" Target="https://www.un.org/sustainabledevelopment/campaigns/" TargetMode="External"/><Relationship Id="rId10" Type="http://schemas.openxmlformats.org/officeDocument/2006/relationships/hyperlink" Target="https://www.un.org/sustainabledevelopment/gender-equality/" TargetMode="External"/><Relationship Id="rId19" Type="http://schemas.openxmlformats.org/officeDocument/2006/relationships/hyperlink" Target="https://www.un.org/sustainabledevelopment/oceans/" TargetMode="External"/><Relationship Id="rId31" Type="http://schemas.openxmlformats.org/officeDocument/2006/relationships/hyperlink" Target="http://www.un.org/en/sections/about-website/z-site-index/index.html" TargetMode="External"/><Relationship Id="rId4" Type="http://schemas.openxmlformats.org/officeDocument/2006/relationships/notesSlide" Target="../notesSlides/notesSlide2.xml"/><Relationship Id="rId9" Type="http://schemas.openxmlformats.org/officeDocument/2006/relationships/hyperlink" Target="https://www.un.org/sustainabledevelopment/education/" TargetMode="External"/><Relationship Id="rId14" Type="http://schemas.openxmlformats.org/officeDocument/2006/relationships/hyperlink" Target="https://www.un.org/sustainabledevelopment/infrastructure-industrialization/" TargetMode="External"/><Relationship Id="rId22" Type="http://schemas.openxmlformats.org/officeDocument/2006/relationships/hyperlink" Target="https://www.un.org/sustainabledevelopment/globalpartnerships/" TargetMode="External"/><Relationship Id="rId27" Type="http://schemas.openxmlformats.org/officeDocument/2006/relationships/hyperlink" Target="https://www.un.org/sustainabledevelopment/development-agenda/" TargetMode="External"/><Relationship Id="rId30" Type="http://schemas.openxmlformats.org/officeDocument/2006/relationships/hyperlink" Target="https://www.un.org/sustainabledevelopm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A7D321-83A4-4F0D-B99D-F7E7AE853601}"/>
              </a:ext>
            </a:extLst>
          </p:cNvPr>
          <p:cNvPicPr>
            <a:picLocks noChangeAspect="1"/>
          </p:cNvPicPr>
          <p:nvPr/>
        </p:nvPicPr>
        <p:blipFill rotWithShape="1">
          <a:blip r:embed="rId3">
            <a:extLst>
              <a:ext uri="{28A0092B-C50C-407E-A947-70E740481C1C}">
                <a14:useLocalDpi xmlns:a14="http://schemas.microsoft.com/office/drawing/2010/main" val="0"/>
              </a:ext>
            </a:extLst>
          </a:blip>
          <a:srcRect t="1" b="25262"/>
          <a:stretch/>
        </p:blipFill>
        <p:spPr>
          <a:xfrm>
            <a:off x="-1" y="0"/>
            <a:ext cx="9176105" cy="6858000"/>
          </a:xfrm>
          <a:prstGeom prst="rect">
            <a:avLst/>
          </a:prstGeom>
        </p:spPr>
      </p:pic>
      <p:sp>
        <p:nvSpPr>
          <p:cNvPr id="4" name="TextBox 3">
            <a:extLst>
              <a:ext uri="{FF2B5EF4-FFF2-40B4-BE49-F238E27FC236}">
                <a16:creationId xmlns:a16="http://schemas.microsoft.com/office/drawing/2014/main" id="{0D80E9D3-6D86-4053-9110-B4BA8C8438CA}"/>
              </a:ext>
            </a:extLst>
          </p:cNvPr>
          <p:cNvSpPr txBox="1"/>
          <p:nvPr/>
        </p:nvSpPr>
        <p:spPr>
          <a:xfrm>
            <a:off x="822121" y="503339"/>
            <a:ext cx="4295163" cy="1200329"/>
          </a:xfrm>
          <a:prstGeom prst="rect">
            <a:avLst/>
          </a:prstGeom>
          <a:noFill/>
        </p:spPr>
        <p:txBody>
          <a:bodyPr wrap="square" rtlCol="0">
            <a:spAutoFit/>
          </a:bodyPr>
          <a:lstStyle/>
          <a:p>
            <a:r>
              <a:rPr lang="en-GB" sz="3600" b="1" dirty="0">
                <a:solidFill>
                  <a:schemeClr val="bg1"/>
                </a:solidFill>
              </a:rPr>
              <a:t>Making Sense of the SDGs</a:t>
            </a:r>
          </a:p>
        </p:txBody>
      </p:sp>
      <p:sp>
        <p:nvSpPr>
          <p:cNvPr id="5" name="TextBox 4">
            <a:extLst>
              <a:ext uri="{FF2B5EF4-FFF2-40B4-BE49-F238E27FC236}">
                <a16:creationId xmlns:a16="http://schemas.microsoft.com/office/drawing/2014/main" id="{392C0240-150A-4EAE-816D-F4F0743F50C0}"/>
              </a:ext>
            </a:extLst>
          </p:cNvPr>
          <p:cNvSpPr txBox="1"/>
          <p:nvPr/>
        </p:nvSpPr>
        <p:spPr>
          <a:xfrm>
            <a:off x="822121" y="5301842"/>
            <a:ext cx="2944536" cy="954107"/>
          </a:xfrm>
          <a:prstGeom prst="rect">
            <a:avLst/>
          </a:prstGeom>
          <a:noFill/>
        </p:spPr>
        <p:txBody>
          <a:bodyPr wrap="square" rtlCol="0">
            <a:spAutoFit/>
          </a:bodyPr>
          <a:lstStyle/>
          <a:p>
            <a:r>
              <a:rPr lang="en-GB" sz="2800" b="1" dirty="0">
                <a:solidFill>
                  <a:schemeClr val="bg1"/>
                </a:solidFill>
              </a:rPr>
              <a:t>Stephen Scoffham</a:t>
            </a:r>
          </a:p>
          <a:p>
            <a:r>
              <a:rPr lang="en-GB" sz="2800" b="1" dirty="0">
                <a:solidFill>
                  <a:schemeClr val="bg1"/>
                </a:solidFill>
              </a:rPr>
              <a:t>5</a:t>
            </a:r>
            <a:r>
              <a:rPr lang="en-GB" sz="2800" b="1" baseline="30000" dirty="0">
                <a:solidFill>
                  <a:schemeClr val="bg1"/>
                </a:solidFill>
              </a:rPr>
              <a:t>th</a:t>
            </a:r>
            <a:r>
              <a:rPr lang="en-GB" sz="2800" b="1" dirty="0">
                <a:solidFill>
                  <a:schemeClr val="bg1"/>
                </a:solidFill>
              </a:rPr>
              <a:t> January 2022</a:t>
            </a:r>
          </a:p>
        </p:txBody>
      </p:sp>
      <p:sp>
        <p:nvSpPr>
          <p:cNvPr id="7" name="TextBox 6">
            <a:extLst>
              <a:ext uri="{FF2B5EF4-FFF2-40B4-BE49-F238E27FC236}">
                <a16:creationId xmlns:a16="http://schemas.microsoft.com/office/drawing/2014/main" id="{A149CB84-1092-417F-98C0-6F1841E69994}"/>
              </a:ext>
            </a:extLst>
          </p:cNvPr>
          <p:cNvSpPr txBox="1"/>
          <p:nvPr/>
        </p:nvSpPr>
        <p:spPr>
          <a:xfrm>
            <a:off x="7766754" y="6482452"/>
            <a:ext cx="1409350" cy="246221"/>
          </a:xfrm>
          <a:prstGeom prst="rect">
            <a:avLst/>
          </a:prstGeom>
          <a:noFill/>
        </p:spPr>
        <p:txBody>
          <a:bodyPr wrap="square">
            <a:spAutoFit/>
          </a:bodyPr>
          <a:lstStyle/>
          <a:p>
            <a:r>
              <a:rPr lang="en-GB" sz="1000" dirty="0">
                <a:solidFill>
                  <a:schemeClr val="bg1"/>
                </a:solidFill>
              </a:rPr>
              <a:t>Source: </a:t>
            </a:r>
            <a:r>
              <a:rPr lang="en-GB" sz="1000" dirty="0" err="1">
                <a:solidFill>
                  <a:schemeClr val="bg1"/>
                </a:solidFill>
              </a:rPr>
              <a:t>WikiCommons</a:t>
            </a:r>
            <a:endParaRPr lang="en-GB" sz="1000" dirty="0">
              <a:solidFill>
                <a:schemeClr val="bg1"/>
              </a:solidFill>
            </a:endParaRPr>
          </a:p>
        </p:txBody>
      </p:sp>
    </p:spTree>
    <p:extLst>
      <p:ext uri="{BB962C8B-B14F-4D97-AF65-F5344CB8AC3E}">
        <p14:creationId xmlns:p14="http://schemas.microsoft.com/office/powerpoint/2010/main" val="137318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8992" y="817685"/>
            <a:ext cx="6553612" cy="1070463"/>
          </a:xfrm>
          <a:prstGeom prst="rect">
            <a:avLst/>
          </a:prstGeom>
        </p:spPr>
      </p:pic>
      <p:sp>
        <p:nvSpPr>
          <p:cNvPr id="6" name="Rectangle 6"/>
          <p:cNvSpPr>
            <a:spLocks noChangeArrowheads="1"/>
          </p:cNvSpPr>
          <p:nvPr/>
        </p:nvSpPr>
        <p:spPr bwMode="auto">
          <a:xfrm>
            <a:off x="0" y="0"/>
            <a:ext cx="9144000" cy="0"/>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42336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333333"/>
              </a:solidFill>
              <a:effectLst/>
              <a:latin typeface="Helvetica Neue"/>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rgbClr val="333333"/>
                </a:solidFill>
                <a:effectLst/>
                <a:latin typeface="Helvetica Neue"/>
              </a:rPr>
              <a:t>1-6</a:t>
            </a:r>
            <a:endParaRPr kumimoji="0" lang="en-US" altLang="en-US" sz="700" b="0" i="0" u="none" strike="noStrike" cap="none" normalizeH="0" baseline="0">
              <a:ln>
                <a:noFill/>
              </a:ln>
              <a:solidFill>
                <a:srgbClr val="333333"/>
              </a:solidFill>
              <a:effectLst/>
              <a:latin typeface="Helvetica Neue"/>
            </a:endParaRPr>
          </a:p>
          <a:p>
            <a:pPr marL="914400" marR="0" lvl="2"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6"/>
              </a:rPr>
              <a:t>Goal 1: End poverty in all its forms</a:t>
            </a:r>
            <a:endParaRPr kumimoji="0" lang="en-US" altLang="en-US" sz="700" b="0" i="0" u="none" strike="noStrike" cap="none" normalizeH="0" baseline="0">
              <a:ln>
                <a:noFill/>
              </a:ln>
              <a:solidFill>
                <a:srgbClr val="333333"/>
              </a:solidFill>
              <a:effectLst/>
              <a:latin typeface="Helvetica Neue"/>
            </a:endParaRPr>
          </a:p>
          <a:p>
            <a:pPr marL="914400" marR="0" lvl="2"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7"/>
              </a:rPr>
              <a:t>Goal 2: Zero Hunger</a:t>
            </a:r>
            <a:endParaRPr kumimoji="0" lang="en-US" altLang="en-US" sz="700" b="0" i="0" u="none" strike="noStrike" cap="none" normalizeH="0" baseline="0">
              <a:ln>
                <a:noFill/>
              </a:ln>
              <a:solidFill>
                <a:srgbClr val="333333"/>
              </a:solidFill>
              <a:effectLst/>
              <a:latin typeface="Helvetica Neue"/>
            </a:endParaRPr>
          </a:p>
          <a:p>
            <a:pPr marL="914400" marR="0" lvl="2"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8"/>
              </a:rPr>
              <a:t>Goal 3: Health</a:t>
            </a:r>
            <a:endParaRPr kumimoji="0" lang="en-US" altLang="en-US" sz="700" b="0" i="0" u="none" strike="noStrike" cap="none" normalizeH="0" baseline="0">
              <a:ln>
                <a:noFill/>
              </a:ln>
              <a:solidFill>
                <a:srgbClr val="333333"/>
              </a:solidFill>
              <a:effectLst/>
              <a:latin typeface="Helvetica Neue"/>
            </a:endParaRPr>
          </a:p>
          <a:p>
            <a:pPr marL="914400" marR="0" lvl="2"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9"/>
              </a:rPr>
              <a:t>Goal 4: Education</a:t>
            </a:r>
            <a:endParaRPr kumimoji="0" lang="en-US" altLang="en-US" sz="700" b="0" i="0" u="none" strike="noStrike" cap="none" normalizeH="0" baseline="0">
              <a:ln>
                <a:noFill/>
              </a:ln>
              <a:solidFill>
                <a:srgbClr val="333333"/>
              </a:solidFill>
              <a:effectLst/>
              <a:latin typeface="Helvetica Neue"/>
            </a:endParaRPr>
          </a:p>
          <a:p>
            <a:pPr marL="914400" marR="0" lvl="2"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10"/>
              </a:rPr>
              <a:t>Goal 5: Gender equality and women’s empowerment</a:t>
            </a:r>
            <a:endParaRPr kumimoji="0" lang="en-US" altLang="en-US" sz="700" b="0" i="0" u="none" strike="noStrike" cap="none" normalizeH="0" baseline="0">
              <a:ln>
                <a:noFill/>
              </a:ln>
              <a:solidFill>
                <a:srgbClr val="333333"/>
              </a:solidFill>
              <a:effectLst/>
              <a:latin typeface="Helvetica Neue"/>
            </a:endParaRPr>
          </a:p>
          <a:p>
            <a:pPr marL="914400" marR="0" lvl="2"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11"/>
              </a:rPr>
              <a:t>Goal 6: Water and Sanitation</a:t>
            </a:r>
            <a:endParaRPr kumimoji="0" lang="en-US" altLang="en-US" sz="1000" b="0" i="0" u="none" strike="noStrike" cap="none" normalizeH="0" baseline="0">
              <a:ln>
                <a:noFill/>
              </a:ln>
              <a:solidFill>
                <a:srgbClr val="333333"/>
              </a:solidFill>
              <a:effectLst/>
              <a:latin typeface="Helvetica Neue"/>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rgbClr val="333333"/>
                </a:solidFill>
                <a:effectLst/>
                <a:latin typeface="Helvetica Neue"/>
              </a:rPr>
              <a:t>7-12</a:t>
            </a:r>
            <a:endParaRPr kumimoji="0" lang="en-US" altLang="en-US" sz="700" b="0" i="0" u="none" strike="noStrike" cap="none" normalizeH="0" baseline="0">
              <a:ln>
                <a:noFill/>
              </a:ln>
              <a:solidFill>
                <a:srgbClr val="333333"/>
              </a:solidFill>
              <a:effectLst/>
              <a:latin typeface="Helvetica Neue"/>
            </a:endParaRPr>
          </a:p>
          <a:p>
            <a:pPr marL="914400" marR="0" lvl="2"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12"/>
              </a:rPr>
              <a:t>Goal 7: Energy</a:t>
            </a:r>
            <a:endParaRPr kumimoji="0" lang="en-US" altLang="en-US" sz="700" b="0" i="0" u="none" strike="noStrike" cap="none" normalizeH="0" baseline="0">
              <a:ln>
                <a:noFill/>
              </a:ln>
              <a:solidFill>
                <a:srgbClr val="333333"/>
              </a:solidFill>
              <a:effectLst/>
              <a:latin typeface="Helvetica Neue"/>
            </a:endParaRPr>
          </a:p>
          <a:p>
            <a:pPr marL="914400" marR="0" lvl="2"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13"/>
              </a:rPr>
              <a:t>Goal 8: Economic Growth</a:t>
            </a:r>
            <a:endParaRPr kumimoji="0" lang="en-US" altLang="en-US" sz="700" b="0" i="0" u="none" strike="noStrike" cap="none" normalizeH="0" baseline="0">
              <a:ln>
                <a:noFill/>
              </a:ln>
              <a:solidFill>
                <a:srgbClr val="333333"/>
              </a:solidFill>
              <a:effectLst/>
              <a:latin typeface="Helvetica Neue"/>
            </a:endParaRPr>
          </a:p>
          <a:p>
            <a:pPr marL="914400" marR="0" lvl="2"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14"/>
              </a:rPr>
              <a:t>Goal 9: Infrastructure, industrialization</a:t>
            </a:r>
            <a:endParaRPr kumimoji="0" lang="en-US" altLang="en-US" sz="700" b="0" i="0" u="none" strike="noStrike" cap="none" normalizeH="0" baseline="0">
              <a:ln>
                <a:noFill/>
              </a:ln>
              <a:solidFill>
                <a:srgbClr val="333333"/>
              </a:solidFill>
              <a:effectLst/>
              <a:latin typeface="Helvetica Neue"/>
            </a:endParaRPr>
          </a:p>
          <a:p>
            <a:pPr marL="914400" marR="0" lvl="2"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15"/>
              </a:rPr>
              <a:t>Goal 10: Inequality</a:t>
            </a:r>
            <a:endParaRPr kumimoji="0" lang="en-US" altLang="en-US" sz="700" b="0" i="0" u="none" strike="noStrike" cap="none" normalizeH="0" baseline="0">
              <a:ln>
                <a:noFill/>
              </a:ln>
              <a:solidFill>
                <a:srgbClr val="333333"/>
              </a:solidFill>
              <a:effectLst/>
              <a:latin typeface="Helvetica Neue"/>
            </a:endParaRPr>
          </a:p>
          <a:p>
            <a:pPr marL="914400" marR="0" lvl="2"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16"/>
              </a:rPr>
              <a:t>Goal 11: Cities</a:t>
            </a:r>
            <a:endParaRPr kumimoji="0" lang="en-US" altLang="en-US" sz="700" b="0" i="0" u="none" strike="noStrike" cap="none" normalizeH="0" baseline="0">
              <a:ln>
                <a:noFill/>
              </a:ln>
              <a:solidFill>
                <a:srgbClr val="333333"/>
              </a:solidFill>
              <a:effectLst/>
              <a:latin typeface="Helvetica Neue"/>
            </a:endParaRPr>
          </a:p>
          <a:p>
            <a:pPr marL="914400" marR="0" lvl="2"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17"/>
              </a:rPr>
              <a:t>Goal 12: Sustainable consumption and production</a:t>
            </a:r>
            <a:endParaRPr kumimoji="0" lang="en-US" altLang="en-US" sz="1000" b="0" i="0" u="none" strike="noStrike" cap="none" normalizeH="0" baseline="0">
              <a:ln>
                <a:noFill/>
              </a:ln>
              <a:solidFill>
                <a:srgbClr val="333333"/>
              </a:solidFill>
              <a:effectLst/>
              <a:latin typeface="Helvetica Neue"/>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a:ln>
                  <a:noFill/>
                </a:ln>
                <a:solidFill>
                  <a:srgbClr val="333333"/>
                </a:solidFill>
                <a:effectLst/>
                <a:latin typeface="Helvetica Neue"/>
              </a:rPr>
              <a:t>13-17</a:t>
            </a:r>
            <a:endParaRPr kumimoji="0" lang="en-US" altLang="en-US" sz="700" b="0" i="0" u="none" strike="noStrike" cap="none" normalizeH="0" baseline="0">
              <a:ln>
                <a:noFill/>
              </a:ln>
              <a:solidFill>
                <a:srgbClr val="333333"/>
              </a:solidFill>
              <a:effectLst/>
              <a:latin typeface="Helvetica Neue"/>
            </a:endParaRPr>
          </a:p>
          <a:p>
            <a:pPr marL="914400" marR="0" lvl="2"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18"/>
              </a:rPr>
              <a:t>Goal 13: Climate Change</a:t>
            </a:r>
            <a:endParaRPr kumimoji="0" lang="en-US" altLang="en-US" sz="700" b="0" i="0" u="none" strike="noStrike" cap="none" normalizeH="0" baseline="0">
              <a:ln>
                <a:noFill/>
              </a:ln>
              <a:solidFill>
                <a:srgbClr val="333333"/>
              </a:solidFill>
              <a:effectLst/>
              <a:latin typeface="Helvetica Neue"/>
            </a:endParaRPr>
          </a:p>
          <a:p>
            <a:pPr marL="914400" marR="0" lvl="2"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19"/>
              </a:rPr>
              <a:t>Goal 14: Oceans</a:t>
            </a:r>
            <a:endParaRPr kumimoji="0" lang="en-US" altLang="en-US" sz="700" b="0" i="0" u="none" strike="noStrike" cap="none" normalizeH="0" baseline="0">
              <a:ln>
                <a:noFill/>
              </a:ln>
              <a:solidFill>
                <a:srgbClr val="333333"/>
              </a:solidFill>
              <a:effectLst/>
              <a:latin typeface="Helvetica Neue"/>
            </a:endParaRPr>
          </a:p>
          <a:p>
            <a:pPr marL="914400" marR="0" lvl="2"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20"/>
              </a:rPr>
              <a:t>Goal 15: Biodiversity, forests, desertification</a:t>
            </a:r>
            <a:endParaRPr kumimoji="0" lang="en-US" altLang="en-US" sz="700" b="0" i="0" u="none" strike="noStrike" cap="none" normalizeH="0" baseline="0">
              <a:ln>
                <a:noFill/>
              </a:ln>
              <a:solidFill>
                <a:srgbClr val="333333"/>
              </a:solidFill>
              <a:effectLst/>
              <a:latin typeface="Helvetica Neue"/>
            </a:endParaRPr>
          </a:p>
          <a:p>
            <a:pPr marL="914400" marR="0" lvl="2"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21"/>
              </a:rPr>
              <a:t>Goal 16: Peace, justice and strong institutions</a:t>
            </a:r>
            <a:endParaRPr kumimoji="0" lang="en-US" altLang="en-US" sz="700" b="0" i="0" u="none" strike="noStrike" cap="none" normalizeH="0" baseline="0">
              <a:ln>
                <a:noFill/>
              </a:ln>
              <a:solidFill>
                <a:srgbClr val="333333"/>
              </a:solidFill>
              <a:effectLst/>
              <a:latin typeface="Helvetica Neue"/>
            </a:endParaRPr>
          </a:p>
          <a:p>
            <a:pPr marL="914400" marR="0" lvl="2"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22"/>
              </a:rPr>
              <a:t>Goal 17: Partnerships</a:t>
            </a:r>
            <a:endParaRPr kumimoji="0" lang="en-US" altLang="en-US" sz="1000" b="0" i="0" u="none" strike="noStrike" cap="none" normalizeH="0" baseline="0">
              <a:ln>
                <a:noFill/>
              </a:ln>
              <a:solidFill>
                <a:srgbClr val="333333"/>
              </a:solidFill>
              <a:effectLst/>
              <a:latin typeface="Helvetica Neue"/>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23"/>
              </a:rPr>
              <a:t> </a:t>
            </a:r>
            <a:endParaRPr kumimoji="0" lang="en-US" altLang="en-US" sz="700" b="0" i="0" u="none" strike="noStrike" cap="none" normalizeH="0" baseline="0">
              <a:ln>
                <a:noFill/>
              </a:ln>
              <a:solidFill>
                <a:srgbClr val="333333"/>
              </a:solidFill>
              <a:effectLst/>
              <a:latin typeface="Helvetica Neue"/>
            </a:endParaRPr>
          </a:p>
          <a:p>
            <a:pPr marL="914400" marR="0" lvl="2"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24" tooltip="Partnerships index page"/>
              </a:rPr>
              <a:t> </a:t>
            </a:r>
            <a:endParaRPr kumimoji="0" lang="en-US" altLang="en-US" sz="700" b="0" i="0" u="none" strike="noStrike" cap="none" normalizeH="0" baseline="0">
              <a:ln>
                <a:noFill/>
              </a:ln>
              <a:solidFill>
                <a:srgbClr val="333333"/>
              </a:solidFill>
              <a:effectLst/>
              <a:latin typeface="Helvetica Neue"/>
            </a:endParaRPr>
          </a:p>
          <a:p>
            <a:pPr marL="1828800" marR="0" lvl="4"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25" tooltip="News and Media Index"/>
              </a:rPr>
              <a:t> </a:t>
            </a:r>
            <a:endParaRPr kumimoji="0" lang="en-US" altLang="en-US" sz="700" b="0" i="0" u="none" strike="noStrike" cap="none" normalizeH="0" baseline="0">
              <a:ln>
                <a:noFill/>
              </a:ln>
              <a:solidFill>
                <a:srgbClr val="333333"/>
              </a:solidFill>
              <a:effectLst/>
              <a:latin typeface="Helvetica Neue"/>
            </a:endParaRPr>
          </a:p>
          <a:p>
            <a:pPr marL="1828800" marR="0" lvl="4"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26"/>
              </a:rPr>
              <a:t> </a:t>
            </a:r>
            <a:endParaRPr kumimoji="0" lang="en-US" altLang="en-US" sz="700" b="0" i="0" u="none" strike="noStrike" cap="none" normalizeH="0" baseline="0">
              <a:ln>
                <a:noFill/>
              </a:ln>
              <a:solidFill>
                <a:srgbClr val="333333"/>
              </a:solidFill>
              <a:effectLst/>
              <a:latin typeface="Helvetica Neue"/>
            </a:endParaRPr>
          </a:p>
          <a:p>
            <a:pPr marL="1828800" marR="0" lvl="4"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27" tooltip="About SDG"/>
              </a:rPr>
              <a:t> </a:t>
            </a:r>
            <a:endParaRPr kumimoji="0" lang="en-US" altLang="en-US" sz="700" b="0" i="0" u="none" strike="noStrike" cap="none" normalizeH="0" baseline="0">
              <a:ln>
                <a:noFill/>
              </a:ln>
              <a:solidFill>
                <a:srgbClr val="333333"/>
              </a:solidFill>
              <a:effectLst/>
              <a:latin typeface="Helvetica Neue"/>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28"/>
              </a:rPr>
              <a:t> </a:t>
            </a:r>
            <a:endParaRPr kumimoji="0" lang="en-US" altLang="en-US" sz="700" b="0" i="0" u="none" strike="noStrike" cap="none" normalizeH="0" baseline="0">
              <a:ln>
                <a:noFill/>
              </a:ln>
              <a:solidFill>
                <a:srgbClr val="333333"/>
              </a:solidFill>
              <a:effectLst/>
              <a:latin typeface="Helvetica Neue"/>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29" tooltip="Goals Index Page"/>
              </a:rPr>
              <a:t> </a:t>
            </a:r>
            <a:endParaRPr kumimoji="0" lang="en-US" altLang="en-US" sz="700" b="0" i="0" u="none" strike="noStrike" cap="none" normalizeH="0" baseline="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none" strike="noStrike" cap="none" normalizeH="0" baseline="0">
                <a:ln>
                  <a:noFill/>
                </a:ln>
                <a:solidFill>
                  <a:srgbClr val="333333"/>
                </a:solidFill>
                <a:effectLst/>
                <a:latin typeface="Helvetica Neue"/>
                <a:hlinkClick r:id="rId30"/>
              </a:rPr>
              <a:t>7-12</a:t>
            </a:r>
            <a:endParaRPr kumimoji="0" lang="en-US" altLang="en-US" sz="700" b="0" i="0" u="none" strike="noStrike" cap="none" normalizeH="0" baseline="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none" strike="noStrike" cap="none" normalizeH="0" baseline="0">
                <a:ln>
                  <a:noFill/>
                </a:ln>
                <a:solidFill>
                  <a:srgbClr val="333333"/>
                </a:solidFill>
                <a:effectLst/>
                <a:latin typeface="Helvetica Neue"/>
                <a:hlinkClick r:id="rId30"/>
              </a:rPr>
              <a:t>13-17</a:t>
            </a:r>
            <a:endParaRPr kumimoji="0" lang="en-US" altLang="en-US" sz="700" b="0" i="0" u="none" strike="noStrike" cap="none" normalizeH="0" baseline="0">
              <a:ln>
                <a:noFill/>
              </a:ln>
              <a:solidFill>
                <a:srgbClr val="333333"/>
              </a:solidFill>
              <a:effectLst/>
              <a:latin typeface="Helvetica Neue"/>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23"/>
              </a:rPr>
              <a:t> </a:t>
            </a:r>
            <a:endParaRPr kumimoji="0" lang="en-US" altLang="en-US" sz="700" b="0" i="0" u="none" strike="noStrike" cap="none" normalizeH="0" baseline="0">
              <a:ln>
                <a:noFill/>
              </a:ln>
              <a:solidFill>
                <a:srgbClr val="333333"/>
              </a:solidFill>
              <a:effectLst/>
              <a:latin typeface="Helvetica Neue"/>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24" tooltip="Partnerships index page"/>
              </a:rPr>
              <a:t> </a:t>
            </a:r>
            <a:endParaRPr kumimoji="0" lang="en-US" altLang="en-US" sz="700" b="0" i="0" u="none" strike="noStrike" cap="none" normalizeH="0" baseline="0">
              <a:ln>
                <a:noFill/>
              </a:ln>
              <a:solidFill>
                <a:srgbClr val="333333"/>
              </a:solidFill>
              <a:effectLst/>
              <a:latin typeface="Helvetica Neue"/>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25" tooltip="News and Media Index"/>
              </a:rPr>
              <a:t> </a:t>
            </a:r>
            <a:endParaRPr kumimoji="0" lang="en-US" altLang="en-US" sz="700" b="0" i="0" u="none" strike="noStrike" cap="none" normalizeH="0" baseline="0">
              <a:ln>
                <a:noFill/>
              </a:ln>
              <a:solidFill>
                <a:srgbClr val="333333"/>
              </a:solidFill>
              <a:effectLst/>
              <a:latin typeface="Helvetica Neue"/>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666666"/>
                </a:solidFill>
                <a:effectLst/>
                <a:latin typeface="Helvetica Neue"/>
                <a:hlinkClick r:id="rId26"/>
              </a:rPr>
              <a:t> </a:t>
            </a:r>
            <a:endParaRPr kumimoji="0" lang="en-US" altLang="en-US" sz="700" b="0" i="0" u="none" strike="noStrike" cap="none" normalizeH="0" baseline="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rPr>
              <a:t>Search SDG Site</a:t>
            </a:r>
            <a:r>
              <a:rPr kumimoji="0" lang="en-US" altLang="en-US" sz="10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666666"/>
                </a:solidFill>
                <a:effectLst/>
                <a:latin typeface="Helvetica Neue"/>
                <a:hlinkClick r:id="rId31"/>
              </a:rPr>
              <a:t>A-Z Site Index</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7" name="Picture 3" descr="United Nations Sustainable Development Logo">
            <a:hlinkClick r:id="rId30"/>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363"/>
            <a:ext cx="5248275" cy="8572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608992" y="3441956"/>
            <a:ext cx="6553612" cy="2554545"/>
          </a:xfrm>
          <a:prstGeom prst="rect">
            <a:avLst/>
          </a:prstGeom>
        </p:spPr>
        <p:txBody>
          <a:bodyPr wrap="square">
            <a:spAutoFit/>
          </a:bodyPr>
          <a:lstStyle/>
          <a:p>
            <a:r>
              <a:rPr lang="en-GB" sz="2000" dirty="0"/>
              <a:t>The </a:t>
            </a:r>
            <a:r>
              <a:rPr lang="en-GB" sz="2000" dirty="0">
                <a:hlinkClick r:id="rId32"/>
              </a:rPr>
              <a:t>Sustainable Development Goals</a:t>
            </a:r>
            <a:r>
              <a:rPr lang="en-GB" sz="2000" dirty="0"/>
              <a:t> are a call for action by all countries – poor, rich and middle-income – to promote prosperity while protecting the planet. They acknowledge that ending poverty must go hand-in-hand with strategies that build economic growth and addresses a range of social needs including education, health, social protection, and job opportunities, while tackling climate change and environmental protection.</a:t>
            </a:r>
            <a:endParaRPr lang="en-GB" sz="2000" dirty="0">
              <a:effectLst/>
            </a:endParaRPr>
          </a:p>
        </p:txBody>
      </p:sp>
      <p:sp>
        <p:nvSpPr>
          <p:cNvPr id="10" name="TextBox 9"/>
          <p:cNvSpPr txBox="1"/>
          <p:nvPr/>
        </p:nvSpPr>
        <p:spPr>
          <a:xfrm>
            <a:off x="1608992" y="2341886"/>
            <a:ext cx="6465689" cy="646331"/>
          </a:xfrm>
          <a:prstGeom prst="rect">
            <a:avLst/>
          </a:prstGeom>
          <a:noFill/>
        </p:spPr>
        <p:txBody>
          <a:bodyPr wrap="square" rtlCol="0">
            <a:spAutoFit/>
          </a:bodyPr>
          <a:lstStyle/>
          <a:p>
            <a:r>
              <a:rPr lang="en-GB" sz="3600" b="1" dirty="0"/>
              <a:t>17 Goals to Transform Our World</a:t>
            </a:r>
          </a:p>
        </p:txBody>
      </p:sp>
    </p:spTree>
    <p:controls>
      <mc:AlternateContent xmlns:mc="http://schemas.openxmlformats.org/markup-compatibility/2006">
        <mc:Choice xmlns:v="urn:schemas-microsoft-com:vml" Requires="v">
          <p:control name="HTMLText1" r:id="rId1" imgW="914400" imgH="228600"/>
        </mc:Choice>
        <mc:Fallback>
          <p:control name="HTMLText1" r:id="rId1" imgW="914400" imgH="228600">
            <p:pic>
              <p:nvPicPr>
                <p:cNvPr id="4" name="HTMLText1"/>
                <p:cNvPicPr preferRelativeResize="0">
                  <a:picLocks noChangeArrowheads="1" noChangeShapeType="1"/>
                </p:cNvPicPr>
                <p:nvPr/>
              </p:nvPicPr>
              <p:blipFill>
                <a:blip r:embed="rId33"/>
                <a:srcRect/>
                <a:stretch>
                  <a:fillRect/>
                </a:stretch>
              </p:blipFill>
              <p:spPr bwMode="auto">
                <a:xfrm>
                  <a:off x="-82550" y="-1270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Submit1" r:id="rId2" imgW="723960" imgH="361800"/>
        </mc:Choice>
        <mc:Fallback>
          <p:control name="HTMLSubmit1" r:id="rId2" imgW="723960" imgH="361800">
            <p:pic>
              <p:nvPicPr>
                <p:cNvPr id="5" name="HTMLSubmit1"/>
                <p:cNvPicPr preferRelativeResize="0">
                  <a:picLocks noChangeArrowheads="1" noChangeShapeType="1"/>
                </p:cNvPicPr>
                <p:nvPr/>
              </p:nvPicPr>
              <p:blipFill>
                <a:blip r:embed="rId34"/>
                <a:srcRect/>
                <a:stretch>
                  <a:fillRect/>
                </a:stretch>
              </p:blipFill>
              <p:spPr bwMode="auto">
                <a:xfrm>
                  <a:off x="0" y="0"/>
                  <a:ext cx="45719"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7090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73BA1-38F2-45E5-B325-9498B4648C62}"/>
              </a:ext>
            </a:extLst>
          </p:cNvPr>
          <p:cNvPicPr>
            <a:picLocks noChangeAspect="1"/>
          </p:cNvPicPr>
          <p:nvPr/>
        </p:nvPicPr>
        <p:blipFill rotWithShape="1">
          <a:blip r:embed="rId3">
            <a:extLst>
              <a:ext uri="{28A0092B-C50C-407E-A947-70E740481C1C}">
                <a14:useLocalDpi xmlns:a14="http://schemas.microsoft.com/office/drawing/2010/main" val="0"/>
              </a:ext>
            </a:extLst>
          </a:blip>
          <a:srcRect l="4340" t="24780" r="19053"/>
          <a:stretch/>
        </p:blipFill>
        <p:spPr>
          <a:xfrm>
            <a:off x="0" y="-1"/>
            <a:ext cx="9148643" cy="6996023"/>
          </a:xfrm>
          <a:prstGeom prst="rect">
            <a:avLst/>
          </a:prstGeom>
        </p:spPr>
      </p:pic>
      <p:sp>
        <p:nvSpPr>
          <p:cNvPr id="4" name="TextBox 3">
            <a:extLst>
              <a:ext uri="{FF2B5EF4-FFF2-40B4-BE49-F238E27FC236}">
                <a16:creationId xmlns:a16="http://schemas.microsoft.com/office/drawing/2014/main" id="{432BAF52-75AF-4622-B5AC-9DB1F002AA04}"/>
              </a:ext>
            </a:extLst>
          </p:cNvPr>
          <p:cNvSpPr txBox="1"/>
          <p:nvPr/>
        </p:nvSpPr>
        <p:spPr>
          <a:xfrm>
            <a:off x="7747661" y="6611779"/>
            <a:ext cx="1289807" cy="246221"/>
          </a:xfrm>
          <a:prstGeom prst="rect">
            <a:avLst/>
          </a:prstGeom>
          <a:noFill/>
        </p:spPr>
        <p:txBody>
          <a:bodyPr wrap="square">
            <a:spAutoFit/>
          </a:bodyPr>
          <a:lstStyle/>
          <a:p>
            <a:r>
              <a:rPr lang="en-GB" sz="1000" i="1" dirty="0">
                <a:solidFill>
                  <a:schemeClr val="bg1"/>
                </a:solidFill>
                <a:effectLst/>
                <a:latin typeface="Calibri" panose="020F0502020204030204" pitchFamily="34" charset="0"/>
                <a:ea typeface="Times New Roman" panose="02020603050405020304" pitchFamily="18" charset="0"/>
              </a:rPr>
              <a:t>© Stephen Scoffham</a:t>
            </a:r>
            <a:endParaRPr lang="en-GB" sz="1000" dirty="0">
              <a:solidFill>
                <a:schemeClr val="bg1"/>
              </a:solidFill>
            </a:endParaRPr>
          </a:p>
        </p:txBody>
      </p:sp>
    </p:spTree>
    <p:extLst>
      <p:ext uri="{BB962C8B-B14F-4D97-AF65-F5344CB8AC3E}">
        <p14:creationId xmlns:p14="http://schemas.microsoft.com/office/powerpoint/2010/main" val="2692786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C103ACDF-24E4-4E5D-ACE7-020F59A4D8C8}"/>
              </a:ext>
            </a:extLst>
          </p:cNvPr>
          <p:cNvGraphicFramePr>
            <a:graphicFrameLocks noChangeAspect="1"/>
          </p:cNvGraphicFramePr>
          <p:nvPr/>
        </p:nvGraphicFramePr>
        <p:xfrm>
          <a:off x="243932" y="1401893"/>
          <a:ext cx="8656136" cy="5040098"/>
        </p:xfrm>
        <a:graphic>
          <a:graphicData uri="http://schemas.openxmlformats.org/presentationml/2006/ole">
            <mc:AlternateContent xmlns:mc="http://schemas.openxmlformats.org/markup-compatibility/2006">
              <mc:Choice xmlns:v="urn:schemas-microsoft-com:vml" Requires="v">
                <p:oleObj name="Presentation" r:id="rId3" imgW="6092843" imgH="3425815" progId="PowerPoint.Show.12">
                  <p:embed/>
                </p:oleObj>
              </mc:Choice>
              <mc:Fallback>
                <p:oleObj name="Presentation" r:id="rId3" imgW="6092843" imgH="3425815" progId="PowerPoint.Show.12">
                  <p:embed/>
                  <p:pic>
                    <p:nvPicPr>
                      <p:cNvPr id="2" name="Object 1">
                        <a:hlinkClick r:id="" action="ppaction://ole?verb=0"/>
                        <a:extLst>
                          <a:ext uri="{FF2B5EF4-FFF2-40B4-BE49-F238E27FC236}">
                            <a16:creationId xmlns:a16="http://schemas.microsoft.com/office/drawing/2014/main" id="{C103ACDF-24E4-4E5D-ACE7-020F59A4D8C8}"/>
                          </a:ext>
                        </a:extLst>
                      </p:cNvPr>
                      <p:cNvPicPr/>
                      <p:nvPr/>
                    </p:nvPicPr>
                    <p:blipFill>
                      <a:blip r:embed="rId4"/>
                      <a:stretch>
                        <a:fillRect/>
                      </a:stretch>
                    </p:blipFill>
                    <p:spPr>
                      <a:xfrm>
                        <a:off x="243932" y="1401893"/>
                        <a:ext cx="8656136" cy="504009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5157B61D-D989-4F9E-8BA9-EC92FE1D559A}"/>
              </a:ext>
            </a:extLst>
          </p:cNvPr>
          <p:cNvSpPr txBox="1"/>
          <p:nvPr/>
        </p:nvSpPr>
        <p:spPr>
          <a:xfrm>
            <a:off x="3608174" y="477795"/>
            <a:ext cx="3270422" cy="646331"/>
          </a:xfrm>
          <a:prstGeom prst="rect">
            <a:avLst/>
          </a:prstGeom>
          <a:noFill/>
        </p:spPr>
        <p:txBody>
          <a:bodyPr wrap="square" rtlCol="0">
            <a:spAutoFit/>
          </a:bodyPr>
          <a:lstStyle/>
          <a:p>
            <a:r>
              <a:rPr lang="en-GB" sz="3600" b="1" dirty="0"/>
              <a:t>SDG Pyramid</a:t>
            </a:r>
          </a:p>
        </p:txBody>
      </p:sp>
      <p:sp>
        <p:nvSpPr>
          <p:cNvPr id="4" name="TextBox 3">
            <a:extLst>
              <a:ext uri="{FF2B5EF4-FFF2-40B4-BE49-F238E27FC236}">
                <a16:creationId xmlns:a16="http://schemas.microsoft.com/office/drawing/2014/main" id="{572B5EFC-EA4F-49DC-8002-298E28272C32}"/>
              </a:ext>
            </a:extLst>
          </p:cNvPr>
          <p:cNvSpPr txBox="1"/>
          <p:nvPr/>
        </p:nvSpPr>
        <p:spPr>
          <a:xfrm>
            <a:off x="6433751" y="1787611"/>
            <a:ext cx="1787611" cy="369332"/>
          </a:xfrm>
          <a:prstGeom prst="rect">
            <a:avLst/>
          </a:prstGeom>
          <a:noFill/>
        </p:spPr>
        <p:txBody>
          <a:bodyPr wrap="square" rtlCol="0">
            <a:spAutoFit/>
          </a:bodyPr>
          <a:lstStyle/>
          <a:p>
            <a:endParaRPr lang="en-GB"/>
          </a:p>
        </p:txBody>
      </p:sp>
      <p:sp>
        <p:nvSpPr>
          <p:cNvPr id="5" name="TextBox 4">
            <a:extLst>
              <a:ext uri="{FF2B5EF4-FFF2-40B4-BE49-F238E27FC236}">
                <a16:creationId xmlns:a16="http://schemas.microsoft.com/office/drawing/2014/main" id="{C262AE64-9DE5-4C28-ADE2-377FB9E2CC76}"/>
              </a:ext>
            </a:extLst>
          </p:cNvPr>
          <p:cNvSpPr txBox="1"/>
          <p:nvPr/>
        </p:nvSpPr>
        <p:spPr>
          <a:xfrm>
            <a:off x="6433751" y="1614616"/>
            <a:ext cx="2174790" cy="469557"/>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34798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onnector 2"/>
          <p:cNvSpPr/>
          <p:nvPr/>
        </p:nvSpPr>
        <p:spPr>
          <a:xfrm>
            <a:off x="5063704" y="3470693"/>
            <a:ext cx="3148643" cy="3010621"/>
          </a:xfrm>
          <a:prstGeom prst="flowChartConnector">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lowchart: Connector 1"/>
          <p:cNvSpPr/>
          <p:nvPr/>
        </p:nvSpPr>
        <p:spPr>
          <a:xfrm>
            <a:off x="966158" y="396812"/>
            <a:ext cx="2260121" cy="2251497"/>
          </a:xfrm>
          <a:prstGeom prst="flowChartConnector">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nnector 3"/>
          <p:cNvSpPr/>
          <p:nvPr/>
        </p:nvSpPr>
        <p:spPr>
          <a:xfrm>
            <a:off x="1899248" y="1522560"/>
            <a:ext cx="2245744" cy="218536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Connector 6"/>
          <p:cNvSpPr/>
          <p:nvPr/>
        </p:nvSpPr>
        <p:spPr>
          <a:xfrm>
            <a:off x="7108166" y="3318293"/>
            <a:ext cx="1621766" cy="1518250"/>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p:cNvSpPr/>
          <p:nvPr/>
        </p:nvSpPr>
        <p:spPr>
          <a:xfrm>
            <a:off x="2748951" y="457198"/>
            <a:ext cx="2314753" cy="2191111"/>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p:cNvSpPr/>
          <p:nvPr/>
        </p:nvSpPr>
        <p:spPr>
          <a:xfrm>
            <a:off x="7108166" y="4988943"/>
            <a:ext cx="1621766" cy="1644771"/>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417388" y="457198"/>
            <a:ext cx="2725948" cy="1754326"/>
          </a:xfrm>
          <a:prstGeom prst="rect">
            <a:avLst/>
          </a:prstGeom>
          <a:noFill/>
        </p:spPr>
        <p:txBody>
          <a:bodyPr wrap="square" rtlCol="0">
            <a:spAutoFit/>
          </a:bodyPr>
          <a:lstStyle/>
          <a:p>
            <a:r>
              <a:rPr lang="en-GB" dirty="0"/>
              <a:t>Sustainable development involves integrating economic, social and  environmental aspects at all levels.</a:t>
            </a:r>
          </a:p>
          <a:p>
            <a:r>
              <a:rPr lang="en-GB" sz="1400" dirty="0"/>
              <a:t>UNGA 2012 </a:t>
            </a:r>
          </a:p>
        </p:txBody>
      </p:sp>
      <p:sp>
        <p:nvSpPr>
          <p:cNvPr id="17" name="TextBox 16"/>
          <p:cNvSpPr txBox="1"/>
          <p:nvPr/>
        </p:nvSpPr>
        <p:spPr>
          <a:xfrm>
            <a:off x="539149" y="4077418"/>
            <a:ext cx="4347713" cy="1692771"/>
          </a:xfrm>
          <a:prstGeom prst="rect">
            <a:avLst/>
          </a:prstGeom>
          <a:noFill/>
        </p:spPr>
        <p:txBody>
          <a:bodyPr wrap="square" rtlCol="0">
            <a:spAutoFit/>
          </a:bodyPr>
          <a:lstStyle/>
          <a:p>
            <a:r>
              <a:rPr lang="en-GB" dirty="0"/>
              <a:t>The goals are actively dangerous: they lock in the global development agenda for the next 15 years around a failing economic model that requires urgent and deep structural changes.</a:t>
            </a:r>
          </a:p>
          <a:p>
            <a:r>
              <a:rPr lang="en-GB" sz="1400" dirty="0" err="1"/>
              <a:t>Hickel</a:t>
            </a:r>
            <a:r>
              <a:rPr lang="en-GB" sz="1400" dirty="0"/>
              <a:t> 2015</a:t>
            </a:r>
          </a:p>
        </p:txBody>
      </p:sp>
      <p:sp>
        <p:nvSpPr>
          <p:cNvPr id="18" name="TextBox 17"/>
          <p:cNvSpPr txBox="1"/>
          <p:nvPr/>
        </p:nvSpPr>
        <p:spPr>
          <a:xfrm>
            <a:off x="1311216" y="1035170"/>
            <a:ext cx="1155940" cy="369332"/>
          </a:xfrm>
          <a:prstGeom prst="rect">
            <a:avLst/>
          </a:prstGeom>
          <a:noFill/>
        </p:spPr>
        <p:txBody>
          <a:bodyPr wrap="square" rtlCol="0">
            <a:spAutoFit/>
          </a:bodyPr>
          <a:lstStyle/>
          <a:p>
            <a:r>
              <a:rPr lang="en-GB" dirty="0"/>
              <a:t>Economic</a:t>
            </a:r>
          </a:p>
        </p:txBody>
      </p:sp>
      <p:sp>
        <p:nvSpPr>
          <p:cNvPr id="19" name="Rectangle 18"/>
          <p:cNvSpPr/>
          <p:nvPr/>
        </p:nvSpPr>
        <p:spPr>
          <a:xfrm>
            <a:off x="3712741" y="1035170"/>
            <a:ext cx="726481" cy="369332"/>
          </a:xfrm>
          <a:prstGeom prst="rect">
            <a:avLst/>
          </a:prstGeom>
        </p:spPr>
        <p:txBody>
          <a:bodyPr wrap="none">
            <a:spAutoFit/>
          </a:bodyPr>
          <a:lstStyle/>
          <a:p>
            <a:r>
              <a:rPr lang="en-GB" dirty="0"/>
              <a:t>Social</a:t>
            </a:r>
          </a:p>
        </p:txBody>
      </p:sp>
      <p:sp>
        <p:nvSpPr>
          <p:cNvPr id="20" name="TextBox 19"/>
          <p:cNvSpPr txBox="1"/>
          <p:nvPr/>
        </p:nvSpPr>
        <p:spPr>
          <a:xfrm>
            <a:off x="2234241" y="2738086"/>
            <a:ext cx="1578633" cy="369332"/>
          </a:xfrm>
          <a:prstGeom prst="rect">
            <a:avLst/>
          </a:prstGeom>
          <a:noFill/>
        </p:spPr>
        <p:txBody>
          <a:bodyPr wrap="square" rtlCol="0">
            <a:spAutoFit/>
          </a:bodyPr>
          <a:lstStyle/>
          <a:p>
            <a:r>
              <a:rPr lang="en-GB" dirty="0"/>
              <a:t>Environmental</a:t>
            </a:r>
          </a:p>
        </p:txBody>
      </p:sp>
      <p:sp>
        <p:nvSpPr>
          <p:cNvPr id="21" name="TextBox 20"/>
          <p:cNvSpPr txBox="1"/>
          <p:nvPr/>
        </p:nvSpPr>
        <p:spPr>
          <a:xfrm>
            <a:off x="5417388" y="4774804"/>
            <a:ext cx="1690778" cy="369332"/>
          </a:xfrm>
          <a:prstGeom prst="rect">
            <a:avLst/>
          </a:prstGeom>
          <a:noFill/>
        </p:spPr>
        <p:txBody>
          <a:bodyPr wrap="square" rtlCol="0">
            <a:spAutoFit/>
          </a:bodyPr>
          <a:lstStyle/>
          <a:p>
            <a:r>
              <a:rPr lang="en-GB" dirty="0"/>
              <a:t>Economic</a:t>
            </a:r>
          </a:p>
        </p:txBody>
      </p:sp>
      <p:sp>
        <p:nvSpPr>
          <p:cNvPr id="22" name="TextBox 21"/>
          <p:cNvSpPr txBox="1"/>
          <p:nvPr/>
        </p:nvSpPr>
        <p:spPr>
          <a:xfrm>
            <a:off x="7548112" y="3959525"/>
            <a:ext cx="759126" cy="369332"/>
          </a:xfrm>
          <a:prstGeom prst="rect">
            <a:avLst/>
          </a:prstGeom>
          <a:solidFill>
            <a:schemeClr val="bg1"/>
          </a:solidFill>
        </p:spPr>
        <p:txBody>
          <a:bodyPr wrap="square" rtlCol="0">
            <a:spAutoFit/>
          </a:bodyPr>
          <a:lstStyle/>
          <a:p>
            <a:r>
              <a:rPr lang="en-GB" dirty="0"/>
              <a:t>Social</a:t>
            </a:r>
          </a:p>
        </p:txBody>
      </p:sp>
      <p:sp>
        <p:nvSpPr>
          <p:cNvPr id="23" name="TextBox 22"/>
          <p:cNvSpPr txBox="1"/>
          <p:nvPr/>
        </p:nvSpPr>
        <p:spPr>
          <a:xfrm>
            <a:off x="7159924" y="5613722"/>
            <a:ext cx="1535502" cy="369332"/>
          </a:xfrm>
          <a:prstGeom prst="rect">
            <a:avLst/>
          </a:prstGeom>
          <a:solidFill>
            <a:schemeClr val="bg1"/>
          </a:solidFill>
        </p:spPr>
        <p:txBody>
          <a:bodyPr wrap="square" rtlCol="0">
            <a:spAutoFit/>
          </a:bodyPr>
          <a:lstStyle/>
          <a:p>
            <a:r>
              <a:rPr lang="en-GB" dirty="0"/>
              <a:t>Environmental</a:t>
            </a:r>
          </a:p>
        </p:txBody>
      </p:sp>
      <p:sp>
        <p:nvSpPr>
          <p:cNvPr id="24" name="TextBox 23"/>
          <p:cNvSpPr txBox="1"/>
          <p:nvPr/>
        </p:nvSpPr>
        <p:spPr>
          <a:xfrm>
            <a:off x="463670" y="5853081"/>
            <a:ext cx="4511613" cy="523220"/>
          </a:xfrm>
          <a:prstGeom prst="rect">
            <a:avLst/>
          </a:prstGeom>
          <a:noFill/>
        </p:spPr>
        <p:txBody>
          <a:bodyPr wrap="square" rtlCol="0">
            <a:spAutoFit/>
          </a:bodyPr>
          <a:lstStyle/>
          <a:p>
            <a:r>
              <a:rPr lang="en-GB" sz="2800" b="1" dirty="0"/>
              <a:t>Business as usual?</a:t>
            </a:r>
          </a:p>
        </p:txBody>
      </p:sp>
    </p:spTree>
    <p:extLst>
      <p:ext uri="{BB962C8B-B14F-4D97-AF65-F5344CB8AC3E}">
        <p14:creationId xmlns:p14="http://schemas.microsoft.com/office/powerpoint/2010/main" val="256948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FA6DB1-A865-4C1C-BFEC-05C8C4E3048F}"/>
              </a:ext>
            </a:extLst>
          </p:cNvPr>
          <p:cNvSpPr txBox="1"/>
          <p:nvPr/>
        </p:nvSpPr>
        <p:spPr>
          <a:xfrm>
            <a:off x="843093" y="478172"/>
            <a:ext cx="7566870" cy="3231654"/>
          </a:xfrm>
          <a:prstGeom prst="rect">
            <a:avLst/>
          </a:prstGeom>
          <a:solidFill>
            <a:schemeClr val="accent4">
              <a:lumMod val="20000"/>
              <a:lumOff val="80000"/>
            </a:schemeClr>
          </a:solidFill>
          <a:ln w="3175">
            <a:solidFill>
              <a:schemeClr val="tx1"/>
            </a:solidFill>
            <a:prstDash val="solid"/>
          </a:ln>
        </p:spPr>
        <p:txBody>
          <a:bodyPr wrap="square" rtlCol="0">
            <a:spAutoFit/>
          </a:bodyPr>
          <a:lstStyle/>
          <a:p>
            <a:r>
              <a:rPr lang="en-GB" sz="2400" b="1" dirty="0"/>
              <a:t>Other critiques</a:t>
            </a:r>
          </a:p>
          <a:p>
            <a:endParaRPr lang="en-GB" dirty="0"/>
          </a:p>
          <a:p>
            <a:pPr marL="285750" indent="-285750">
              <a:buFont typeface="Arial" panose="020B0604020202020204" pitchFamily="34" charset="0"/>
              <a:buChar char="•"/>
            </a:pPr>
            <a:r>
              <a:rPr lang="en-GB" dirty="0"/>
              <a:t>The SDGs fail to take proper account of heritage, culture, politics and power relations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They rely on technology and ‘progress’ to solve problems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They focus on gender but not racial equality</a:t>
            </a:r>
          </a:p>
          <a:p>
            <a:endParaRPr lang="en-GB" dirty="0"/>
          </a:p>
          <a:p>
            <a:pPr marL="285750" indent="-285750">
              <a:buFont typeface="Arial" panose="020B0604020202020204" pitchFamily="34" charset="0"/>
              <a:buChar char="•"/>
            </a:pPr>
            <a:r>
              <a:rPr lang="en-GB" dirty="0"/>
              <a:t>They make no effort to explain the causes of poverty and global inequalities</a:t>
            </a:r>
          </a:p>
          <a:p>
            <a:pPr marL="285750" indent="-285750">
              <a:buFont typeface="Arial" panose="020B0604020202020204" pitchFamily="34" charset="0"/>
              <a:buChar char="•"/>
            </a:pPr>
            <a:endParaRPr lang="en-GB" dirty="0"/>
          </a:p>
        </p:txBody>
      </p:sp>
      <p:sp>
        <p:nvSpPr>
          <p:cNvPr id="3" name="TextBox 2">
            <a:extLst>
              <a:ext uri="{FF2B5EF4-FFF2-40B4-BE49-F238E27FC236}">
                <a16:creationId xmlns:a16="http://schemas.microsoft.com/office/drawing/2014/main" id="{F006F1A1-4683-4579-BEB1-3752CDF792C8}"/>
              </a:ext>
            </a:extLst>
          </p:cNvPr>
          <p:cNvSpPr txBox="1"/>
          <p:nvPr/>
        </p:nvSpPr>
        <p:spPr>
          <a:xfrm>
            <a:off x="851482" y="4135772"/>
            <a:ext cx="7558481" cy="2031325"/>
          </a:xfrm>
          <a:prstGeom prst="rect">
            <a:avLst/>
          </a:prstGeom>
          <a:solidFill>
            <a:schemeClr val="accent1">
              <a:lumMod val="20000"/>
              <a:lumOff val="80000"/>
            </a:schemeClr>
          </a:solidFill>
          <a:ln w="3175">
            <a:solidFill>
              <a:schemeClr val="tx1"/>
            </a:solidFill>
          </a:ln>
        </p:spPr>
        <p:txBody>
          <a:bodyPr wrap="square" rtlCol="0">
            <a:spAutoFit/>
          </a:bodyPr>
          <a:lstStyle/>
          <a:p>
            <a:r>
              <a:rPr lang="en-GB" b="1" dirty="0"/>
              <a:t>But</a:t>
            </a:r>
          </a:p>
          <a:p>
            <a:endParaRPr lang="en-GB" dirty="0"/>
          </a:p>
          <a:p>
            <a:pPr marL="285750" indent="-285750">
              <a:buFont typeface="Arial" panose="020B0604020202020204" pitchFamily="34" charset="0"/>
              <a:buChar char="•"/>
            </a:pPr>
            <a:r>
              <a:rPr lang="en-GB" dirty="0"/>
              <a:t>The SDGs set out a vision for the future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They bring together social, environmental and economic issues </a:t>
            </a:r>
          </a:p>
          <a:p>
            <a:pPr marL="285750" indent="-285750">
              <a:buFont typeface="Arial" panose="020B0604020202020204" pitchFamily="34" charset="0"/>
              <a:buChar char="•"/>
            </a:pPr>
            <a:r>
              <a:rPr lang="en-GB" dirty="0"/>
              <a:t> </a:t>
            </a:r>
          </a:p>
          <a:p>
            <a:pPr marL="285750" indent="-285750">
              <a:buFont typeface="Arial" panose="020B0604020202020204" pitchFamily="34" charset="0"/>
              <a:buChar char="•"/>
            </a:pPr>
            <a:r>
              <a:rPr lang="en-GB" dirty="0"/>
              <a:t>They provide a framework that been agreed by all nations</a:t>
            </a:r>
          </a:p>
        </p:txBody>
      </p:sp>
    </p:spTree>
    <p:extLst>
      <p:ext uri="{BB962C8B-B14F-4D97-AF65-F5344CB8AC3E}">
        <p14:creationId xmlns:p14="http://schemas.microsoft.com/office/powerpoint/2010/main" val="271051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8130" t="16800" r="27996" b="2001"/>
          <a:stretch/>
        </p:blipFill>
        <p:spPr>
          <a:xfrm>
            <a:off x="177155" y="-102754"/>
            <a:ext cx="6686048" cy="6960754"/>
          </a:xfrm>
          <a:prstGeom prst="rect">
            <a:avLst/>
          </a:prstGeom>
        </p:spPr>
      </p:pic>
      <p:sp>
        <p:nvSpPr>
          <p:cNvPr id="5" name="Down Arrow 4"/>
          <p:cNvSpPr/>
          <p:nvPr/>
        </p:nvSpPr>
        <p:spPr>
          <a:xfrm rot="10800000">
            <a:off x="7802109" y="1196752"/>
            <a:ext cx="484632" cy="20882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a:off x="7802109" y="3284984"/>
            <a:ext cx="484632" cy="23042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305056" y="365755"/>
            <a:ext cx="1478738" cy="830997"/>
          </a:xfrm>
          <a:prstGeom prst="rect">
            <a:avLst/>
          </a:prstGeom>
          <a:noFill/>
        </p:spPr>
        <p:txBody>
          <a:bodyPr wrap="none" rtlCol="0">
            <a:spAutoFit/>
          </a:bodyPr>
          <a:lstStyle/>
          <a:p>
            <a:r>
              <a:rPr lang="en-GB" sz="2400" b="1" dirty="0"/>
              <a:t>Ecological</a:t>
            </a:r>
          </a:p>
          <a:p>
            <a:r>
              <a:rPr lang="en-GB" sz="2400" b="1" dirty="0"/>
              <a:t>overshoot</a:t>
            </a:r>
          </a:p>
        </p:txBody>
      </p:sp>
      <p:sp>
        <p:nvSpPr>
          <p:cNvPr id="9" name="TextBox 8"/>
          <p:cNvSpPr txBox="1"/>
          <p:nvPr/>
        </p:nvSpPr>
        <p:spPr>
          <a:xfrm>
            <a:off x="7048157" y="5589240"/>
            <a:ext cx="1910785" cy="830997"/>
          </a:xfrm>
          <a:prstGeom prst="rect">
            <a:avLst/>
          </a:prstGeom>
          <a:noFill/>
        </p:spPr>
        <p:txBody>
          <a:bodyPr wrap="square" rtlCol="0">
            <a:spAutoFit/>
          </a:bodyPr>
          <a:lstStyle/>
          <a:p>
            <a:pPr algn="ctr"/>
            <a:r>
              <a:rPr lang="en-GB" sz="2400" b="1" dirty="0"/>
              <a:t>Human </a:t>
            </a:r>
          </a:p>
          <a:p>
            <a:pPr algn="ctr"/>
            <a:r>
              <a:rPr lang="en-GB" sz="2400" b="1" dirty="0"/>
              <a:t>deprivation</a:t>
            </a:r>
          </a:p>
        </p:txBody>
      </p:sp>
      <p:sp>
        <p:nvSpPr>
          <p:cNvPr id="4" name="TextBox 3"/>
          <p:cNvSpPr txBox="1"/>
          <p:nvPr/>
        </p:nvSpPr>
        <p:spPr>
          <a:xfrm>
            <a:off x="90988" y="6419788"/>
            <a:ext cx="1449237" cy="261610"/>
          </a:xfrm>
          <a:prstGeom prst="rect">
            <a:avLst/>
          </a:prstGeom>
          <a:noFill/>
        </p:spPr>
        <p:txBody>
          <a:bodyPr wrap="square" rtlCol="0">
            <a:spAutoFit/>
          </a:bodyPr>
          <a:lstStyle/>
          <a:p>
            <a:r>
              <a:rPr lang="en-GB" sz="1100" dirty="0"/>
              <a:t>  After </a:t>
            </a:r>
            <a:r>
              <a:rPr lang="en-GB" sz="1100" dirty="0" err="1"/>
              <a:t>Raworth</a:t>
            </a:r>
            <a:r>
              <a:rPr lang="en-GB" sz="1100"/>
              <a:t> 2017</a:t>
            </a:r>
            <a:endParaRPr lang="en-GB" sz="1100" dirty="0"/>
          </a:p>
        </p:txBody>
      </p:sp>
    </p:spTree>
    <p:extLst>
      <p:ext uri="{BB962C8B-B14F-4D97-AF65-F5344CB8AC3E}">
        <p14:creationId xmlns:p14="http://schemas.microsoft.com/office/powerpoint/2010/main" val="85055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1FCB0F-EE09-40A6-891F-1AC0948669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0A368E1B-B3F4-4E38-98CA-01CD9189791A}"/>
              </a:ext>
            </a:extLst>
          </p:cNvPr>
          <p:cNvSpPr txBox="1"/>
          <p:nvPr/>
        </p:nvSpPr>
        <p:spPr>
          <a:xfrm>
            <a:off x="763480" y="923278"/>
            <a:ext cx="4083728" cy="1200329"/>
          </a:xfrm>
          <a:prstGeom prst="rect">
            <a:avLst/>
          </a:prstGeom>
          <a:noFill/>
        </p:spPr>
        <p:txBody>
          <a:bodyPr wrap="square" rtlCol="0">
            <a:spAutoFit/>
          </a:bodyPr>
          <a:lstStyle/>
          <a:p>
            <a:r>
              <a:rPr lang="en-GB" sz="3600" b="1" dirty="0">
                <a:solidFill>
                  <a:schemeClr val="bg1"/>
                </a:solidFill>
              </a:rPr>
              <a:t>A Vision for the Future</a:t>
            </a:r>
          </a:p>
        </p:txBody>
      </p:sp>
      <p:sp>
        <p:nvSpPr>
          <p:cNvPr id="6" name="TextBox 5">
            <a:extLst>
              <a:ext uri="{FF2B5EF4-FFF2-40B4-BE49-F238E27FC236}">
                <a16:creationId xmlns:a16="http://schemas.microsoft.com/office/drawing/2014/main" id="{EB7E2F41-9983-485D-85B3-0E3E917B58FD}"/>
              </a:ext>
            </a:extLst>
          </p:cNvPr>
          <p:cNvSpPr txBox="1"/>
          <p:nvPr/>
        </p:nvSpPr>
        <p:spPr>
          <a:xfrm>
            <a:off x="7705817" y="6451393"/>
            <a:ext cx="1305018" cy="246221"/>
          </a:xfrm>
          <a:prstGeom prst="rect">
            <a:avLst/>
          </a:prstGeom>
          <a:noFill/>
        </p:spPr>
        <p:txBody>
          <a:bodyPr wrap="square">
            <a:spAutoFit/>
          </a:bodyPr>
          <a:lstStyle/>
          <a:p>
            <a:r>
              <a:rPr lang="en-GB" sz="1000" i="1" dirty="0">
                <a:solidFill>
                  <a:schemeClr val="bg1"/>
                </a:solidFill>
                <a:effectLst/>
                <a:latin typeface="Calibri" panose="020F0502020204030204" pitchFamily="34" charset="0"/>
                <a:ea typeface="Times New Roman" panose="02020603050405020304" pitchFamily="18" charset="0"/>
              </a:rPr>
              <a:t>© Stephen Scoffham</a:t>
            </a:r>
            <a:endParaRPr lang="en-GB" sz="1000" dirty="0">
              <a:solidFill>
                <a:schemeClr val="bg1"/>
              </a:solidFill>
            </a:endParaRPr>
          </a:p>
        </p:txBody>
      </p:sp>
      <p:sp>
        <p:nvSpPr>
          <p:cNvPr id="7" name="TextBox 6">
            <a:extLst>
              <a:ext uri="{FF2B5EF4-FFF2-40B4-BE49-F238E27FC236}">
                <a16:creationId xmlns:a16="http://schemas.microsoft.com/office/drawing/2014/main" id="{7CABE097-8212-4098-AEAC-C1D74FF8F112}"/>
              </a:ext>
            </a:extLst>
          </p:cNvPr>
          <p:cNvSpPr txBox="1"/>
          <p:nvPr/>
        </p:nvSpPr>
        <p:spPr>
          <a:xfrm>
            <a:off x="985421" y="4216893"/>
            <a:ext cx="3018408" cy="1323439"/>
          </a:xfrm>
          <a:prstGeom prst="rect">
            <a:avLst/>
          </a:prstGeom>
          <a:noFill/>
        </p:spPr>
        <p:txBody>
          <a:bodyPr wrap="square" rtlCol="0">
            <a:spAutoFit/>
          </a:bodyPr>
          <a:lstStyle/>
          <a:p>
            <a:r>
              <a:rPr lang="en-GB" sz="2000" dirty="0">
                <a:solidFill>
                  <a:schemeClr val="bg1"/>
                </a:solidFill>
              </a:rPr>
              <a:t>Does the vision have to be attainable or does it </a:t>
            </a:r>
            <a:r>
              <a:rPr lang="en-GB" sz="2000">
                <a:solidFill>
                  <a:schemeClr val="bg1"/>
                </a:solidFill>
              </a:rPr>
              <a:t>simply serve as </a:t>
            </a:r>
            <a:r>
              <a:rPr lang="en-GB" sz="2000" dirty="0">
                <a:solidFill>
                  <a:schemeClr val="bg1"/>
                </a:solidFill>
              </a:rPr>
              <a:t>an inspiration which draws us forward?</a:t>
            </a:r>
          </a:p>
        </p:txBody>
      </p:sp>
    </p:spTree>
    <p:extLst>
      <p:ext uri="{BB962C8B-B14F-4D97-AF65-F5344CB8AC3E}">
        <p14:creationId xmlns:p14="http://schemas.microsoft.com/office/powerpoint/2010/main" val="12227049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689</TotalTime>
  <Words>990</Words>
  <Application>Microsoft Office PowerPoint</Application>
  <PresentationFormat>On-screen Show (4:3)</PresentationFormat>
  <Paragraphs>136</Paragraphs>
  <Slides>8</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Calibri Light</vt:lpstr>
      <vt:lpstr>Helvetica Neue</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Canterbury Christ Church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Scoffham, Stephen (s.scoffham848@canterbury.ac.uk)</dc:creator>
  <cp:lastModifiedBy>Scoffham, Stephen (s.scoffham848@canterbury.ac.uk)</cp:lastModifiedBy>
  <cp:revision>56</cp:revision>
  <dcterms:created xsi:type="dcterms:W3CDTF">2018-08-08T15:21:51Z</dcterms:created>
  <dcterms:modified xsi:type="dcterms:W3CDTF">2022-03-10T08:46:40Z</dcterms:modified>
</cp:coreProperties>
</file>