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398" r:id="rId2"/>
    <p:sldId id="382" r:id="rId3"/>
    <p:sldId id="402" r:id="rId4"/>
    <p:sldId id="381" r:id="rId5"/>
    <p:sldId id="343" r:id="rId6"/>
    <p:sldId id="351" r:id="rId7"/>
    <p:sldId id="349" r:id="rId8"/>
    <p:sldId id="306" r:id="rId9"/>
    <p:sldId id="391" r:id="rId10"/>
    <p:sldId id="399" r:id="rId11"/>
    <p:sldId id="400" r:id="rId12"/>
    <p:sldId id="339" r:id="rId13"/>
    <p:sldId id="401" r:id="rId14"/>
    <p:sldId id="395" r:id="rId15"/>
    <p:sldId id="393" r:id="rId16"/>
    <p:sldId id="403" r:id="rId17"/>
    <p:sldId id="383" r:id="rId18"/>
    <p:sldId id="397" r:id="rId19"/>
    <p:sldId id="371" r:id="rId20"/>
  </p:sldIdLst>
  <p:sldSz cx="9144000" cy="6858000" type="screen4x3"/>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2" autoAdjust="0"/>
    <p:restoredTop sz="94620" autoAdjust="0"/>
  </p:normalViewPr>
  <p:slideViewPr>
    <p:cSldViewPr>
      <p:cViewPr varScale="1">
        <p:scale>
          <a:sx n="108" d="100"/>
          <a:sy n="108" d="100"/>
        </p:scale>
        <p:origin x="170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1" d="100"/>
          <a:sy n="81" d="100"/>
        </p:scale>
        <p:origin x="399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ffham, Stephen (s.scoffham848@canterbury.ac.uk)" userId="6b55851f-08a2-458b-86cf-752280794045" providerId="ADAL" clId="{5D11A3C7-67DD-42AC-AA8B-0BA51D395775}"/>
    <pc:docChg chg="custSel modSld">
      <pc:chgData name="Scoffham, Stephen (s.scoffham848@canterbury.ac.uk)" userId="6b55851f-08a2-458b-86cf-752280794045" providerId="ADAL" clId="{5D11A3C7-67DD-42AC-AA8B-0BA51D395775}" dt="2022-03-10T08:58:39.210" v="859" actId="207"/>
      <pc:docMkLst>
        <pc:docMk/>
      </pc:docMkLst>
      <pc:sldChg chg="modNotes">
        <pc:chgData name="Scoffham, Stephen (s.scoffham848@canterbury.ac.uk)" userId="6b55851f-08a2-458b-86cf-752280794045" providerId="ADAL" clId="{5D11A3C7-67DD-42AC-AA8B-0BA51D395775}" dt="2022-03-10T08:54:13.906" v="620" actId="20577"/>
        <pc:sldMkLst>
          <pc:docMk/>
          <pc:sldMk cId="0" sldId="306"/>
        </pc:sldMkLst>
      </pc:sldChg>
      <pc:sldChg chg="modNotes">
        <pc:chgData name="Scoffham, Stephen (s.scoffham848@canterbury.ac.uk)" userId="6b55851f-08a2-458b-86cf-752280794045" providerId="ADAL" clId="{5D11A3C7-67DD-42AC-AA8B-0BA51D395775}" dt="2022-03-10T08:54:56.249" v="677" actId="20577"/>
        <pc:sldMkLst>
          <pc:docMk/>
          <pc:sldMk cId="2261441724" sldId="339"/>
        </pc:sldMkLst>
      </pc:sldChg>
      <pc:sldChg chg="modNotes">
        <pc:chgData name="Scoffham, Stephen (s.scoffham848@canterbury.ac.uk)" userId="6b55851f-08a2-458b-86cf-752280794045" providerId="ADAL" clId="{5D11A3C7-67DD-42AC-AA8B-0BA51D395775}" dt="2022-03-10T08:51:06.836" v="275" actId="207"/>
        <pc:sldMkLst>
          <pc:docMk/>
          <pc:sldMk cId="3716989973" sldId="343"/>
        </pc:sldMkLst>
      </pc:sldChg>
      <pc:sldChg chg="modNotes">
        <pc:chgData name="Scoffham, Stephen (s.scoffham848@canterbury.ac.uk)" userId="6b55851f-08a2-458b-86cf-752280794045" providerId="ADAL" clId="{5D11A3C7-67DD-42AC-AA8B-0BA51D395775}" dt="2022-03-10T08:53:36.705" v="570" actId="14100"/>
        <pc:sldMkLst>
          <pc:docMk/>
          <pc:sldMk cId="862978092" sldId="349"/>
        </pc:sldMkLst>
      </pc:sldChg>
      <pc:sldChg chg="modNotes">
        <pc:chgData name="Scoffham, Stephen (s.scoffham848@canterbury.ac.uk)" userId="6b55851f-08a2-458b-86cf-752280794045" providerId="ADAL" clId="{5D11A3C7-67DD-42AC-AA8B-0BA51D395775}" dt="2022-03-10T08:50:18.424" v="217" actId="20577"/>
        <pc:sldMkLst>
          <pc:docMk/>
          <pc:sldMk cId="2838609344" sldId="381"/>
        </pc:sldMkLst>
      </pc:sldChg>
      <pc:sldChg chg="modNotes">
        <pc:chgData name="Scoffham, Stephen (s.scoffham848@canterbury.ac.uk)" userId="6b55851f-08a2-458b-86cf-752280794045" providerId="ADAL" clId="{5D11A3C7-67DD-42AC-AA8B-0BA51D395775}" dt="2022-03-10T08:56:34.188" v="797" actId="20577"/>
        <pc:sldMkLst>
          <pc:docMk/>
          <pc:sldMk cId="1961136497" sldId="383"/>
        </pc:sldMkLst>
      </pc:sldChg>
      <pc:sldChg chg="modNotes">
        <pc:chgData name="Scoffham, Stephen (s.scoffham848@canterbury.ac.uk)" userId="6b55851f-08a2-458b-86cf-752280794045" providerId="ADAL" clId="{5D11A3C7-67DD-42AC-AA8B-0BA51D395775}" dt="2022-03-10T08:58:39.210" v="859" actId="207"/>
        <pc:sldMkLst>
          <pc:docMk/>
          <pc:sldMk cId="0" sldId="397"/>
        </pc:sldMkLst>
      </pc:sldChg>
      <pc:sldChg chg="modNotes">
        <pc:chgData name="Scoffham, Stephen (s.scoffham848@canterbury.ac.uk)" userId="6b55851f-08a2-458b-86cf-752280794045" providerId="ADAL" clId="{5D11A3C7-67DD-42AC-AA8B-0BA51D395775}" dt="2022-03-10T08:48:54.068" v="125" actId="20577"/>
        <pc:sldMkLst>
          <pc:docMk/>
          <pc:sldMk cId="510484796" sldId="39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0"/>
            <a:ext cx="2945659" cy="493713"/>
          </a:xfrm>
          <a:prstGeom prst="rect">
            <a:avLst/>
          </a:prstGeom>
        </p:spPr>
        <p:txBody>
          <a:bodyPr vert="horz" lIns="91440" tIns="45720" rIns="91440" bIns="45720" rtlCol="0"/>
          <a:lstStyle>
            <a:lvl1pPr algn="r">
              <a:defRPr sz="1200"/>
            </a:lvl1pPr>
          </a:lstStyle>
          <a:p>
            <a:fld id="{F42ED530-B016-43D6-BC36-000267D45BBF}" type="datetimeFigureOut">
              <a:rPr lang="en-US" smtClean="0"/>
              <a:pPr/>
              <a:t>3/10/2022</a:t>
            </a:fld>
            <a:endParaRPr lang="en-GB"/>
          </a:p>
        </p:txBody>
      </p:sp>
      <p:sp>
        <p:nvSpPr>
          <p:cNvPr id="4" name="Footer Placeholder 3"/>
          <p:cNvSpPr>
            <a:spLocks noGrp="1"/>
          </p:cNvSpPr>
          <p:nvPr>
            <p:ph type="ftr" sz="quarter" idx="2"/>
          </p:nvPr>
        </p:nvSpPr>
        <p:spPr>
          <a:xfrm>
            <a:off x="1" y="9378823"/>
            <a:ext cx="2945659" cy="49371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378823"/>
            <a:ext cx="2945659" cy="493713"/>
          </a:xfrm>
          <a:prstGeom prst="rect">
            <a:avLst/>
          </a:prstGeom>
        </p:spPr>
        <p:txBody>
          <a:bodyPr vert="horz" lIns="91440" tIns="45720" rIns="91440" bIns="45720" rtlCol="0" anchor="b"/>
          <a:lstStyle>
            <a:lvl1pPr algn="r">
              <a:defRPr sz="1200"/>
            </a:lvl1pPr>
          </a:lstStyle>
          <a:p>
            <a:fld id="{76D3EAB6-7F1F-4F41-9B01-1238BDE99486}" type="slidenum">
              <a:rPr lang="en-GB" smtClean="0"/>
              <a:pPr/>
              <a:t>‹#›</a:t>
            </a:fld>
            <a:endParaRPr lang="en-GB"/>
          </a:p>
        </p:txBody>
      </p:sp>
    </p:spTree>
    <p:extLst>
      <p:ext uri="{BB962C8B-B14F-4D97-AF65-F5344CB8AC3E}">
        <p14:creationId xmlns:p14="http://schemas.microsoft.com/office/powerpoint/2010/main" val="4051375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426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4266"/>
          </a:xfrm>
          <a:prstGeom prst="rect">
            <a:avLst/>
          </a:prstGeom>
        </p:spPr>
        <p:txBody>
          <a:bodyPr vert="horz" lIns="91440" tIns="45720" rIns="91440" bIns="45720" rtlCol="0"/>
          <a:lstStyle>
            <a:lvl1pPr algn="r">
              <a:defRPr sz="1200"/>
            </a:lvl1pPr>
          </a:lstStyle>
          <a:p>
            <a:fld id="{979EC392-7229-4851-BFEF-66DF74371CED}" type="datetimeFigureOut">
              <a:rPr lang="en-GB" smtClean="0"/>
              <a:pPr/>
              <a:t>10/03/2022</a:t>
            </a:fld>
            <a:endParaRPr lang="en-GB"/>
          </a:p>
        </p:txBody>
      </p:sp>
      <p:sp>
        <p:nvSpPr>
          <p:cNvPr id="4" name="Slide Image Placeholder 3"/>
          <p:cNvSpPr>
            <a:spLocks noGrp="1" noRot="1" noChangeAspect="1"/>
          </p:cNvSpPr>
          <p:nvPr>
            <p:ph type="sldImg" idx="2"/>
          </p:nvPr>
        </p:nvSpPr>
        <p:spPr>
          <a:xfrm>
            <a:off x="930275" y="741363"/>
            <a:ext cx="4937125" cy="37020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689993"/>
            <a:ext cx="5438775" cy="44436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8406"/>
            <a:ext cx="2946400" cy="49426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378406"/>
            <a:ext cx="2946400" cy="494265"/>
          </a:xfrm>
          <a:prstGeom prst="rect">
            <a:avLst/>
          </a:prstGeom>
        </p:spPr>
        <p:txBody>
          <a:bodyPr vert="horz" lIns="91440" tIns="45720" rIns="91440" bIns="45720" rtlCol="0" anchor="b"/>
          <a:lstStyle>
            <a:lvl1pPr algn="r">
              <a:defRPr sz="1200"/>
            </a:lvl1pPr>
          </a:lstStyle>
          <a:p>
            <a:fld id="{AB8C5D5C-C3FF-445E-B7DA-979830DA1611}" type="slidenum">
              <a:rPr lang="en-GB" smtClean="0"/>
              <a:pPr/>
              <a:t>‹#›</a:t>
            </a:fld>
            <a:endParaRPr lang="en-GB"/>
          </a:p>
        </p:txBody>
      </p:sp>
    </p:spTree>
    <p:extLst>
      <p:ext uri="{BB962C8B-B14F-4D97-AF65-F5344CB8AC3E}">
        <p14:creationId xmlns:p14="http://schemas.microsoft.com/office/powerpoint/2010/main" val="1802260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This Power Point provides a brief overview of the world today, highlighting ten key aspects of sustainability.  </a:t>
            </a:r>
          </a:p>
          <a:p>
            <a:endParaRPr lang="en-GB" sz="1600" dirty="0"/>
          </a:p>
          <a:p>
            <a:r>
              <a:rPr lang="en-GB" sz="1600" dirty="0"/>
              <a:t>The image which provides the title background shows a partial </a:t>
            </a:r>
          </a:p>
          <a:p>
            <a:r>
              <a:rPr lang="en-GB" sz="1600" dirty="0"/>
              <a:t>map of the internet.  Perhaps unsurprisingly, the map highlights </a:t>
            </a:r>
          </a:p>
          <a:p>
            <a:r>
              <a:rPr lang="en-GB" sz="1600" dirty="0"/>
              <a:t>interconnections.  </a:t>
            </a:r>
          </a:p>
          <a:p>
            <a:endParaRPr lang="en-GB" sz="1600" dirty="0"/>
          </a:p>
          <a:p>
            <a:r>
              <a:rPr lang="en-GB" sz="1600" dirty="0"/>
              <a:t>Interconnectivity is not only a central feature of the human brain, it is also fundamental to a sustainability mindset.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This Power Point is an introduction to the fascinating and urgent challenges that confront us all.  As you engage with it you might want consider what has been left out and whether you agree with the argument that is presented.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p>
            <a:endParaRPr lang="en-GB" dirty="0"/>
          </a:p>
        </p:txBody>
      </p:sp>
      <p:sp>
        <p:nvSpPr>
          <p:cNvPr id="4" name="Slide Number Placeholder 3"/>
          <p:cNvSpPr>
            <a:spLocks noGrp="1"/>
          </p:cNvSpPr>
          <p:nvPr>
            <p:ph type="sldNum" sz="quarter" idx="5"/>
          </p:nvPr>
        </p:nvSpPr>
        <p:spPr/>
        <p:txBody>
          <a:bodyPr/>
          <a:lstStyle/>
          <a:p>
            <a:fld id="{AB8C5D5C-C3FF-445E-B7DA-979830DA1611}" type="slidenum">
              <a:rPr lang="en-GB" smtClean="0"/>
              <a:pPr/>
              <a:t>1</a:t>
            </a:fld>
            <a:endParaRPr lang="en-GB"/>
          </a:p>
        </p:txBody>
      </p:sp>
    </p:spTree>
    <p:extLst>
      <p:ext uri="{BB962C8B-B14F-4D97-AF65-F5344CB8AC3E}">
        <p14:creationId xmlns:p14="http://schemas.microsoft.com/office/powerpoint/2010/main" val="3529341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GB" sz="1600" b="1" dirty="0"/>
              <a:t>5. We are living at a time of mass extinction</a:t>
            </a:r>
          </a:p>
          <a:p>
            <a:endParaRPr lang="en-GB" sz="1600" b="1" dirty="0"/>
          </a:p>
          <a:p>
            <a:r>
              <a:rPr lang="en-GB" sz="1600" dirty="0"/>
              <a:t>The decline in wildlife around the world has happened at an alarming rate.  The dodo, which was hunted to extinction in the seventeenth century, has come to symbolise the extinction of a species.  We now know that global wildlife populations have dropped by around two thirds in the last 50 years. </a:t>
            </a:r>
          </a:p>
          <a:p>
            <a:endParaRPr lang="en-GB" sz="1600" dirty="0"/>
          </a:p>
          <a:p>
            <a:r>
              <a:rPr lang="en-GB" sz="1600" dirty="0"/>
              <a:t>Biodiversity loss raises fundamental questions about how human beings relate to nature.  What is at stake here is not only the survival of plants and creatures, but our own future as a human race. We depend on nature in multiple ways for our food and well-being.  As natural world becomes increasingly degraded, we are kicking away our own life support systems. </a:t>
            </a:r>
          </a:p>
          <a:p>
            <a:endParaRPr lang="en-GB" sz="1600" dirty="0"/>
          </a:p>
          <a:p>
            <a:r>
              <a:rPr lang="en-GB" sz="1600" dirty="0">
                <a:solidFill>
                  <a:srgbClr val="0070C0"/>
                </a:solidFill>
              </a:rPr>
              <a:t>What countries or regions of the world do you think supplied the food you have eaten recently? </a:t>
            </a:r>
          </a:p>
        </p:txBody>
      </p:sp>
      <p:sp>
        <p:nvSpPr>
          <p:cNvPr id="4" name="Slide Number Placeholder 3"/>
          <p:cNvSpPr>
            <a:spLocks noGrp="1"/>
          </p:cNvSpPr>
          <p:nvPr>
            <p:ph type="sldNum" sz="quarter" idx="5"/>
          </p:nvPr>
        </p:nvSpPr>
        <p:spPr/>
        <p:txBody>
          <a:bodyPr/>
          <a:lstStyle/>
          <a:p>
            <a:fld id="{AB8C5D5C-C3FF-445E-B7DA-979830DA1611}" type="slidenum">
              <a:rPr lang="en-GB" smtClean="0"/>
              <a:pPr/>
              <a:t>10</a:t>
            </a:fld>
            <a:endParaRPr lang="en-GB"/>
          </a:p>
        </p:txBody>
      </p:sp>
    </p:spTree>
    <p:extLst>
      <p:ext uri="{BB962C8B-B14F-4D97-AF65-F5344CB8AC3E}">
        <p14:creationId xmlns:p14="http://schemas.microsoft.com/office/powerpoint/2010/main" val="2766569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600" dirty="0"/>
              <a:t>Human health is another dimension of sustainability.  There has been a significant increase in pandemics in recent years.  The causes are complex but it is widely recognised that habitat loss is a significant underlying factor.</a:t>
            </a:r>
          </a:p>
          <a:p>
            <a:endParaRPr lang="en-GB" sz="1600" dirty="0"/>
          </a:p>
          <a:p>
            <a:r>
              <a:rPr lang="en-GB" sz="1600" dirty="0"/>
              <a:t>Not only is the catastrophic collapse of wildlife undermining the resilience and diversity of natural systems, it is also concentrating diseases in smaller and smaller area.</a:t>
            </a:r>
          </a:p>
          <a:p>
            <a:endParaRPr lang="en-GB" sz="1600" dirty="0"/>
          </a:p>
          <a:p>
            <a:r>
              <a:rPr lang="en-GB" sz="1600" dirty="0"/>
              <a:t>The Covid-19 pandemic is just one example of how altering nature too fast or in the wrong way can have devastating human consequences.  It has also illustrated how vulnerable we are to unexpected events.</a:t>
            </a:r>
          </a:p>
        </p:txBody>
      </p:sp>
      <p:sp>
        <p:nvSpPr>
          <p:cNvPr id="4" name="Slide Number Placeholder 3"/>
          <p:cNvSpPr>
            <a:spLocks noGrp="1"/>
          </p:cNvSpPr>
          <p:nvPr>
            <p:ph type="sldNum" sz="quarter" idx="5"/>
          </p:nvPr>
        </p:nvSpPr>
        <p:spPr/>
        <p:txBody>
          <a:bodyPr/>
          <a:lstStyle/>
          <a:p>
            <a:fld id="{AB8C5D5C-C3FF-445E-B7DA-979830DA1611}" type="slidenum">
              <a:rPr lang="en-GB" smtClean="0"/>
              <a:pPr/>
              <a:t>11</a:t>
            </a:fld>
            <a:endParaRPr lang="en-GB"/>
          </a:p>
        </p:txBody>
      </p:sp>
    </p:spTree>
    <p:extLst>
      <p:ext uri="{BB962C8B-B14F-4D97-AF65-F5344CB8AC3E}">
        <p14:creationId xmlns:p14="http://schemas.microsoft.com/office/powerpoint/2010/main" val="1457684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600" b="1" dirty="0"/>
              <a:t>6. We live in a world of great inequalities</a:t>
            </a:r>
          </a:p>
          <a:p>
            <a:endParaRPr lang="en-GB" sz="1600" b="1" dirty="0"/>
          </a:p>
          <a:p>
            <a:r>
              <a:rPr lang="en-GB" sz="1600" b="0" dirty="0"/>
              <a:t>Disparities of income, education and health are one of the features of the contemporary world.  The fences and barriers which have been erected to protect national borders are one manifestation of these inequalities. </a:t>
            </a:r>
          </a:p>
          <a:p>
            <a:endParaRPr lang="en-GB" sz="1600" dirty="0"/>
          </a:p>
          <a:p>
            <a:r>
              <a:rPr lang="en-GB" sz="1600" dirty="0"/>
              <a:t>This image, taken a few years ago, shows the fence around Calais in France being strengthened in an attempt to prevent illegal immigration to the UK.  It is salutary to reflect that like so many barriers people often find ways of getting round the edges.</a:t>
            </a:r>
          </a:p>
          <a:p>
            <a:endParaRPr lang="en-GB" sz="1600" b="0" dirty="0"/>
          </a:p>
          <a:p>
            <a:r>
              <a:rPr lang="en-GB" sz="1600" dirty="0">
                <a:solidFill>
                  <a:srgbClr val="0070C0"/>
                </a:solidFill>
              </a:rPr>
              <a:t>What famous walls and barriers around the world can you think of both past and present?  What was the impact of their construction/destruction? </a:t>
            </a:r>
            <a:endParaRPr lang="en-GB" sz="1600" b="0" dirty="0">
              <a:solidFill>
                <a:srgbClr val="0070C0"/>
              </a:solidFill>
            </a:endParaRPr>
          </a:p>
          <a:p>
            <a:endParaRPr lang="en-GB" sz="1400" dirty="0"/>
          </a:p>
          <a:p>
            <a:endParaRPr lang="en-GB" sz="1400" dirty="0"/>
          </a:p>
        </p:txBody>
      </p:sp>
      <p:sp>
        <p:nvSpPr>
          <p:cNvPr id="4" name="Slide Number Placeholder 3"/>
          <p:cNvSpPr>
            <a:spLocks noGrp="1"/>
          </p:cNvSpPr>
          <p:nvPr>
            <p:ph type="sldNum" sz="quarter" idx="5"/>
          </p:nvPr>
        </p:nvSpPr>
        <p:spPr/>
        <p:txBody>
          <a:bodyPr/>
          <a:lstStyle/>
          <a:p>
            <a:fld id="{AB8C5D5C-C3FF-445E-B7DA-979830DA1611}" type="slidenum">
              <a:rPr lang="en-GB" smtClean="0"/>
              <a:pPr/>
              <a:t>12</a:t>
            </a:fld>
            <a:endParaRPr lang="en-GB"/>
          </a:p>
        </p:txBody>
      </p:sp>
    </p:spTree>
    <p:extLst>
      <p:ext uri="{BB962C8B-B14F-4D97-AF65-F5344CB8AC3E}">
        <p14:creationId xmlns:p14="http://schemas.microsoft.com/office/powerpoint/2010/main" val="301340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600" dirty="0"/>
              <a:t>Inequalities in GDP –Gross Domestic Product- reveal a global pattern that dates back to the colonial era.  </a:t>
            </a:r>
          </a:p>
          <a:p>
            <a:endParaRPr lang="en-GB" sz="1600" dirty="0"/>
          </a:p>
          <a:p>
            <a:r>
              <a:rPr lang="en-GB" sz="1600" dirty="0"/>
              <a:t>Countries in Europe, North America and Australasia are shown in blue on this map.  These are the world’s richest countries.  Countries shown in yellow are poorest. </a:t>
            </a:r>
          </a:p>
          <a:p>
            <a:endParaRPr lang="en-GB" sz="1600" dirty="0"/>
          </a:p>
          <a:p>
            <a:r>
              <a:rPr lang="en-GB" sz="1600" dirty="0"/>
              <a:t>It is no co-</a:t>
            </a:r>
            <a:r>
              <a:rPr lang="en-GB" sz="1600" dirty="0" err="1"/>
              <a:t>incldence</a:t>
            </a:r>
            <a:r>
              <a:rPr lang="en-GB" sz="1600" dirty="0"/>
              <a:t> that the division between rich and poor corresponds with the European colonial empires of the past.  </a:t>
            </a:r>
          </a:p>
          <a:p>
            <a:endParaRPr lang="en-GB" sz="1600" dirty="0"/>
          </a:p>
          <a:p>
            <a:r>
              <a:rPr lang="en-GB" sz="1600" dirty="0"/>
              <a:t>Although most countries have gained political independence,  the world economic system continues to maintain massive inequalities of wealth. </a:t>
            </a:r>
          </a:p>
        </p:txBody>
      </p:sp>
      <p:sp>
        <p:nvSpPr>
          <p:cNvPr id="4" name="Slide Number Placeholder 3"/>
          <p:cNvSpPr>
            <a:spLocks noGrp="1"/>
          </p:cNvSpPr>
          <p:nvPr>
            <p:ph type="sldNum" sz="quarter" idx="5"/>
          </p:nvPr>
        </p:nvSpPr>
        <p:spPr/>
        <p:txBody>
          <a:bodyPr/>
          <a:lstStyle/>
          <a:p>
            <a:fld id="{AB8C5D5C-C3FF-445E-B7DA-979830DA1611}" type="slidenum">
              <a:rPr lang="en-GB" smtClean="0"/>
              <a:pPr/>
              <a:t>13</a:t>
            </a:fld>
            <a:endParaRPr lang="en-GB"/>
          </a:p>
        </p:txBody>
      </p:sp>
    </p:spTree>
    <p:extLst>
      <p:ext uri="{BB962C8B-B14F-4D97-AF65-F5344CB8AC3E}">
        <p14:creationId xmlns:p14="http://schemas.microsoft.com/office/powerpoint/2010/main" val="1631956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7. We live in a world where are many serious conflicts</a:t>
            </a:r>
          </a:p>
          <a:p>
            <a:endParaRPr lang="en-GB" sz="1600" b="1" dirty="0"/>
          </a:p>
          <a:p>
            <a:r>
              <a:rPr lang="en-GB" sz="1600" b="0" dirty="0"/>
              <a:t>Wars both between and within states are a feature of modern life. In many parts of the world people have been forced to leave their homes, triggering a crisis which politicians in host countries </a:t>
            </a:r>
            <a:r>
              <a:rPr lang="en-GB" sz="1600" dirty="0"/>
              <a:t>find difficult</a:t>
            </a:r>
            <a:r>
              <a:rPr lang="en-GB" sz="1600" b="0" dirty="0"/>
              <a:t> to resolve.</a:t>
            </a:r>
          </a:p>
          <a:p>
            <a:endParaRPr lang="en-GB" sz="1600" dirty="0"/>
          </a:p>
          <a:p>
            <a:r>
              <a:rPr lang="en-GB" sz="1600" b="0" dirty="0"/>
              <a:t>Environmental stress and competition for scarce resources </a:t>
            </a:r>
          </a:p>
          <a:p>
            <a:r>
              <a:rPr lang="en-GB" sz="1600" b="0" dirty="0"/>
              <a:t>often lies beneath the surface of ethnic, ideological and national conflict</a:t>
            </a:r>
            <a:r>
              <a:rPr lang="en-GB" sz="1400" b="0" dirty="0"/>
              <a:t>.</a:t>
            </a:r>
          </a:p>
          <a:p>
            <a:endParaRPr lang="en-GB" sz="1400" dirty="0"/>
          </a:p>
          <a:p>
            <a:r>
              <a:rPr lang="en-GB" sz="1600" b="0" dirty="0">
                <a:solidFill>
                  <a:srgbClr val="0070C0"/>
                </a:solidFill>
              </a:rPr>
              <a:t>If climate change goes on driving more and more people out of their homes how do you think we should respond?</a:t>
            </a:r>
          </a:p>
          <a:p>
            <a:endParaRPr lang="en-GB" b="1" dirty="0"/>
          </a:p>
        </p:txBody>
      </p:sp>
      <p:sp>
        <p:nvSpPr>
          <p:cNvPr id="4" name="Slide Number Placeholder 3"/>
          <p:cNvSpPr>
            <a:spLocks noGrp="1"/>
          </p:cNvSpPr>
          <p:nvPr>
            <p:ph type="sldNum" sz="quarter" idx="5"/>
          </p:nvPr>
        </p:nvSpPr>
        <p:spPr/>
        <p:txBody>
          <a:bodyPr/>
          <a:lstStyle/>
          <a:p>
            <a:fld id="{AB8C5D5C-C3FF-445E-B7DA-979830DA1611}" type="slidenum">
              <a:rPr lang="en-GB" smtClean="0"/>
              <a:pPr/>
              <a:t>14</a:t>
            </a:fld>
            <a:endParaRPr lang="en-GB"/>
          </a:p>
        </p:txBody>
      </p:sp>
    </p:spTree>
    <p:extLst>
      <p:ext uri="{BB962C8B-B14F-4D97-AF65-F5344CB8AC3E}">
        <p14:creationId xmlns:p14="http://schemas.microsoft.com/office/powerpoint/2010/main" val="353860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600" b="1" dirty="0"/>
              <a:t>8. We live in a world that is getting dangerously warm</a:t>
            </a:r>
          </a:p>
          <a:p>
            <a:endParaRPr lang="en-GB" sz="1600" b="1" dirty="0"/>
          </a:p>
          <a:p>
            <a:r>
              <a:rPr lang="en-GB" sz="1600" b="0" dirty="0"/>
              <a:t>Droughts, storms and floods are affecting many countries and are set to get more severe in decades to come.</a:t>
            </a:r>
          </a:p>
          <a:p>
            <a:endParaRPr lang="en-GB" sz="1600" b="0" dirty="0"/>
          </a:p>
          <a:p>
            <a:r>
              <a:rPr lang="en-GB" sz="1600" b="0" dirty="0"/>
              <a:t>Scientists have been warning about the risks of global warming for decades – now the evidence of dangerous climate change is all around us.  The reports from the IPCC are getting increasingly bleak and it is clear that window for opportunity is rapidly closing.</a:t>
            </a:r>
            <a:endParaRPr lang="en-GB" sz="1600" dirty="0"/>
          </a:p>
          <a:p>
            <a:r>
              <a:rPr lang="en-GB" sz="1600" b="0" dirty="0"/>
              <a:t> </a:t>
            </a:r>
          </a:p>
          <a:p>
            <a:r>
              <a:rPr lang="en-GB" sz="1600" dirty="0">
                <a:solidFill>
                  <a:srgbClr val="0070C0"/>
                </a:solidFill>
              </a:rPr>
              <a:t>Given that we know what is happening, why do think we are being so slow to respond both globally and nationally?</a:t>
            </a:r>
          </a:p>
          <a:p>
            <a:endParaRPr lang="en-GB" sz="1400" b="0" dirty="0"/>
          </a:p>
        </p:txBody>
      </p:sp>
      <p:sp>
        <p:nvSpPr>
          <p:cNvPr id="4" name="Slide Number Placeholder 3"/>
          <p:cNvSpPr>
            <a:spLocks noGrp="1"/>
          </p:cNvSpPr>
          <p:nvPr>
            <p:ph type="sldNum" sz="quarter" idx="5"/>
          </p:nvPr>
        </p:nvSpPr>
        <p:spPr/>
        <p:txBody>
          <a:bodyPr/>
          <a:lstStyle/>
          <a:p>
            <a:fld id="{AB8C5D5C-C3FF-445E-B7DA-979830DA1611}" type="slidenum">
              <a:rPr lang="en-GB" smtClean="0"/>
              <a:pPr/>
              <a:t>15</a:t>
            </a:fld>
            <a:endParaRPr lang="en-GB"/>
          </a:p>
        </p:txBody>
      </p:sp>
    </p:spTree>
    <p:extLst>
      <p:ext uri="{BB962C8B-B14F-4D97-AF65-F5344CB8AC3E}">
        <p14:creationId xmlns:p14="http://schemas.microsoft.com/office/powerpoint/2010/main" val="3283986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The world is warmer today than it has been at any time in the last 10,000 years.  This graph shows changes since 1850.  </a:t>
            </a:r>
          </a:p>
          <a:p>
            <a:endParaRPr lang="en-GB" sz="1600" dirty="0"/>
          </a:p>
          <a:p>
            <a:r>
              <a:rPr lang="en-GB" sz="1600" dirty="0"/>
              <a:t>It is now established that burning fossil fuels is one of the key causes of climate change.  </a:t>
            </a:r>
          </a:p>
          <a:p>
            <a:endParaRPr lang="en-GB" sz="1600" dirty="0"/>
          </a:p>
          <a:p>
            <a:r>
              <a:rPr lang="en-GB" sz="1600" dirty="0"/>
              <a:t>So far the impact of emissions has been masked by the ability of the oceans to absorb carbon dioxide.  However, this will not continue indefinitely. </a:t>
            </a:r>
          </a:p>
          <a:p>
            <a:endParaRPr lang="en-GB" sz="1600" dirty="0"/>
          </a:p>
          <a:p>
            <a:r>
              <a:rPr lang="en-GB" sz="1600" dirty="0"/>
              <a:t>At some point in the future, planetary weather systems will reach a ‘tipping point’ beyond which runaway feedback seems likely.   </a:t>
            </a:r>
          </a:p>
          <a:p>
            <a:endParaRPr lang="en-GB" dirty="0"/>
          </a:p>
        </p:txBody>
      </p:sp>
      <p:sp>
        <p:nvSpPr>
          <p:cNvPr id="4" name="Slide Number Placeholder 3"/>
          <p:cNvSpPr>
            <a:spLocks noGrp="1"/>
          </p:cNvSpPr>
          <p:nvPr>
            <p:ph type="sldNum" sz="quarter" idx="5"/>
          </p:nvPr>
        </p:nvSpPr>
        <p:spPr/>
        <p:txBody>
          <a:bodyPr/>
          <a:lstStyle/>
          <a:p>
            <a:fld id="{AB8C5D5C-C3FF-445E-B7DA-979830DA1611}" type="slidenum">
              <a:rPr lang="en-GB" smtClean="0"/>
              <a:pPr/>
              <a:t>16</a:t>
            </a:fld>
            <a:endParaRPr lang="en-GB"/>
          </a:p>
        </p:txBody>
      </p:sp>
    </p:spTree>
    <p:extLst>
      <p:ext uri="{BB962C8B-B14F-4D97-AF65-F5344CB8AC3E}">
        <p14:creationId xmlns:p14="http://schemas.microsoft.com/office/powerpoint/2010/main" val="1299695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49704" y="4722297"/>
            <a:ext cx="5438775" cy="4443649"/>
          </a:xfrm>
        </p:spPr>
        <p:txBody>
          <a:bodyPr>
            <a:normAutofit fontScale="92500" lnSpcReduction="10000"/>
          </a:bodyPr>
          <a:lstStyle/>
          <a:p>
            <a:r>
              <a:rPr lang="en-GB" sz="1800" b="1" dirty="0"/>
              <a:t>9. We can make decisions about how we live our lives</a:t>
            </a:r>
          </a:p>
          <a:p>
            <a:endParaRPr lang="en-GB" sz="1800" dirty="0"/>
          </a:p>
          <a:p>
            <a:r>
              <a:rPr lang="en-GB" sz="1800" dirty="0"/>
              <a:t>The future is not ordained.  The choices we make today have the potential to change what happens next.</a:t>
            </a:r>
          </a:p>
          <a:p>
            <a:endParaRPr lang="en-GB" sz="1800" dirty="0"/>
          </a:p>
          <a:p>
            <a:r>
              <a:rPr lang="en-GB" sz="1800" dirty="0"/>
              <a:t>These stone statues on Easter Island are a memento to a lost civilization.  We don’t know exactly what caused it to collapse but the statues are reminder that societies are vulnerable to collapse.</a:t>
            </a:r>
          </a:p>
          <a:p>
            <a:endParaRPr lang="en-GB" sz="1800" dirty="0"/>
          </a:p>
          <a:p>
            <a:r>
              <a:rPr lang="en-GB" sz="1800" dirty="0"/>
              <a:t>If we undermine our ecological base, as may have happened on Easter Island, we are taking risks that we have no way of evaluating and which may ultimately destroy us.</a:t>
            </a:r>
          </a:p>
          <a:p>
            <a:endParaRPr lang="en-GB" sz="1800" dirty="0"/>
          </a:p>
          <a:p>
            <a:r>
              <a:rPr lang="en-GB" sz="1800" dirty="0">
                <a:solidFill>
                  <a:srgbClr val="0070C0"/>
                </a:solidFill>
              </a:rPr>
              <a:t>Who takes the decisions about how we live our lives?  Do you feel you have sufficient say in this?  In what different ways can you express your views?</a:t>
            </a:r>
          </a:p>
        </p:txBody>
      </p:sp>
      <p:sp>
        <p:nvSpPr>
          <p:cNvPr id="4" name="Slide Number Placeholder 3"/>
          <p:cNvSpPr>
            <a:spLocks noGrp="1"/>
          </p:cNvSpPr>
          <p:nvPr>
            <p:ph type="sldNum" sz="quarter" idx="5"/>
          </p:nvPr>
        </p:nvSpPr>
        <p:spPr/>
        <p:txBody>
          <a:bodyPr/>
          <a:lstStyle/>
          <a:p>
            <a:fld id="{AB8C5D5C-C3FF-445E-B7DA-979830DA1611}" type="slidenum">
              <a:rPr lang="en-GB" smtClean="0"/>
              <a:pPr/>
              <a:t>17</a:t>
            </a:fld>
            <a:endParaRPr lang="en-GB"/>
          </a:p>
        </p:txBody>
      </p:sp>
    </p:spTree>
    <p:extLst>
      <p:ext uri="{BB962C8B-B14F-4D97-AF65-F5344CB8AC3E}">
        <p14:creationId xmlns:p14="http://schemas.microsoft.com/office/powerpoint/2010/main" val="3280123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600" b="1" dirty="0"/>
              <a:t>10 What we do depends on our beliefs and values</a:t>
            </a:r>
          </a:p>
          <a:p>
            <a:endParaRPr lang="en-GB" sz="1600" dirty="0"/>
          </a:p>
          <a:p>
            <a:r>
              <a:rPr lang="en-GB" sz="1600" dirty="0"/>
              <a:t>Getting to grips with sustainability involves many different </a:t>
            </a:r>
          </a:p>
          <a:p>
            <a:r>
              <a:rPr lang="en-GB" sz="1600" dirty="0"/>
              <a:t>dimensions. This Power Point pivots around just two key ideas:</a:t>
            </a:r>
          </a:p>
          <a:p>
            <a:endParaRPr lang="en-GB" sz="1600" dirty="0"/>
          </a:p>
          <a:p>
            <a:pPr marL="342900" indent="-342900">
              <a:buAutoNum type="alphaLcParenBoth"/>
            </a:pPr>
            <a:r>
              <a:rPr lang="en-GB" sz="1600" dirty="0"/>
              <a:t>Continuing as we are is no longer a viable option </a:t>
            </a:r>
          </a:p>
          <a:p>
            <a:pPr marL="342900" indent="-342900">
              <a:buAutoNum type="alphaLcParenBoth"/>
            </a:pPr>
            <a:r>
              <a:rPr lang="en-GB" sz="1600" dirty="0"/>
              <a:t>We have to live within planetary limits</a:t>
            </a:r>
          </a:p>
          <a:p>
            <a:endParaRPr lang="en-GB" sz="1600" dirty="0"/>
          </a:p>
          <a:p>
            <a:r>
              <a:rPr lang="en-GB" sz="1600" dirty="0"/>
              <a:t>The beliefs and values which underpin our actions often go unacknowledged.  Education, in all its different guises, has an important part to play in developing new ideas and addressing the challenges that lie ahead. </a:t>
            </a:r>
          </a:p>
          <a:p>
            <a:endParaRPr lang="en-GB" sz="1600" dirty="0"/>
          </a:p>
          <a:p>
            <a:r>
              <a:rPr lang="en-GB" sz="1600" dirty="0"/>
              <a:t>Developing a new and hopeful vision of the future is an urgent task which cannot be ignored.  And it begs many fundamental questions.</a:t>
            </a:r>
          </a:p>
          <a:p>
            <a:endParaRPr lang="en-GB" sz="1600" dirty="0"/>
          </a:p>
          <a:p>
            <a:r>
              <a:rPr lang="en-GB" sz="1600" dirty="0">
                <a:solidFill>
                  <a:srgbClr val="0070C0"/>
                </a:solidFill>
              </a:rPr>
              <a:t>When we talk about sustainability, what is it that we are seeking to sustain?</a:t>
            </a:r>
          </a:p>
        </p:txBody>
      </p:sp>
      <p:sp>
        <p:nvSpPr>
          <p:cNvPr id="4" name="Slide Number Placeholder 3"/>
          <p:cNvSpPr>
            <a:spLocks noGrp="1"/>
          </p:cNvSpPr>
          <p:nvPr>
            <p:ph type="sldNum" sz="quarter" idx="5"/>
          </p:nvPr>
        </p:nvSpPr>
        <p:spPr/>
        <p:txBody>
          <a:bodyPr/>
          <a:lstStyle/>
          <a:p>
            <a:fld id="{AB8C5D5C-C3FF-445E-B7DA-979830DA1611}" type="slidenum">
              <a:rPr lang="en-GB" smtClean="0"/>
              <a:pPr/>
              <a:t>18</a:t>
            </a:fld>
            <a:endParaRPr lang="en-GB"/>
          </a:p>
        </p:txBody>
      </p:sp>
    </p:spTree>
    <p:extLst>
      <p:ext uri="{BB962C8B-B14F-4D97-AF65-F5344CB8AC3E}">
        <p14:creationId xmlns:p14="http://schemas.microsoft.com/office/powerpoint/2010/main" val="3869986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3788" y="865188"/>
            <a:ext cx="4937125" cy="37020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B8C5D5C-C3FF-445E-B7DA-979830DA1611}" type="slidenum">
              <a:rPr lang="en-GB" smtClean="0"/>
              <a:pPr/>
              <a:t>19</a:t>
            </a:fld>
            <a:endParaRPr lang="en-GB"/>
          </a:p>
        </p:txBody>
      </p:sp>
    </p:spTree>
    <p:extLst>
      <p:ext uri="{BB962C8B-B14F-4D97-AF65-F5344CB8AC3E}">
        <p14:creationId xmlns:p14="http://schemas.microsoft.com/office/powerpoint/2010/main" val="3514214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sz="1600" b="1" dirty="0"/>
              <a:t>We live on a remarkable planet</a:t>
            </a:r>
          </a:p>
          <a:p>
            <a:pPr marL="228600" indent="-228600">
              <a:buAutoNum type="arabicPeriod"/>
            </a:pPr>
            <a:endParaRPr lang="en-GB" sz="1600" b="1" dirty="0"/>
          </a:p>
          <a:p>
            <a:pPr marL="0" indent="0">
              <a:buNone/>
            </a:pPr>
            <a:r>
              <a:rPr lang="en-GB" sz="1600" b="0" dirty="0"/>
              <a:t>The way that plants and creatures interact to create habitats is one of a number of key understandings to have emerged from ecology.  </a:t>
            </a:r>
          </a:p>
          <a:p>
            <a:pPr marL="0" indent="0">
              <a:buNone/>
            </a:pPr>
            <a:endParaRPr lang="en-GB" sz="1600" b="0" dirty="0"/>
          </a:p>
          <a:p>
            <a:pPr marL="0" indent="0">
              <a:buNone/>
            </a:pPr>
            <a:r>
              <a:rPr lang="en-GB" sz="1600" b="0" dirty="0"/>
              <a:t>Studying the web of life reveals the importance of harmony, balance and co-operation.  Nature may be ‘red in tooth and claw’ but it is also finely balanced and carefully attuned. </a:t>
            </a:r>
          </a:p>
          <a:p>
            <a:pPr marL="0" indent="0">
              <a:buNone/>
            </a:pPr>
            <a:endParaRPr lang="en-GB" sz="1600" dirty="0"/>
          </a:p>
          <a:p>
            <a:pPr marL="0" indent="0">
              <a:buNone/>
            </a:pPr>
            <a:r>
              <a:rPr lang="en-GB" sz="1600" b="0" dirty="0"/>
              <a:t>The interconnections between different forms of life creates resilience and enables plants and creatures to bounce back from surprise events.</a:t>
            </a:r>
          </a:p>
          <a:p>
            <a:pPr marL="0" indent="0">
              <a:buNone/>
            </a:pPr>
            <a:endParaRPr lang="en-GB" sz="1600" dirty="0"/>
          </a:p>
          <a:p>
            <a:pPr marL="0" indent="0">
              <a:buNone/>
            </a:pPr>
            <a:r>
              <a:rPr lang="en-GB" sz="1600" b="0" dirty="0">
                <a:solidFill>
                  <a:srgbClr val="0070C0"/>
                </a:solidFill>
              </a:rPr>
              <a:t>Can you identify some of the interconnections in a habitat/environment near you?</a:t>
            </a:r>
          </a:p>
          <a:p>
            <a:pPr marL="0" indent="0">
              <a:buNone/>
            </a:pPr>
            <a:endParaRPr lang="en-GB" b="1" dirty="0"/>
          </a:p>
        </p:txBody>
      </p:sp>
      <p:sp>
        <p:nvSpPr>
          <p:cNvPr id="4" name="Slide Number Placeholder 3"/>
          <p:cNvSpPr>
            <a:spLocks noGrp="1"/>
          </p:cNvSpPr>
          <p:nvPr>
            <p:ph type="sldNum" sz="quarter" idx="5"/>
          </p:nvPr>
        </p:nvSpPr>
        <p:spPr/>
        <p:txBody>
          <a:bodyPr/>
          <a:lstStyle/>
          <a:p>
            <a:fld id="{AB8C5D5C-C3FF-445E-B7DA-979830DA1611}" type="slidenum">
              <a:rPr lang="en-GB" smtClean="0"/>
              <a:pPr/>
              <a:t>2</a:t>
            </a:fld>
            <a:endParaRPr lang="en-GB"/>
          </a:p>
        </p:txBody>
      </p:sp>
    </p:spTree>
    <p:extLst>
      <p:ext uri="{BB962C8B-B14F-4D97-AF65-F5344CB8AC3E}">
        <p14:creationId xmlns:p14="http://schemas.microsoft.com/office/powerpoint/2010/main" val="2558735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600" dirty="0"/>
              <a:t>When human beings first emerged on the Earth, they inherited a world that was richer in biodiversity than at any previous time in geological history.</a:t>
            </a:r>
          </a:p>
          <a:p>
            <a:endParaRPr lang="en-GB" sz="1600" dirty="0"/>
          </a:p>
          <a:p>
            <a:r>
              <a:rPr lang="en-GB" sz="1600" dirty="0"/>
              <a:t>People are newcomers to the pantheon of creation but in a remarkably short time they have come to dominate all other forms of life.  </a:t>
            </a:r>
          </a:p>
          <a:p>
            <a:endParaRPr lang="en-GB" sz="1600" dirty="0"/>
          </a:p>
          <a:p>
            <a:r>
              <a:rPr lang="en-GB" sz="1600" dirty="0"/>
              <a:t>Human impact is now regarded as geologically significant.  A new term, the ‘Anthropocene’,  has been coined to describe the current era. </a:t>
            </a:r>
          </a:p>
        </p:txBody>
      </p:sp>
      <p:sp>
        <p:nvSpPr>
          <p:cNvPr id="4" name="Slide Number Placeholder 3"/>
          <p:cNvSpPr>
            <a:spLocks noGrp="1"/>
          </p:cNvSpPr>
          <p:nvPr>
            <p:ph type="sldNum" sz="quarter" idx="5"/>
          </p:nvPr>
        </p:nvSpPr>
        <p:spPr/>
        <p:txBody>
          <a:bodyPr/>
          <a:lstStyle/>
          <a:p>
            <a:fld id="{AB8C5D5C-C3FF-445E-B7DA-979830DA1611}" type="slidenum">
              <a:rPr lang="en-GB" smtClean="0"/>
              <a:pPr/>
              <a:t>3</a:t>
            </a:fld>
            <a:endParaRPr lang="en-GB"/>
          </a:p>
        </p:txBody>
      </p:sp>
    </p:spTree>
    <p:extLst>
      <p:ext uri="{BB962C8B-B14F-4D97-AF65-F5344CB8AC3E}">
        <p14:creationId xmlns:p14="http://schemas.microsoft.com/office/powerpoint/2010/main" val="2153693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600" b="1" dirty="0"/>
              <a:t>2. We live on a crowded planet</a:t>
            </a:r>
          </a:p>
          <a:p>
            <a:endParaRPr lang="en-GB" sz="1600" b="1" dirty="0"/>
          </a:p>
          <a:p>
            <a:r>
              <a:rPr lang="en-GB" sz="1600" b="0" dirty="0"/>
              <a:t>For nearly all of human history there have been less than 1.000 million people on the planet.  However, the last few centuries have seen exponential growth.   </a:t>
            </a:r>
          </a:p>
          <a:p>
            <a:endParaRPr lang="en-GB" sz="1600" dirty="0"/>
          </a:p>
          <a:p>
            <a:r>
              <a:rPr lang="en-GB" sz="1600" b="0" dirty="0"/>
              <a:t>Old people today have </a:t>
            </a:r>
            <a:r>
              <a:rPr lang="en-GB" sz="1600" dirty="0"/>
              <a:t>witnessed human</a:t>
            </a:r>
            <a:r>
              <a:rPr lang="en-GB" sz="1600" b="0" dirty="0"/>
              <a:t> numbers treble in their life time.  This has had profound consequences both for society and economic life.  However, in some countries the population is actually starting to decline.  </a:t>
            </a:r>
          </a:p>
          <a:p>
            <a:endParaRPr lang="en-GB" sz="1600" dirty="0"/>
          </a:p>
          <a:p>
            <a:r>
              <a:rPr lang="en-GB" sz="1600" dirty="0">
                <a:solidFill>
                  <a:srgbClr val="0070C0"/>
                </a:solidFill>
              </a:rPr>
              <a:t>What are the consequences of a population that is </a:t>
            </a:r>
          </a:p>
          <a:p>
            <a:r>
              <a:rPr lang="en-GB" sz="1600" dirty="0">
                <a:solidFill>
                  <a:srgbClr val="0070C0"/>
                </a:solidFill>
              </a:rPr>
              <a:t>(a) increasing or (b) declining?</a:t>
            </a:r>
          </a:p>
        </p:txBody>
      </p:sp>
      <p:sp>
        <p:nvSpPr>
          <p:cNvPr id="4" name="Slide Number Placeholder 3"/>
          <p:cNvSpPr>
            <a:spLocks noGrp="1"/>
          </p:cNvSpPr>
          <p:nvPr>
            <p:ph type="sldNum" sz="quarter" idx="5"/>
          </p:nvPr>
        </p:nvSpPr>
        <p:spPr/>
        <p:txBody>
          <a:bodyPr/>
          <a:lstStyle/>
          <a:p>
            <a:fld id="{AB8C5D5C-C3FF-445E-B7DA-979830DA1611}" type="slidenum">
              <a:rPr lang="en-GB" smtClean="0"/>
              <a:pPr/>
              <a:t>4</a:t>
            </a:fld>
            <a:endParaRPr lang="en-GB"/>
          </a:p>
        </p:txBody>
      </p:sp>
    </p:spTree>
    <p:extLst>
      <p:ext uri="{BB962C8B-B14F-4D97-AF65-F5344CB8AC3E}">
        <p14:creationId xmlns:p14="http://schemas.microsoft.com/office/powerpoint/2010/main" val="1692186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600" dirty="0"/>
              <a:t>One of the most remarkable developments in recent times has been the growth of cities.  </a:t>
            </a:r>
          </a:p>
          <a:p>
            <a:endParaRPr lang="en-GB" sz="1600" dirty="0"/>
          </a:p>
          <a:p>
            <a:r>
              <a:rPr lang="en-GB" sz="1600" dirty="0"/>
              <a:t>Even in Victorian times, there were no more than a handful of cities with a million or more inhabitants.  Today, massive urban centres are scattered across every continent apart from Antarctica.  </a:t>
            </a:r>
          </a:p>
          <a:p>
            <a:endParaRPr lang="en-GB" sz="1600" dirty="0"/>
          </a:p>
          <a:p>
            <a:r>
              <a:rPr lang="en-GB" sz="1600" dirty="0"/>
              <a:t>It is estimated that by 2050 around three quarters of the human population will be city dwellers.  This makes ensuring the quality of life in urban settings particularly important.</a:t>
            </a:r>
          </a:p>
          <a:p>
            <a:endParaRPr lang="en-GB" sz="1600" dirty="0"/>
          </a:p>
          <a:p>
            <a:r>
              <a:rPr lang="en-GB" sz="1600" dirty="0">
                <a:solidFill>
                  <a:srgbClr val="0070C0"/>
                </a:solidFill>
              </a:rPr>
              <a:t>Why do you think cities have grown so much and so fast?</a:t>
            </a:r>
          </a:p>
        </p:txBody>
      </p:sp>
      <p:sp>
        <p:nvSpPr>
          <p:cNvPr id="4" name="Slide Number Placeholder 3"/>
          <p:cNvSpPr>
            <a:spLocks noGrp="1"/>
          </p:cNvSpPr>
          <p:nvPr>
            <p:ph type="sldNum" sz="quarter" idx="5"/>
          </p:nvPr>
        </p:nvSpPr>
        <p:spPr/>
        <p:txBody>
          <a:bodyPr/>
          <a:lstStyle/>
          <a:p>
            <a:fld id="{AB8C5D5C-C3FF-445E-B7DA-979830DA1611}" type="slidenum">
              <a:rPr lang="en-GB" smtClean="0"/>
              <a:pPr/>
              <a:t>5</a:t>
            </a:fld>
            <a:endParaRPr lang="en-GB"/>
          </a:p>
        </p:txBody>
      </p:sp>
    </p:spTree>
    <p:extLst>
      <p:ext uri="{BB962C8B-B14F-4D97-AF65-F5344CB8AC3E}">
        <p14:creationId xmlns:p14="http://schemas.microsoft.com/office/powerpoint/2010/main" val="2888838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600" b="1" dirty="0"/>
              <a:t>3. We live in a globalised world</a:t>
            </a:r>
          </a:p>
          <a:p>
            <a:endParaRPr lang="en-GB" sz="1600" b="1" dirty="0"/>
          </a:p>
          <a:p>
            <a:r>
              <a:rPr lang="en-GB" sz="1600" b="0" dirty="0"/>
              <a:t>In the last 100 years modern transport and communications have linked people together as never before.  </a:t>
            </a:r>
          </a:p>
          <a:p>
            <a:endParaRPr lang="en-GB" sz="1600" dirty="0"/>
          </a:p>
          <a:p>
            <a:r>
              <a:rPr lang="en-GB" sz="1600" b="0" dirty="0"/>
              <a:t>From a business perspective, multi-national companies have outlets which provide standardised products to people wherever they live, creating mass markets. </a:t>
            </a:r>
            <a:r>
              <a:rPr lang="en-GB" sz="1600" dirty="0"/>
              <a:t>W</a:t>
            </a:r>
            <a:r>
              <a:rPr lang="en-GB" sz="1600" b="0" dirty="0"/>
              <a:t>e can also now send messages wherever we want at the press of a button, thereby eliminating geographical distance.  </a:t>
            </a:r>
          </a:p>
          <a:p>
            <a:endParaRPr lang="en-GB" sz="1600" dirty="0"/>
          </a:p>
          <a:p>
            <a:r>
              <a:rPr lang="en-GB" sz="1600" b="0" dirty="0"/>
              <a:t>These god-like abilities would have completely transformed the course of history had they been available to the monarchs and emperors of the past.  </a:t>
            </a:r>
            <a:r>
              <a:rPr lang="en-GB" sz="1600" dirty="0"/>
              <a:t>They are</a:t>
            </a:r>
            <a:r>
              <a:rPr lang="en-GB" sz="1600" b="0" dirty="0"/>
              <a:t> having a massive impact on the way that we live our lives at the present.</a:t>
            </a:r>
          </a:p>
          <a:p>
            <a:endParaRPr lang="en-GB" sz="1600" dirty="0"/>
          </a:p>
          <a:p>
            <a:r>
              <a:rPr lang="en-GB" sz="1600" dirty="0">
                <a:solidFill>
                  <a:srgbClr val="0070C0"/>
                </a:solidFill>
              </a:rPr>
              <a:t>Are there any examples of how your own family or group is scattered around the world?</a:t>
            </a:r>
            <a:endParaRPr lang="en-GB" sz="1600" b="0" dirty="0">
              <a:solidFill>
                <a:srgbClr val="0070C0"/>
              </a:solidFill>
            </a:endParaRPr>
          </a:p>
        </p:txBody>
      </p:sp>
      <p:sp>
        <p:nvSpPr>
          <p:cNvPr id="4" name="Slide Number Placeholder 3"/>
          <p:cNvSpPr>
            <a:spLocks noGrp="1"/>
          </p:cNvSpPr>
          <p:nvPr>
            <p:ph type="sldNum" sz="quarter" idx="5"/>
          </p:nvPr>
        </p:nvSpPr>
        <p:spPr/>
        <p:txBody>
          <a:bodyPr/>
          <a:lstStyle/>
          <a:p>
            <a:fld id="{AB8C5D5C-C3FF-445E-B7DA-979830DA1611}" type="slidenum">
              <a:rPr lang="en-GB" smtClean="0"/>
              <a:pPr/>
              <a:t>6</a:t>
            </a:fld>
            <a:endParaRPr lang="en-GB"/>
          </a:p>
        </p:txBody>
      </p:sp>
    </p:spTree>
    <p:extLst>
      <p:ext uri="{BB962C8B-B14F-4D97-AF65-F5344CB8AC3E}">
        <p14:creationId xmlns:p14="http://schemas.microsoft.com/office/powerpoint/2010/main" val="4260316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689994"/>
            <a:ext cx="5438775" cy="2623396"/>
          </a:xfrm>
        </p:spPr>
        <p:txBody>
          <a:bodyPr>
            <a:normAutofit/>
          </a:bodyPr>
          <a:lstStyle/>
          <a:p>
            <a:r>
              <a:rPr lang="en-GB" sz="1600" dirty="0"/>
              <a:t>Reflecting on modern inventions reveals just how people’s lives have been transformed in the last 150 years.  The early pioneers were uncertain how it could be used. Nowadays we depend on it for just about everything that we do.</a:t>
            </a:r>
          </a:p>
          <a:p>
            <a:r>
              <a:rPr lang="en-GB" sz="1600" dirty="0"/>
              <a:t> for m</a:t>
            </a:r>
          </a:p>
          <a:p>
            <a:endParaRPr lang="en-GB" sz="1600" dirty="0"/>
          </a:p>
          <a:p>
            <a:r>
              <a:rPr lang="en-GB" sz="1600" dirty="0">
                <a:solidFill>
                  <a:srgbClr val="0070C0"/>
                </a:solidFill>
              </a:rPr>
              <a:t>What other inventions and discoveries </a:t>
            </a:r>
            <a:r>
              <a:rPr lang="en-GB" sz="1600" b="1" i="1" dirty="0">
                <a:solidFill>
                  <a:srgbClr val="0070C0"/>
                </a:solidFill>
              </a:rPr>
              <a:t>aren’t</a:t>
            </a:r>
            <a:r>
              <a:rPr lang="en-GB" sz="1600" dirty="0">
                <a:solidFill>
                  <a:srgbClr val="0070C0"/>
                </a:solidFill>
              </a:rPr>
              <a:t> listed on this slide? There are plenty of them!</a:t>
            </a:r>
          </a:p>
        </p:txBody>
      </p:sp>
      <p:sp>
        <p:nvSpPr>
          <p:cNvPr id="4" name="Slide Number Placeholder 3"/>
          <p:cNvSpPr>
            <a:spLocks noGrp="1"/>
          </p:cNvSpPr>
          <p:nvPr>
            <p:ph type="sldNum" sz="quarter" idx="5"/>
          </p:nvPr>
        </p:nvSpPr>
        <p:spPr/>
        <p:txBody>
          <a:bodyPr/>
          <a:lstStyle/>
          <a:p>
            <a:fld id="{AB8C5D5C-C3FF-445E-B7DA-979830DA1611}" type="slidenum">
              <a:rPr lang="en-GB" smtClean="0"/>
              <a:pPr/>
              <a:t>7</a:t>
            </a:fld>
            <a:endParaRPr lang="en-GB"/>
          </a:p>
        </p:txBody>
      </p:sp>
    </p:spTree>
    <p:extLst>
      <p:ext uri="{BB962C8B-B14F-4D97-AF65-F5344CB8AC3E}">
        <p14:creationId xmlns:p14="http://schemas.microsoft.com/office/powerpoint/2010/main" val="2752474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41363"/>
            <a:ext cx="4937125" cy="3702050"/>
          </a:xfrm>
        </p:spPr>
      </p:sp>
      <p:sp>
        <p:nvSpPr>
          <p:cNvPr id="3" name="Notes Placeholder 2"/>
          <p:cNvSpPr>
            <a:spLocks noGrp="1"/>
          </p:cNvSpPr>
          <p:nvPr>
            <p:ph type="body" idx="1"/>
          </p:nvPr>
        </p:nvSpPr>
        <p:spPr/>
        <p:txBody>
          <a:bodyPr/>
          <a:lstStyle/>
          <a:p>
            <a:r>
              <a:rPr lang="en-GB" sz="1600" b="1" dirty="0"/>
              <a:t>4. We live in a world that has ecological limits</a:t>
            </a:r>
          </a:p>
          <a:p>
            <a:endParaRPr lang="en-GB" sz="1600" b="1" dirty="0"/>
          </a:p>
          <a:p>
            <a:r>
              <a:rPr lang="en-GB" sz="1600" dirty="0"/>
              <a:t>The demands that people make on the environment varies.  Generally speaking, people in Industrialised nations use more resources and create much more pollution that people in countries which are less economically developed. </a:t>
            </a:r>
          </a:p>
          <a:p>
            <a:endParaRPr lang="en-GB" sz="1600" dirty="0"/>
          </a:p>
          <a:p>
            <a:r>
              <a:rPr lang="en-GB" sz="1600" dirty="0"/>
              <a:t>It is now recognised that we need to ‘tread’ less heavily on the Earth. The ecological footprint is a graphic way to represent our environmental impact.  And it shows quite clearly that humanity’s demand for ecological services exceeds Earth’s capacity to provide them.  Quite simply, we are living beyond our means. </a:t>
            </a:r>
          </a:p>
          <a:p>
            <a:endParaRPr lang="en-GB" sz="1600" dirty="0"/>
          </a:p>
          <a:p>
            <a:r>
              <a:rPr lang="en-GB" sz="1600" dirty="0">
                <a:solidFill>
                  <a:srgbClr val="0070C0"/>
                </a:solidFill>
              </a:rPr>
              <a:t>Do you think most people would happy to consume less if others were doing the same?  Can you think of ways this might be brought about?  </a:t>
            </a:r>
          </a:p>
          <a:p>
            <a:endParaRPr lang="en-GB" sz="1400" b="1" dirty="0"/>
          </a:p>
          <a:p>
            <a:endParaRPr lang="en-GB" dirty="0"/>
          </a:p>
          <a:p>
            <a:endParaRPr lang="en-GB" dirty="0"/>
          </a:p>
        </p:txBody>
      </p:sp>
      <p:sp>
        <p:nvSpPr>
          <p:cNvPr id="4" name="Slide Number Placeholder 3"/>
          <p:cNvSpPr>
            <a:spLocks noGrp="1"/>
          </p:cNvSpPr>
          <p:nvPr>
            <p:ph type="sldNum" sz="quarter" idx="5"/>
          </p:nvPr>
        </p:nvSpPr>
        <p:spPr/>
        <p:txBody>
          <a:bodyPr/>
          <a:lstStyle/>
          <a:p>
            <a:fld id="{AB8C5D5C-C3FF-445E-B7DA-979830DA1611}" type="slidenum">
              <a:rPr lang="en-GB" smtClean="0"/>
              <a:pPr/>
              <a:t>8</a:t>
            </a:fld>
            <a:endParaRPr lang="en-GB"/>
          </a:p>
        </p:txBody>
      </p:sp>
    </p:spTree>
    <p:extLst>
      <p:ext uri="{BB962C8B-B14F-4D97-AF65-F5344CB8AC3E}">
        <p14:creationId xmlns:p14="http://schemas.microsoft.com/office/powerpoint/2010/main" val="2143013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t>Innovations and technological progress have brought huge benefits and improved  living conditions beyond recognition for large numbers of people.   However, economic activity has come at a cost.  </a:t>
            </a:r>
          </a:p>
          <a:p>
            <a:endParaRPr lang="en-GB" sz="1600" dirty="0"/>
          </a:p>
          <a:p>
            <a:r>
              <a:rPr lang="en-GB" sz="1600" dirty="0"/>
              <a:t>These graphs show how just about every indicator shows a similar upward trend.  This is known as the Great Acceleration.  </a:t>
            </a:r>
          </a:p>
          <a:p>
            <a:endParaRPr lang="en-GB" sz="1600" dirty="0"/>
          </a:p>
          <a:p>
            <a:r>
              <a:rPr lang="en-GB" sz="1600" dirty="0"/>
              <a:t>Will activity continue to expand at a similar rate in the years to come?   Our economic system is based on growth but it simply cannot be maintained indefinitely.</a:t>
            </a:r>
          </a:p>
          <a:p>
            <a:endParaRPr lang="en-GB" dirty="0"/>
          </a:p>
          <a:p>
            <a:endParaRPr lang="en-GB" dirty="0"/>
          </a:p>
        </p:txBody>
      </p:sp>
      <p:sp>
        <p:nvSpPr>
          <p:cNvPr id="4" name="Slide Number Placeholder 3"/>
          <p:cNvSpPr>
            <a:spLocks noGrp="1"/>
          </p:cNvSpPr>
          <p:nvPr>
            <p:ph type="sldNum" sz="quarter" idx="5"/>
          </p:nvPr>
        </p:nvSpPr>
        <p:spPr/>
        <p:txBody>
          <a:bodyPr/>
          <a:lstStyle/>
          <a:p>
            <a:fld id="{AB8C5D5C-C3FF-445E-B7DA-979830DA1611}" type="slidenum">
              <a:rPr lang="en-GB" smtClean="0"/>
              <a:pPr/>
              <a:t>9</a:t>
            </a:fld>
            <a:endParaRPr lang="en-GB"/>
          </a:p>
        </p:txBody>
      </p:sp>
    </p:spTree>
    <p:extLst>
      <p:ext uri="{BB962C8B-B14F-4D97-AF65-F5344CB8AC3E}">
        <p14:creationId xmlns:p14="http://schemas.microsoft.com/office/powerpoint/2010/main" val="3128835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DBFE32A-FCBA-4963-8074-74ADA04BE187}" type="datetimeFigureOut">
              <a:rPr lang="en-US" smtClean="0"/>
              <a:pPr/>
              <a:t>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698223-D744-47D1-9818-EB50B0F1932F}"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DBFE32A-FCBA-4963-8074-74ADA04BE187}" type="datetimeFigureOut">
              <a:rPr lang="en-US" smtClean="0"/>
              <a:pPr/>
              <a:t>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698223-D744-47D1-9818-EB50B0F1932F}"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DBFE32A-FCBA-4963-8074-74ADA04BE187}" type="datetimeFigureOut">
              <a:rPr lang="en-US" smtClean="0"/>
              <a:pPr/>
              <a:t>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698223-D744-47D1-9818-EB50B0F1932F}"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DBFE32A-FCBA-4963-8074-74ADA04BE187}" type="datetimeFigureOut">
              <a:rPr lang="en-US" smtClean="0"/>
              <a:pPr/>
              <a:t>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698223-D744-47D1-9818-EB50B0F1932F}"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BFE32A-FCBA-4963-8074-74ADA04BE187}" type="datetimeFigureOut">
              <a:rPr lang="en-US" smtClean="0"/>
              <a:pPr/>
              <a:t>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698223-D744-47D1-9818-EB50B0F1932F}"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DBFE32A-FCBA-4963-8074-74ADA04BE187}" type="datetimeFigureOut">
              <a:rPr lang="en-US" smtClean="0"/>
              <a:pPr/>
              <a:t>3/10/2022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698223-D744-47D1-9818-EB50B0F1932F}"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DBFE32A-FCBA-4963-8074-74ADA04BE187}" type="datetimeFigureOut">
              <a:rPr lang="en-US" smtClean="0"/>
              <a:pPr/>
              <a:t>3/10/2022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6698223-D744-47D1-9818-EB50B0F1932F}"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DBFE32A-FCBA-4963-8074-74ADA04BE187}" type="datetimeFigureOut">
              <a:rPr lang="en-US" smtClean="0"/>
              <a:pPr/>
              <a:t>3/10/2022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6698223-D744-47D1-9818-EB50B0F1932F}"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BFE32A-FCBA-4963-8074-74ADA04BE187}" type="datetimeFigureOut">
              <a:rPr lang="en-US" smtClean="0"/>
              <a:pPr/>
              <a:t>3/10/2022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6698223-D744-47D1-9818-EB50B0F1932F}"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BFE32A-FCBA-4963-8074-74ADA04BE187}" type="datetimeFigureOut">
              <a:rPr lang="en-US" smtClean="0"/>
              <a:pPr/>
              <a:t>3/10/2022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698223-D744-47D1-9818-EB50B0F1932F}"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BFE32A-FCBA-4963-8074-74ADA04BE187}" type="datetimeFigureOut">
              <a:rPr lang="en-US" smtClean="0"/>
              <a:pPr/>
              <a:t>3/10/2022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698223-D744-47D1-9818-EB50B0F1932F}"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FE32A-FCBA-4963-8074-74ADA04BE187}" type="datetimeFigureOut">
              <a:rPr lang="en-US" smtClean="0"/>
              <a:pPr/>
              <a:t>3/10/2022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98223-D744-47D1-9818-EB50B0F1932F}"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cid:2e6c1d57-05a9-4318-9c83-38b423c69b78@EURPRD10.PROD.OUTLOOK.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D39C44D-B519-4D6F-82A2-7DC5C148531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00" r="6951" b="20601"/>
          <a:stretch/>
        </p:blipFill>
        <p:spPr bwMode="auto">
          <a:xfrm>
            <a:off x="0" y="-1"/>
            <a:ext cx="9144000" cy="68552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11763C-CDB7-4080-87C2-8564AF5AFF1E}"/>
              </a:ext>
            </a:extLst>
          </p:cNvPr>
          <p:cNvSpPr txBox="1"/>
          <p:nvPr/>
        </p:nvSpPr>
        <p:spPr>
          <a:xfrm>
            <a:off x="395536" y="263470"/>
            <a:ext cx="2952328" cy="6124754"/>
          </a:xfrm>
          <a:prstGeom prst="rect">
            <a:avLst/>
          </a:prstGeom>
          <a:noFill/>
        </p:spPr>
        <p:txBody>
          <a:bodyPr wrap="square" rtlCol="0">
            <a:spAutoFit/>
          </a:bodyPr>
          <a:lstStyle/>
          <a:p>
            <a:r>
              <a:rPr lang="en-GB" sz="3200" b="1" dirty="0">
                <a:solidFill>
                  <a:schemeClr val="bg1"/>
                </a:solidFill>
              </a:rPr>
              <a:t>Sustainability:</a:t>
            </a:r>
          </a:p>
          <a:p>
            <a:r>
              <a:rPr lang="en-GB" sz="3200" b="1" dirty="0">
                <a:solidFill>
                  <a:schemeClr val="bg1"/>
                </a:solidFill>
              </a:rPr>
              <a:t>A Global Challenge</a:t>
            </a:r>
          </a:p>
          <a:p>
            <a:endParaRPr lang="en-GB" sz="3200" b="1" dirty="0">
              <a:solidFill>
                <a:schemeClr val="bg1"/>
              </a:solidFill>
            </a:endParaRPr>
          </a:p>
          <a:p>
            <a:r>
              <a:rPr lang="en-GB" sz="3200" b="1" dirty="0">
                <a:solidFill>
                  <a:schemeClr val="bg1"/>
                </a:solidFill>
              </a:rPr>
              <a:t>Dr Stephen Scoffham</a:t>
            </a:r>
          </a:p>
          <a:p>
            <a:endParaRPr lang="en-GB" sz="3200" b="1" dirty="0">
              <a:solidFill>
                <a:schemeClr val="bg1"/>
              </a:solidFill>
            </a:endParaRPr>
          </a:p>
          <a:p>
            <a:endParaRPr lang="en-GB" sz="3200" b="1" dirty="0">
              <a:solidFill>
                <a:schemeClr val="bg1"/>
              </a:solidFill>
            </a:endParaRPr>
          </a:p>
          <a:p>
            <a:r>
              <a:rPr lang="en-GB" b="1" dirty="0">
                <a:solidFill>
                  <a:schemeClr val="bg1"/>
                </a:solidFill>
              </a:rPr>
              <a:t>Visiting Reader in Sustainability and Education</a:t>
            </a:r>
          </a:p>
          <a:p>
            <a:r>
              <a:rPr lang="en-GB" b="1" dirty="0">
                <a:solidFill>
                  <a:schemeClr val="bg1"/>
                </a:solidFill>
              </a:rPr>
              <a:t>Canterbury Christ Church University</a:t>
            </a:r>
          </a:p>
          <a:p>
            <a:endParaRPr lang="en-GB" sz="3200" b="1" dirty="0">
              <a:solidFill>
                <a:schemeClr val="bg1"/>
              </a:solidFill>
            </a:endParaRPr>
          </a:p>
          <a:p>
            <a:r>
              <a:rPr lang="en-GB" sz="3200" b="1" dirty="0">
                <a:solidFill>
                  <a:schemeClr val="bg1"/>
                </a:solidFill>
              </a:rPr>
              <a:t>January 2022</a:t>
            </a:r>
          </a:p>
        </p:txBody>
      </p:sp>
      <p:sp>
        <p:nvSpPr>
          <p:cNvPr id="3" name="TextBox 2">
            <a:extLst>
              <a:ext uri="{FF2B5EF4-FFF2-40B4-BE49-F238E27FC236}">
                <a16:creationId xmlns:a16="http://schemas.microsoft.com/office/drawing/2014/main" id="{25688FC2-96D8-48A5-92CB-669408992365}"/>
              </a:ext>
            </a:extLst>
          </p:cNvPr>
          <p:cNvSpPr txBox="1"/>
          <p:nvPr/>
        </p:nvSpPr>
        <p:spPr>
          <a:xfrm>
            <a:off x="7524328" y="6381328"/>
            <a:ext cx="1440160" cy="215444"/>
          </a:xfrm>
          <a:prstGeom prst="rect">
            <a:avLst/>
          </a:prstGeom>
          <a:noFill/>
        </p:spPr>
        <p:txBody>
          <a:bodyPr wrap="square" rtlCol="0">
            <a:spAutoFit/>
          </a:bodyPr>
          <a:lstStyle/>
          <a:p>
            <a:r>
              <a:rPr lang="en-GB" sz="800" dirty="0">
                <a:solidFill>
                  <a:schemeClr val="bg1"/>
                </a:solidFill>
              </a:rPr>
              <a:t>Photo: Wikimedia Commons</a:t>
            </a:r>
          </a:p>
        </p:txBody>
      </p:sp>
    </p:spTree>
    <p:extLst>
      <p:ext uri="{BB962C8B-B14F-4D97-AF65-F5344CB8AC3E}">
        <p14:creationId xmlns:p14="http://schemas.microsoft.com/office/powerpoint/2010/main" val="510484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1F709A-E65E-4263-861B-B27944763334}"/>
              </a:ext>
            </a:extLst>
          </p:cNvPr>
          <p:cNvSpPr txBox="1"/>
          <p:nvPr/>
        </p:nvSpPr>
        <p:spPr>
          <a:xfrm>
            <a:off x="251520" y="332656"/>
            <a:ext cx="1961505" cy="2554545"/>
          </a:xfrm>
          <a:prstGeom prst="rect">
            <a:avLst/>
          </a:prstGeom>
          <a:noFill/>
        </p:spPr>
        <p:txBody>
          <a:bodyPr wrap="square" rtlCol="0">
            <a:spAutoFit/>
          </a:bodyPr>
          <a:lstStyle/>
          <a:p>
            <a:r>
              <a:rPr lang="en-GB" sz="3200" b="1" dirty="0"/>
              <a:t>5. We are living at a time of mass extinction</a:t>
            </a:r>
          </a:p>
        </p:txBody>
      </p:sp>
      <p:pic>
        <p:nvPicPr>
          <p:cNvPr id="1026" name="Picture 2">
            <a:extLst>
              <a:ext uri="{FF2B5EF4-FFF2-40B4-BE49-F238E27FC236}">
                <a16:creationId xmlns:a16="http://schemas.microsoft.com/office/drawing/2014/main" id="{0CF1FE83-A72B-4343-9D9B-8DDEFC572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025" y="0"/>
            <a:ext cx="6930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C6B74C-3F66-4C0C-8ECF-7F31BA3EE513}"/>
              </a:ext>
            </a:extLst>
          </p:cNvPr>
          <p:cNvSpPr txBox="1"/>
          <p:nvPr/>
        </p:nvSpPr>
        <p:spPr>
          <a:xfrm>
            <a:off x="7596336" y="6381328"/>
            <a:ext cx="1425365" cy="215444"/>
          </a:xfrm>
          <a:prstGeom prst="rect">
            <a:avLst/>
          </a:prstGeom>
          <a:noFill/>
        </p:spPr>
        <p:txBody>
          <a:bodyPr wrap="square">
            <a:spAutoFit/>
          </a:bodyPr>
          <a:lstStyle/>
          <a:p>
            <a:r>
              <a:rPr lang="en-GB" sz="800" dirty="0">
                <a:solidFill>
                  <a:schemeClr val="bg1"/>
                </a:solidFill>
              </a:rPr>
              <a:t>Photo: Wikimedia Commons</a:t>
            </a:r>
          </a:p>
        </p:txBody>
      </p:sp>
    </p:spTree>
    <p:extLst>
      <p:ext uri="{BB962C8B-B14F-4D97-AF65-F5344CB8AC3E}">
        <p14:creationId xmlns:p14="http://schemas.microsoft.com/office/powerpoint/2010/main" val="3019350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D8AB9E1-75FA-49B4-8A1D-AED1F11D7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128" y="32893"/>
            <a:ext cx="7848872" cy="68251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FEA6E0-8AFB-43A8-8695-DEACE81EC358}"/>
              </a:ext>
            </a:extLst>
          </p:cNvPr>
          <p:cNvSpPr txBox="1"/>
          <p:nvPr/>
        </p:nvSpPr>
        <p:spPr>
          <a:xfrm>
            <a:off x="467544" y="548680"/>
            <a:ext cx="1800200" cy="2308324"/>
          </a:xfrm>
          <a:prstGeom prst="rect">
            <a:avLst/>
          </a:prstGeom>
          <a:noFill/>
        </p:spPr>
        <p:txBody>
          <a:bodyPr wrap="square" rtlCol="0">
            <a:spAutoFit/>
          </a:bodyPr>
          <a:lstStyle/>
          <a:p>
            <a:r>
              <a:rPr lang="en-GB" sz="2400" dirty="0">
                <a:solidFill>
                  <a:schemeClr val="bg1"/>
                </a:solidFill>
              </a:rPr>
              <a:t>Pandemics</a:t>
            </a:r>
          </a:p>
          <a:p>
            <a:r>
              <a:rPr lang="en-GB" sz="2400" dirty="0">
                <a:solidFill>
                  <a:schemeClr val="bg1"/>
                </a:solidFill>
              </a:rPr>
              <a:t>and health disasters are becoming increasingly common.</a:t>
            </a:r>
          </a:p>
        </p:txBody>
      </p:sp>
      <p:sp>
        <p:nvSpPr>
          <p:cNvPr id="5" name="TextBox 4">
            <a:extLst>
              <a:ext uri="{FF2B5EF4-FFF2-40B4-BE49-F238E27FC236}">
                <a16:creationId xmlns:a16="http://schemas.microsoft.com/office/drawing/2014/main" id="{37D3607D-FA3E-4E52-86A0-5EF17372F65A}"/>
              </a:ext>
            </a:extLst>
          </p:cNvPr>
          <p:cNvSpPr txBox="1"/>
          <p:nvPr/>
        </p:nvSpPr>
        <p:spPr>
          <a:xfrm>
            <a:off x="7524328" y="6453336"/>
            <a:ext cx="1440160" cy="215444"/>
          </a:xfrm>
          <a:prstGeom prst="rect">
            <a:avLst/>
          </a:prstGeom>
          <a:noFill/>
        </p:spPr>
        <p:txBody>
          <a:bodyPr wrap="square">
            <a:spAutoFit/>
          </a:bodyPr>
          <a:lstStyle/>
          <a:p>
            <a:r>
              <a:rPr lang="en-GB" sz="800" dirty="0">
                <a:solidFill>
                  <a:schemeClr val="bg1"/>
                </a:solidFill>
              </a:rPr>
              <a:t>Photo: Wikimedia Commons</a:t>
            </a:r>
          </a:p>
        </p:txBody>
      </p:sp>
    </p:spTree>
    <p:extLst>
      <p:ext uri="{BB962C8B-B14F-4D97-AF65-F5344CB8AC3E}">
        <p14:creationId xmlns:p14="http://schemas.microsoft.com/office/powerpoint/2010/main" val="2260004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D:\DSCN4092.JPG"/>
          <p:cNvPicPr>
            <a:picLocks noChangeAspect="1" noChangeArrowheads="1"/>
          </p:cNvPicPr>
          <p:nvPr/>
        </p:nvPicPr>
        <p:blipFill>
          <a:blip r:embed="rId3" cstate="print">
            <a:lum contrast="20000"/>
          </a:blip>
          <a:srcRect/>
          <a:stretch>
            <a:fillRect/>
          </a:stretch>
        </p:blipFill>
        <p:spPr bwMode="auto">
          <a:xfrm rot="16200000">
            <a:off x="1084933" y="-1201071"/>
            <a:ext cx="6858001" cy="9260139"/>
          </a:xfrm>
          <a:prstGeom prst="rect">
            <a:avLst/>
          </a:prstGeom>
          <a:noFill/>
        </p:spPr>
      </p:pic>
      <p:sp>
        <p:nvSpPr>
          <p:cNvPr id="2" name="TextBox 1">
            <a:extLst>
              <a:ext uri="{FF2B5EF4-FFF2-40B4-BE49-F238E27FC236}">
                <a16:creationId xmlns:a16="http://schemas.microsoft.com/office/drawing/2014/main" id="{D29E1458-F79D-4C2A-BEA3-32AB77215517}"/>
              </a:ext>
            </a:extLst>
          </p:cNvPr>
          <p:cNvSpPr txBox="1"/>
          <p:nvPr/>
        </p:nvSpPr>
        <p:spPr>
          <a:xfrm>
            <a:off x="395536" y="5589240"/>
            <a:ext cx="7272808" cy="584775"/>
          </a:xfrm>
          <a:prstGeom prst="rect">
            <a:avLst/>
          </a:prstGeom>
          <a:solidFill>
            <a:schemeClr val="bg1"/>
          </a:solidFill>
        </p:spPr>
        <p:txBody>
          <a:bodyPr wrap="square" rtlCol="0">
            <a:spAutoFit/>
          </a:bodyPr>
          <a:lstStyle/>
          <a:p>
            <a:r>
              <a:rPr lang="en-GB" sz="3200" b="1" dirty="0"/>
              <a:t>6. We live in a world of great inequalities</a:t>
            </a:r>
          </a:p>
        </p:txBody>
      </p:sp>
      <p:sp>
        <p:nvSpPr>
          <p:cNvPr id="4" name="TextBox 3">
            <a:extLst>
              <a:ext uri="{FF2B5EF4-FFF2-40B4-BE49-F238E27FC236}">
                <a16:creationId xmlns:a16="http://schemas.microsoft.com/office/drawing/2014/main" id="{239E2CD8-5FD3-4CD8-8341-9EA81087B4F2}"/>
              </a:ext>
            </a:extLst>
          </p:cNvPr>
          <p:cNvSpPr txBox="1"/>
          <p:nvPr/>
        </p:nvSpPr>
        <p:spPr>
          <a:xfrm>
            <a:off x="7812361" y="6525344"/>
            <a:ext cx="1224136" cy="215444"/>
          </a:xfrm>
          <a:prstGeom prst="rect">
            <a:avLst/>
          </a:prstGeom>
          <a:noFill/>
        </p:spPr>
        <p:txBody>
          <a:bodyPr wrap="square">
            <a:spAutoFit/>
          </a:bodyPr>
          <a:lstStyle/>
          <a:p>
            <a:r>
              <a:rPr lang="en-GB" sz="800" i="1" dirty="0">
                <a:solidFill>
                  <a:schemeClr val="bg1"/>
                </a:solidFill>
                <a:latin typeface="Calibri" panose="020F0502020204030204" pitchFamily="34" charset="0"/>
                <a:ea typeface="Times New Roman" panose="02020603050405020304" pitchFamily="18" charset="0"/>
              </a:rPr>
              <a:t>Photo: </a:t>
            </a:r>
            <a:r>
              <a:rPr lang="en-GB" sz="800" i="1" dirty="0">
                <a:solidFill>
                  <a:schemeClr val="bg1"/>
                </a:solidFill>
                <a:effectLst/>
                <a:latin typeface="Calibri" panose="020F0502020204030204" pitchFamily="34" charset="0"/>
                <a:ea typeface="Times New Roman" panose="02020603050405020304" pitchFamily="18" charset="0"/>
              </a:rPr>
              <a:t>Stephen Scoffham</a:t>
            </a:r>
            <a:endParaRPr lang="en-GB" sz="800" dirty="0">
              <a:solidFill>
                <a:schemeClr val="bg1"/>
              </a:solidFill>
            </a:endParaRPr>
          </a:p>
        </p:txBody>
      </p:sp>
    </p:spTree>
    <p:extLst>
      <p:ext uri="{BB962C8B-B14F-4D97-AF65-F5344CB8AC3E}">
        <p14:creationId xmlns:p14="http://schemas.microsoft.com/office/powerpoint/2010/main" val="2261441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5C7ED-C7A0-4985-BECF-3257577E86E4}"/>
              </a:ext>
            </a:extLst>
          </p:cNvPr>
          <p:cNvSpPr txBox="1"/>
          <p:nvPr/>
        </p:nvSpPr>
        <p:spPr>
          <a:xfrm>
            <a:off x="7812360" y="6237892"/>
            <a:ext cx="1152128" cy="215444"/>
          </a:xfrm>
          <a:prstGeom prst="rect">
            <a:avLst/>
          </a:prstGeom>
          <a:noFill/>
        </p:spPr>
        <p:txBody>
          <a:bodyPr wrap="square" rtlCol="0">
            <a:spAutoFit/>
          </a:bodyPr>
          <a:lstStyle/>
          <a:p>
            <a:r>
              <a:rPr lang="en-GB" sz="800" dirty="0"/>
              <a:t>Source: World in data</a:t>
            </a:r>
          </a:p>
        </p:txBody>
      </p:sp>
      <p:pic>
        <p:nvPicPr>
          <p:cNvPr id="4" name="Picture 3">
            <a:extLst>
              <a:ext uri="{FF2B5EF4-FFF2-40B4-BE49-F238E27FC236}">
                <a16:creationId xmlns:a16="http://schemas.microsoft.com/office/drawing/2014/main" id="{7A0F52CB-9D5A-45F8-8E81-38D6C46B5E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9" r="5389"/>
          <a:stretch/>
        </p:blipFill>
        <p:spPr>
          <a:xfrm>
            <a:off x="284611" y="260648"/>
            <a:ext cx="8391845" cy="5857210"/>
          </a:xfrm>
          <a:prstGeom prst="rect">
            <a:avLst/>
          </a:prstGeom>
          <a:ln w="12700">
            <a:solidFill>
              <a:schemeClr val="tx1"/>
            </a:solidFill>
          </a:ln>
        </p:spPr>
      </p:pic>
    </p:spTree>
    <p:extLst>
      <p:ext uri="{BB962C8B-B14F-4D97-AF65-F5344CB8AC3E}">
        <p14:creationId xmlns:p14="http://schemas.microsoft.com/office/powerpoint/2010/main" val="241910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CDC5293-884E-474E-BD50-BA23949F3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7754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1545B2B-7407-4ADF-A737-21DA11083C3B}"/>
              </a:ext>
            </a:extLst>
          </p:cNvPr>
          <p:cNvSpPr txBox="1"/>
          <p:nvPr/>
        </p:nvSpPr>
        <p:spPr>
          <a:xfrm>
            <a:off x="4355976" y="548680"/>
            <a:ext cx="4392488" cy="1569660"/>
          </a:xfrm>
          <a:prstGeom prst="rect">
            <a:avLst/>
          </a:prstGeom>
          <a:solidFill>
            <a:schemeClr val="bg1"/>
          </a:solidFill>
        </p:spPr>
        <p:txBody>
          <a:bodyPr wrap="square" rtlCol="0">
            <a:spAutoFit/>
          </a:bodyPr>
          <a:lstStyle/>
          <a:p>
            <a:r>
              <a:rPr lang="en-GB" sz="3200" b="1" dirty="0"/>
              <a:t>7. We live in a world where there are many serious conflicts</a:t>
            </a:r>
          </a:p>
        </p:txBody>
      </p:sp>
      <p:sp>
        <p:nvSpPr>
          <p:cNvPr id="3" name="TextBox 2">
            <a:extLst>
              <a:ext uri="{FF2B5EF4-FFF2-40B4-BE49-F238E27FC236}">
                <a16:creationId xmlns:a16="http://schemas.microsoft.com/office/drawing/2014/main" id="{F03A271C-FBCD-4768-95E7-5032486CE2F3}"/>
              </a:ext>
            </a:extLst>
          </p:cNvPr>
          <p:cNvSpPr txBox="1"/>
          <p:nvPr/>
        </p:nvSpPr>
        <p:spPr>
          <a:xfrm>
            <a:off x="7385251" y="6277024"/>
            <a:ext cx="1368152" cy="215444"/>
          </a:xfrm>
          <a:prstGeom prst="rect">
            <a:avLst/>
          </a:prstGeom>
          <a:noFill/>
        </p:spPr>
        <p:txBody>
          <a:bodyPr wrap="square" rtlCol="0">
            <a:spAutoFit/>
          </a:bodyPr>
          <a:lstStyle/>
          <a:p>
            <a:r>
              <a:rPr lang="en-GB" sz="800" dirty="0">
                <a:solidFill>
                  <a:schemeClr val="bg1"/>
                </a:solidFill>
              </a:rPr>
              <a:t>Photo: Wikimedia Commons</a:t>
            </a:r>
          </a:p>
        </p:txBody>
      </p:sp>
    </p:spTree>
    <p:extLst>
      <p:ext uri="{BB962C8B-B14F-4D97-AF65-F5344CB8AC3E}">
        <p14:creationId xmlns:p14="http://schemas.microsoft.com/office/powerpoint/2010/main" val="305897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6ECE7AE-68EA-4A5A-AE12-065180DF67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 t="17850" r="17" b="31751"/>
          <a:stretch/>
        </p:blipFill>
        <p:spPr bwMode="auto">
          <a:xfrm>
            <a:off x="1" y="0"/>
            <a:ext cx="9144000" cy="6924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FA0784-3668-4D35-A9F5-11AF72A8E202}"/>
              </a:ext>
            </a:extLst>
          </p:cNvPr>
          <p:cNvSpPr txBox="1"/>
          <p:nvPr/>
        </p:nvSpPr>
        <p:spPr>
          <a:xfrm flipH="1">
            <a:off x="6084168" y="980728"/>
            <a:ext cx="2808311" cy="2246769"/>
          </a:xfrm>
          <a:prstGeom prst="rect">
            <a:avLst/>
          </a:prstGeom>
          <a:solidFill>
            <a:schemeClr val="bg1"/>
          </a:solidFill>
        </p:spPr>
        <p:txBody>
          <a:bodyPr wrap="square" rtlCol="0">
            <a:spAutoFit/>
          </a:bodyPr>
          <a:lstStyle/>
          <a:p>
            <a:r>
              <a:rPr lang="en-GB" sz="2800" b="1" dirty="0"/>
              <a:t>8. We live in a world that is getting dangerously warm.</a:t>
            </a:r>
          </a:p>
        </p:txBody>
      </p:sp>
      <p:sp>
        <p:nvSpPr>
          <p:cNvPr id="3" name="TextBox 2">
            <a:extLst>
              <a:ext uri="{FF2B5EF4-FFF2-40B4-BE49-F238E27FC236}">
                <a16:creationId xmlns:a16="http://schemas.microsoft.com/office/drawing/2014/main" id="{051FF3A0-EE66-4A00-8A55-23144D67695F}"/>
              </a:ext>
            </a:extLst>
          </p:cNvPr>
          <p:cNvSpPr txBox="1"/>
          <p:nvPr/>
        </p:nvSpPr>
        <p:spPr>
          <a:xfrm>
            <a:off x="6084168" y="6381328"/>
            <a:ext cx="2952328" cy="338554"/>
          </a:xfrm>
          <a:prstGeom prst="rect">
            <a:avLst/>
          </a:prstGeom>
          <a:noFill/>
        </p:spPr>
        <p:txBody>
          <a:bodyPr wrap="square" rtlCol="0">
            <a:spAutoFit/>
          </a:bodyPr>
          <a:lstStyle/>
          <a:p>
            <a:r>
              <a:rPr lang="en-GB" sz="800" dirty="0">
                <a:solidFill>
                  <a:schemeClr val="bg1"/>
                </a:solidFill>
              </a:rPr>
              <a:t>By Barroso2501 - Own work, CC BY-SA 4.0, https://commons.wikimedia.org/w/index.php?curid=106418618</a:t>
            </a:r>
          </a:p>
        </p:txBody>
      </p:sp>
    </p:spTree>
    <p:extLst>
      <p:ext uri="{BB962C8B-B14F-4D97-AF65-F5344CB8AC3E}">
        <p14:creationId xmlns:p14="http://schemas.microsoft.com/office/powerpoint/2010/main" val="3354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D011883-E3FB-49E0-90D8-FEE7DBBA8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95A819-01DC-4BE4-80EC-189BCB6202C8}"/>
              </a:ext>
            </a:extLst>
          </p:cNvPr>
          <p:cNvSpPr txBox="1"/>
          <p:nvPr/>
        </p:nvSpPr>
        <p:spPr>
          <a:xfrm>
            <a:off x="7164288" y="6309320"/>
            <a:ext cx="1800199" cy="461665"/>
          </a:xfrm>
          <a:prstGeom prst="rect">
            <a:avLst/>
          </a:prstGeom>
          <a:noFill/>
        </p:spPr>
        <p:txBody>
          <a:bodyPr wrap="square" rtlCol="0">
            <a:spAutoFit/>
          </a:bodyPr>
          <a:lstStyle/>
          <a:p>
            <a:r>
              <a:rPr lang="en-GB" sz="800" dirty="0"/>
              <a:t>By RCraig09 - Own work, CC BY-SA 4.0, https://commons.wikimedia.org/w/index.php?curid=88535596</a:t>
            </a:r>
          </a:p>
        </p:txBody>
      </p:sp>
    </p:spTree>
    <p:extLst>
      <p:ext uri="{BB962C8B-B14F-4D97-AF65-F5344CB8AC3E}">
        <p14:creationId xmlns:p14="http://schemas.microsoft.com/office/powerpoint/2010/main" val="1167196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53BC2-A6C9-4E91-B828-93BF7E701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01616" cy="6858000"/>
          </a:xfrm>
          <a:prstGeom prst="rect">
            <a:avLst/>
          </a:prstGeom>
        </p:spPr>
      </p:pic>
      <p:sp>
        <p:nvSpPr>
          <p:cNvPr id="2" name="TextBox 1">
            <a:extLst>
              <a:ext uri="{FF2B5EF4-FFF2-40B4-BE49-F238E27FC236}">
                <a16:creationId xmlns:a16="http://schemas.microsoft.com/office/drawing/2014/main" id="{A31733C5-0A64-4784-AA87-88D6571551B5}"/>
              </a:ext>
            </a:extLst>
          </p:cNvPr>
          <p:cNvSpPr txBox="1"/>
          <p:nvPr/>
        </p:nvSpPr>
        <p:spPr>
          <a:xfrm>
            <a:off x="4860032" y="548680"/>
            <a:ext cx="3960440" cy="1384995"/>
          </a:xfrm>
          <a:prstGeom prst="rect">
            <a:avLst/>
          </a:prstGeom>
          <a:solidFill>
            <a:schemeClr val="bg1"/>
          </a:solidFill>
        </p:spPr>
        <p:txBody>
          <a:bodyPr wrap="square" rtlCol="0">
            <a:spAutoFit/>
          </a:bodyPr>
          <a:lstStyle/>
          <a:p>
            <a:r>
              <a:rPr lang="en-GB" sz="2800" b="1" dirty="0"/>
              <a:t>9. We can make decisions about how we live our lives.</a:t>
            </a:r>
          </a:p>
        </p:txBody>
      </p:sp>
      <p:sp>
        <p:nvSpPr>
          <p:cNvPr id="5" name="TextBox 4">
            <a:extLst>
              <a:ext uri="{FF2B5EF4-FFF2-40B4-BE49-F238E27FC236}">
                <a16:creationId xmlns:a16="http://schemas.microsoft.com/office/drawing/2014/main" id="{2F311540-91DC-4DCF-A2DE-13055C6D93FA}"/>
              </a:ext>
            </a:extLst>
          </p:cNvPr>
          <p:cNvSpPr txBox="1"/>
          <p:nvPr/>
        </p:nvSpPr>
        <p:spPr>
          <a:xfrm>
            <a:off x="7668345" y="6453336"/>
            <a:ext cx="1296144" cy="215444"/>
          </a:xfrm>
          <a:prstGeom prst="rect">
            <a:avLst/>
          </a:prstGeom>
          <a:noFill/>
        </p:spPr>
        <p:txBody>
          <a:bodyPr wrap="square">
            <a:spAutoFit/>
          </a:bodyPr>
          <a:lstStyle/>
          <a:p>
            <a:r>
              <a:rPr lang="en-GB" sz="800" dirty="0">
                <a:solidFill>
                  <a:schemeClr val="bg1"/>
                </a:solidFill>
                <a:latin typeface="Calibri" panose="020F0502020204030204" pitchFamily="34" charset="0"/>
                <a:ea typeface="Times New Roman" panose="02020603050405020304" pitchFamily="18" charset="0"/>
              </a:rPr>
              <a:t>Photo; Richard Hatwood</a:t>
            </a:r>
            <a:endParaRPr lang="en-GB" sz="800" dirty="0">
              <a:solidFill>
                <a:schemeClr val="bg1"/>
              </a:solidFill>
            </a:endParaRPr>
          </a:p>
        </p:txBody>
      </p:sp>
    </p:spTree>
    <p:extLst>
      <p:ext uri="{BB962C8B-B14F-4D97-AF65-F5344CB8AC3E}">
        <p14:creationId xmlns:p14="http://schemas.microsoft.com/office/powerpoint/2010/main" val="1961136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731836"/>
            <a:ext cx="8229600" cy="685801"/>
          </a:xfrm>
          <a:solidFill>
            <a:schemeClr val="bg2"/>
          </a:solidFill>
        </p:spPr>
        <p:txBody>
          <a:bodyPr>
            <a:normAutofit fontScale="90000"/>
          </a:bodyPr>
          <a:lstStyle/>
          <a:p>
            <a:r>
              <a:rPr lang="en-US" sz="3200" b="1" dirty="0"/>
              <a:t>10 What we do depends on our beliefs and values</a:t>
            </a:r>
          </a:p>
        </p:txBody>
      </p:sp>
      <p:sp>
        <p:nvSpPr>
          <p:cNvPr id="30723" name="Content Placeholder 2"/>
          <p:cNvSpPr>
            <a:spLocks noGrp="1"/>
          </p:cNvSpPr>
          <p:nvPr>
            <p:ph idx="1"/>
          </p:nvPr>
        </p:nvSpPr>
        <p:spPr>
          <a:xfrm>
            <a:off x="457200" y="1916831"/>
            <a:ext cx="8229600" cy="3024337"/>
          </a:xfrm>
          <a:solidFill>
            <a:srgbClr val="CCECFF"/>
          </a:solidFill>
        </p:spPr>
        <p:txBody>
          <a:bodyPr>
            <a:normAutofit fontScale="47500" lnSpcReduction="20000"/>
          </a:bodyPr>
          <a:lstStyle/>
          <a:p>
            <a:pPr marL="90488" indent="0" defTabSz="271463">
              <a:buFontTx/>
              <a:buNone/>
            </a:pPr>
            <a:r>
              <a:rPr lang="en-GB" dirty="0"/>
              <a:t>  </a:t>
            </a:r>
            <a:endParaRPr lang="en-GB" sz="3800" b="1" dirty="0"/>
          </a:p>
          <a:p>
            <a:pPr marL="90488" indent="0" defTabSz="271463">
              <a:buFontTx/>
              <a:buNone/>
            </a:pPr>
            <a:endParaRPr lang="en-GB" b="1" dirty="0"/>
          </a:p>
          <a:p>
            <a:pPr marL="271463" indent="0">
              <a:buFontTx/>
              <a:buNone/>
            </a:pPr>
            <a:r>
              <a:rPr lang="en-GB" sz="3500" b="1" dirty="0"/>
              <a:t>Two key ideas</a:t>
            </a:r>
          </a:p>
          <a:p>
            <a:pPr marL="271463" indent="0">
              <a:buFontTx/>
              <a:buNone/>
            </a:pPr>
            <a:endParaRPr lang="en-GB" sz="3500" dirty="0"/>
          </a:p>
          <a:p>
            <a:pPr marL="271463" indent="0">
              <a:buFontTx/>
              <a:buNone/>
            </a:pPr>
            <a:r>
              <a:rPr lang="en-GB" sz="3500" dirty="0"/>
              <a:t>Business as usual is not an option – planetary systems can no longer absorb the impact of ever increasing human activity.</a:t>
            </a:r>
          </a:p>
          <a:p>
            <a:pPr marL="271463" indent="0">
              <a:buFontTx/>
              <a:buNone/>
            </a:pPr>
            <a:endParaRPr lang="en-GB" sz="3500" dirty="0"/>
          </a:p>
          <a:p>
            <a:pPr marL="271463" indent="0">
              <a:buFontTx/>
              <a:buNone/>
            </a:pPr>
            <a:r>
              <a:rPr lang="en-GB" sz="3500" dirty="0"/>
              <a:t>Sustainability development is about achieving prosperity within planetary limits – its not a threat but an opportunity which will encourage innovation and lead to a better world.</a:t>
            </a:r>
          </a:p>
          <a:p>
            <a:pPr>
              <a:buFontTx/>
              <a:buNone/>
            </a:pPr>
            <a:endParaRPr lang="en-GB" sz="3500" dirty="0"/>
          </a:p>
          <a:p>
            <a:pPr>
              <a:buFontTx/>
              <a:buNone/>
            </a:pPr>
            <a:endParaRPr lang="en-GB" dirty="0"/>
          </a:p>
          <a:p>
            <a:pPr>
              <a:buFontTx/>
              <a:buNone/>
            </a:pPr>
            <a:r>
              <a:rPr lang="en-GB" dirty="0"/>
              <a:t> </a:t>
            </a:r>
          </a:p>
          <a:p>
            <a:pPr>
              <a:buFontTx/>
              <a:buNone/>
            </a:pPr>
            <a:endParaRPr lang="en-GB" dirty="0"/>
          </a:p>
          <a:p>
            <a:pPr>
              <a:buFontTx/>
              <a:buNone/>
            </a:pPr>
            <a:endParaRPr lang="en-GB"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692696"/>
            <a:ext cx="7200800" cy="5756704"/>
          </a:xfrm>
          <a:prstGeom prst="rect">
            <a:avLst/>
          </a:prstGeom>
          <a:solidFill>
            <a:schemeClr val="accent3">
              <a:lumMod val="20000"/>
              <a:lumOff val="80000"/>
            </a:schemeClr>
          </a:solidFill>
          <a:ln w="6350">
            <a:solidFill>
              <a:schemeClr val="tx1"/>
            </a:solidFill>
          </a:ln>
        </p:spPr>
        <p:txBody>
          <a:bodyPr wrap="square" rtlCol="0">
            <a:spAutoFit/>
          </a:bodyPr>
          <a:lstStyle/>
          <a:p>
            <a:r>
              <a:rPr lang="en-GB" sz="3200" b="1" dirty="0"/>
              <a:t>Further reading</a:t>
            </a:r>
          </a:p>
          <a:p>
            <a:endParaRPr lang="en-GB" sz="2400" dirty="0"/>
          </a:p>
          <a:p>
            <a:pPr marL="180975" indent="-180975">
              <a:lnSpc>
                <a:spcPts val="2880"/>
              </a:lnSpc>
            </a:pPr>
            <a:r>
              <a:rPr lang="en-GB" sz="2000" dirty="0"/>
              <a:t>Jackson, T.  (2017) (2</a:t>
            </a:r>
            <a:r>
              <a:rPr lang="en-GB" sz="2000" baseline="30000" dirty="0"/>
              <a:t>nd</a:t>
            </a:r>
            <a:r>
              <a:rPr lang="en-GB" sz="2000" dirty="0"/>
              <a:t> </a:t>
            </a:r>
            <a:r>
              <a:rPr lang="en-GB" sz="2000" dirty="0" err="1"/>
              <a:t>edn</a:t>
            </a:r>
            <a:r>
              <a:rPr lang="en-GB" sz="2000" dirty="0"/>
              <a:t>.) </a:t>
            </a:r>
            <a:r>
              <a:rPr lang="en-GB" sz="2000" i="1" dirty="0"/>
              <a:t>Prosperity without Growth</a:t>
            </a:r>
            <a:r>
              <a:rPr lang="en-GB" sz="2000" dirty="0"/>
              <a:t>, London: Routledge.</a:t>
            </a:r>
          </a:p>
          <a:p>
            <a:pPr marL="180975" indent="-180975">
              <a:lnSpc>
                <a:spcPts val="2880"/>
              </a:lnSpc>
            </a:pPr>
            <a:r>
              <a:rPr lang="en-GB" sz="2000" dirty="0"/>
              <a:t>Klein, N. (2015) </a:t>
            </a:r>
            <a:r>
              <a:rPr lang="en-GB" sz="2000" i="1" dirty="0"/>
              <a:t>This Changes Everything</a:t>
            </a:r>
            <a:r>
              <a:rPr lang="en-GB" sz="2000" dirty="0"/>
              <a:t>, London: Penguin.</a:t>
            </a:r>
          </a:p>
          <a:p>
            <a:pPr marL="180975" indent="-180975">
              <a:lnSpc>
                <a:spcPts val="2880"/>
              </a:lnSpc>
            </a:pPr>
            <a:r>
              <a:rPr lang="en-GB" sz="2000" dirty="0"/>
              <a:t>Maxton, G. and Randers, J. (2016) </a:t>
            </a:r>
            <a:r>
              <a:rPr lang="en-GB" sz="2000" i="1" dirty="0"/>
              <a:t>Reinventing Prosperity</a:t>
            </a:r>
            <a:r>
              <a:rPr lang="en-GB" sz="2000" dirty="0"/>
              <a:t>, Vancouver: Greystone Books.</a:t>
            </a:r>
          </a:p>
          <a:p>
            <a:pPr marL="180975" indent="-180975">
              <a:lnSpc>
                <a:spcPts val="2880"/>
              </a:lnSpc>
            </a:pPr>
            <a:r>
              <a:rPr lang="en-GB" sz="2000" dirty="0" err="1"/>
              <a:t>Raworth</a:t>
            </a:r>
            <a:r>
              <a:rPr lang="en-GB" sz="2000" dirty="0"/>
              <a:t>, K. (2017) </a:t>
            </a:r>
            <a:r>
              <a:rPr lang="en-GB" sz="2000" i="1" dirty="0"/>
              <a:t>Doughnut Economics</a:t>
            </a:r>
            <a:r>
              <a:rPr lang="en-GB" sz="2000" dirty="0"/>
              <a:t>, London: Random House.</a:t>
            </a:r>
          </a:p>
          <a:p>
            <a:pPr marL="180975" indent="-180975">
              <a:lnSpc>
                <a:spcPts val="2880"/>
              </a:lnSpc>
            </a:pPr>
            <a:r>
              <a:rPr lang="en-GB" sz="2000" dirty="0"/>
              <a:t>Read, R. and Alexander, S. (2019) </a:t>
            </a:r>
            <a:r>
              <a:rPr lang="en-GB" sz="2000" i="1" dirty="0"/>
              <a:t>This Civilization is Finished</a:t>
            </a:r>
            <a:r>
              <a:rPr lang="en-GB" sz="2000" dirty="0"/>
              <a:t>, Melbourne: Simplicity Institute.</a:t>
            </a:r>
          </a:p>
          <a:p>
            <a:pPr marL="180975" indent="-180975">
              <a:lnSpc>
                <a:spcPts val="2880"/>
              </a:lnSpc>
            </a:pPr>
            <a:r>
              <a:rPr lang="en-GB" sz="2000" dirty="0" err="1"/>
              <a:t>Rockstrom</a:t>
            </a:r>
            <a:r>
              <a:rPr lang="en-GB" sz="2000" dirty="0"/>
              <a:t>, J. and Klum, M. (2015) </a:t>
            </a:r>
            <a:r>
              <a:rPr lang="en-GB" sz="2000" i="1" dirty="0"/>
              <a:t>Big World Small Planet</a:t>
            </a:r>
            <a:r>
              <a:rPr lang="en-GB" sz="2000" dirty="0"/>
              <a:t>, Max Strom Publishing.</a:t>
            </a:r>
          </a:p>
          <a:p>
            <a:pPr marL="180975" indent="-180975">
              <a:lnSpc>
                <a:spcPts val="2880"/>
              </a:lnSpc>
            </a:pPr>
            <a:r>
              <a:rPr lang="en-GB" sz="2000" dirty="0"/>
              <a:t>Sachs, J.S. (2015) </a:t>
            </a:r>
            <a:r>
              <a:rPr lang="en-GB" sz="2000" i="1" dirty="0"/>
              <a:t>The Age of Sustainable Development</a:t>
            </a:r>
            <a:r>
              <a:rPr lang="en-GB" sz="2000" dirty="0"/>
              <a:t>, New York: Columbia University Press.</a:t>
            </a:r>
          </a:p>
          <a:p>
            <a:pPr>
              <a:lnSpc>
                <a:spcPts val="2880"/>
              </a:lnSpc>
            </a:pPr>
            <a:endParaRPr lang="en-GB" dirty="0"/>
          </a:p>
        </p:txBody>
      </p:sp>
    </p:spTree>
    <p:extLst>
      <p:ext uri="{BB962C8B-B14F-4D97-AF65-F5344CB8AC3E}">
        <p14:creationId xmlns:p14="http://schemas.microsoft.com/office/powerpoint/2010/main" val="606613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055117-5354-4BE5-8CCB-5A6CFC9C95BE}"/>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rot="5400000">
            <a:off x="-1600200" y="-1181100"/>
            <a:ext cx="12344400" cy="9220200"/>
          </a:xfrm>
          <a:prstGeom prst="rect">
            <a:avLst/>
          </a:prstGeom>
          <a:noFill/>
          <a:ln>
            <a:noFill/>
          </a:ln>
        </p:spPr>
      </p:pic>
      <p:sp>
        <p:nvSpPr>
          <p:cNvPr id="5" name="TextBox 4">
            <a:extLst>
              <a:ext uri="{FF2B5EF4-FFF2-40B4-BE49-F238E27FC236}">
                <a16:creationId xmlns:a16="http://schemas.microsoft.com/office/drawing/2014/main" id="{2AB19A22-999F-46F0-B33C-787AABA9B808}"/>
              </a:ext>
            </a:extLst>
          </p:cNvPr>
          <p:cNvSpPr txBox="1"/>
          <p:nvPr/>
        </p:nvSpPr>
        <p:spPr>
          <a:xfrm>
            <a:off x="395536" y="260648"/>
            <a:ext cx="6048672" cy="584775"/>
          </a:xfrm>
          <a:prstGeom prst="rect">
            <a:avLst/>
          </a:prstGeom>
          <a:solidFill>
            <a:schemeClr val="bg1"/>
          </a:solidFill>
        </p:spPr>
        <p:txBody>
          <a:bodyPr wrap="square" rtlCol="0">
            <a:spAutoFit/>
          </a:bodyPr>
          <a:lstStyle/>
          <a:p>
            <a:r>
              <a:rPr lang="en-GB" sz="3200" b="1" dirty="0"/>
              <a:t>1. We live on a remarkable planet</a:t>
            </a:r>
          </a:p>
        </p:txBody>
      </p:sp>
      <p:pic>
        <p:nvPicPr>
          <p:cNvPr id="7" name="Picture 6">
            <a:extLst>
              <a:ext uri="{FF2B5EF4-FFF2-40B4-BE49-F238E27FC236}">
                <a16:creationId xmlns:a16="http://schemas.microsoft.com/office/drawing/2014/main" id="{9530AE75-A9FC-4B46-8EBA-9E669C9A4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6" y="3429000"/>
            <a:ext cx="2570377" cy="1772336"/>
          </a:xfrm>
          <a:prstGeom prst="rect">
            <a:avLst/>
          </a:prstGeom>
          <a:ln w="3175">
            <a:solidFill>
              <a:schemeClr val="tx1"/>
            </a:solidFill>
          </a:ln>
        </p:spPr>
      </p:pic>
      <p:sp>
        <p:nvSpPr>
          <p:cNvPr id="6" name="TextBox 5">
            <a:extLst>
              <a:ext uri="{FF2B5EF4-FFF2-40B4-BE49-F238E27FC236}">
                <a16:creationId xmlns:a16="http://schemas.microsoft.com/office/drawing/2014/main" id="{A49C5F7C-13AC-4A62-BF6B-51D06710625B}"/>
              </a:ext>
            </a:extLst>
          </p:cNvPr>
          <p:cNvSpPr txBox="1"/>
          <p:nvPr/>
        </p:nvSpPr>
        <p:spPr>
          <a:xfrm>
            <a:off x="7652366" y="6957392"/>
            <a:ext cx="1318054" cy="215444"/>
          </a:xfrm>
          <a:prstGeom prst="rect">
            <a:avLst/>
          </a:prstGeom>
          <a:noFill/>
        </p:spPr>
        <p:txBody>
          <a:bodyPr wrap="square">
            <a:spAutoFit/>
          </a:bodyPr>
          <a:lstStyle/>
          <a:p>
            <a:r>
              <a:rPr lang="en-GB" sz="800" i="1" dirty="0">
                <a:solidFill>
                  <a:schemeClr val="bg1"/>
                </a:solidFill>
                <a:latin typeface="Calibri" panose="020F0502020204030204" pitchFamily="34" charset="0"/>
                <a:ea typeface="Times New Roman" panose="02020603050405020304" pitchFamily="18" charset="0"/>
              </a:rPr>
              <a:t>Photo </a:t>
            </a:r>
            <a:r>
              <a:rPr lang="en-GB" sz="800" i="1" dirty="0">
                <a:solidFill>
                  <a:schemeClr val="bg1"/>
                </a:solidFill>
                <a:effectLst/>
                <a:latin typeface="Calibri" panose="020F0502020204030204" pitchFamily="34" charset="0"/>
                <a:ea typeface="Times New Roman" panose="02020603050405020304" pitchFamily="18" charset="0"/>
              </a:rPr>
              <a:t> Stephen Scoffham</a:t>
            </a:r>
            <a:endParaRPr lang="en-GB" sz="800" dirty="0">
              <a:solidFill>
                <a:schemeClr val="bg1"/>
              </a:solidFill>
            </a:endParaRPr>
          </a:p>
        </p:txBody>
      </p:sp>
      <p:sp>
        <p:nvSpPr>
          <p:cNvPr id="8" name="TextBox 7">
            <a:extLst>
              <a:ext uri="{FF2B5EF4-FFF2-40B4-BE49-F238E27FC236}">
                <a16:creationId xmlns:a16="http://schemas.microsoft.com/office/drawing/2014/main" id="{B7ED0B44-D54B-42F1-A1F3-A278139A2214}"/>
              </a:ext>
            </a:extLst>
          </p:cNvPr>
          <p:cNvSpPr txBox="1"/>
          <p:nvPr/>
        </p:nvSpPr>
        <p:spPr>
          <a:xfrm>
            <a:off x="7646434" y="4941168"/>
            <a:ext cx="1080119" cy="338554"/>
          </a:xfrm>
          <a:prstGeom prst="rect">
            <a:avLst/>
          </a:prstGeom>
          <a:noFill/>
        </p:spPr>
        <p:txBody>
          <a:bodyPr wrap="square">
            <a:spAutoFit/>
          </a:bodyPr>
          <a:lstStyle/>
          <a:p>
            <a:r>
              <a:rPr lang="en-GB" sz="800" dirty="0">
                <a:solidFill>
                  <a:schemeClr val="bg1"/>
                </a:solidFill>
                <a:latin typeface="Calibri" panose="020F0502020204030204" pitchFamily="34" charset="0"/>
                <a:ea typeface="Times New Roman" panose="02020603050405020304" pitchFamily="18" charset="0"/>
              </a:rPr>
              <a:t>Photo: </a:t>
            </a:r>
            <a:r>
              <a:rPr lang="en-GB" sz="800" dirty="0">
                <a:solidFill>
                  <a:schemeClr val="bg1"/>
                </a:solidFill>
                <a:effectLst/>
                <a:latin typeface="Calibri" panose="020F0502020204030204" pitchFamily="34" charset="0"/>
                <a:ea typeface="Times New Roman" panose="02020603050405020304" pitchFamily="18" charset="0"/>
              </a:rPr>
              <a:t> </a:t>
            </a:r>
            <a:r>
              <a:rPr lang="en-GB" sz="800" dirty="0">
                <a:solidFill>
                  <a:schemeClr val="bg1"/>
                </a:solidFill>
                <a:latin typeface="Calibri" panose="020F0502020204030204" pitchFamily="34" charset="0"/>
                <a:ea typeface="Times New Roman" panose="02020603050405020304" pitchFamily="18" charset="0"/>
              </a:rPr>
              <a:t>Ingrid Schudel</a:t>
            </a:r>
            <a:r>
              <a:rPr lang="en-GB" sz="800" dirty="0">
                <a:solidFill>
                  <a:schemeClr val="bg1"/>
                </a:solidFill>
                <a:effectLst/>
                <a:latin typeface="Calibri" panose="020F0502020204030204" pitchFamily="34" charset="0"/>
                <a:ea typeface="Times New Roman" panose="02020603050405020304" pitchFamily="18" charset="0"/>
              </a:rPr>
              <a:t> </a:t>
            </a:r>
            <a:endParaRPr lang="en-GB" sz="800" dirty="0">
              <a:solidFill>
                <a:schemeClr val="bg1"/>
              </a:solidFill>
            </a:endParaRPr>
          </a:p>
        </p:txBody>
      </p:sp>
      <p:sp>
        <p:nvSpPr>
          <p:cNvPr id="9" name="TextBox 8">
            <a:extLst>
              <a:ext uri="{FF2B5EF4-FFF2-40B4-BE49-F238E27FC236}">
                <a16:creationId xmlns:a16="http://schemas.microsoft.com/office/drawing/2014/main" id="{F6A847F7-B472-417D-8506-3AEE6050048A}"/>
              </a:ext>
            </a:extLst>
          </p:cNvPr>
          <p:cNvSpPr txBox="1"/>
          <p:nvPr/>
        </p:nvSpPr>
        <p:spPr>
          <a:xfrm>
            <a:off x="7749986" y="6605782"/>
            <a:ext cx="1240158" cy="215444"/>
          </a:xfrm>
          <a:prstGeom prst="rect">
            <a:avLst/>
          </a:prstGeom>
          <a:noFill/>
        </p:spPr>
        <p:txBody>
          <a:bodyPr wrap="square">
            <a:spAutoFit/>
          </a:bodyPr>
          <a:lstStyle/>
          <a:p>
            <a:r>
              <a:rPr lang="en-GB" sz="800" dirty="0">
                <a:solidFill>
                  <a:schemeClr val="bg1"/>
                </a:solidFill>
                <a:latin typeface="Calibri" panose="020F0502020204030204" pitchFamily="34" charset="0"/>
                <a:ea typeface="Times New Roman" panose="02020603050405020304" pitchFamily="18" charset="0"/>
              </a:rPr>
              <a:t>Photo:</a:t>
            </a:r>
            <a:r>
              <a:rPr lang="en-GB" sz="800" dirty="0">
                <a:solidFill>
                  <a:schemeClr val="bg1"/>
                </a:solidFill>
                <a:effectLst/>
                <a:latin typeface="Calibri" panose="020F0502020204030204" pitchFamily="34" charset="0"/>
                <a:ea typeface="Times New Roman" panose="02020603050405020304" pitchFamily="18" charset="0"/>
              </a:rPr>
              <a:t> Stephen Scoffham</a:t>
            </a:r>
            <a:endParaRPr lang="en-GB" sz="800" dirty="0">
              <a:solidFill>
                <a:schemeClr val="bg1"/>
              </a:solidFill>
            </a:endParaRPr>
          </a:p>
        </p:txBody>
      </p:sp>
    </p:spTree>
    <p:extLst>
      <p:ext uri="{BB962C8B-B14F-4D97-AF65-F5344CB8AC3E}">
        <p14:creationId xmlns:p14="http://schemas.microsoft.com/office/powerpoint/2010/main" val="3281366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333CA-610E-44CF-9134-5116FC1F03C2}"/>
              </a:ext>
            </a:extLst>
          </p:cNvPr>
          <p:cNvPicPr>
            <a:picLocks noChangeAspect="1"/>
          </p:cNvPicPr>
          <p:nvPr/>
        </p:nvPicPr>
        <p:blipFill rotWithShape="1">
          <a:blip r:embed="rId3">
            <a:extLst>
              <a:ext uri="{28A0092B-C50C-407E-A947-70E740481C1C}">
                <a14:useLocalDpi xmlns:a14="http://schemas.microsoft.com/office/drawing/2010/main" val="0"/>
              </a:ext>
            </a:extLst>
          </a:blip>
          <a:srcRect l="9051" r="5901"/>
          <a:stretch/>
        </p:blipFill>
        <p:spPr>
          <a:xfrm>
            <a:off x="361033" y="358180"/>
            <a:ext cx="8531447" cy="5642570"/>
          </a:xfrm>
          <a:prstGeom prst="rect">
            <a:avLst/>
          </a:prstGeom>
          <a:ln w="12700">
            <a:solidFill>
              <a:schemeClr val="tx1"/>
            </a:solidFill>
          </a:ln>
        </p:spPr>
      </p:pic>
    </p:spTree>
    <p:extLst>
      <p:ext uri="{BB962C8B-B14F-4D97-AF65-F5344CB8AC3E}">
        <p14:creationId xmlns:p14="http://schemas.microsoft.com/office/powerpoint/2010/main" val="2326746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40B10C8-CA59-4150-871C-C7366AE51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75C0C4-3E85-43C4-8216-BAE2682003FB}"/>
              </a:ext>
            </a:extLst>
          </p:cNvPr>
          <p:cNvSpPr txBox="1"/>
          <p:nvPr/>
        </p:nvSpPr>
        <p:spPr>
          <a:xfrm>
            <a:off x="4067944" y="5589240"/>
            <a:ext cx="4752528" cy="523220"/>
          </a:xfrm>
          <a:prstGeom prst="rect">
            <a:avLst/>
          </a:prstGeom>
          <a:solidFill>
            <a:schemeClr val="bg1"/>
          </a:solidFill>
        </p:spPr>
        <p:txBody>
          <a:bodyPr wrap="square" rtlCol="0">
            <a:spAutoFit/>
          </a:bodyPr>
          <a:lstStyle/>
          <a:p>
            <a:r>
              <a:rPr lang="en-GB" sz="2800" b="1" dirty="0"/>
              <a:t>2. We live on a crowded planet</a:t>
            </a:r>
          </a:p>
        </p:txBody>
      </p:sp>
      <p:sp>
        <p:nvSpPr>
          <p:cNvPr id="6" name="TextBox 5">
            <a:extLst>
              <a:ext uri="{FF2B5EF4-FFF2-40B4-BE49-F238E27FC236}">
                <a16:creationId xmlns:a16="http://schemas.microsoft.com/office/drawing/2014/main" id="{23030CEA-397B-431F-8EA1-DA334B9B722F}"/>
              </a:ext>
            </a:extLst>
          </p:cNvPr>
          <p:cNvSpPr txBox="1"/>
          <p:nvPr/>
        </p:nvSpPr>
        <p:spPr>
          <a:xfrm>
            <a:off x="7249124" y="6506135"/>
            <a:ext cx="1669000" cy="246221"/>
          </a:xfrm>
          <a:prstGeom prst="rect">
            <a:avLst/>
          </a:prstGeom>
          <a:noFill/>
        </p:spPr>
        <p:txBody>
          <a:bodyPr wrap="square">
            <a:spAutoFit/>
          </a:bodyPr>
          <a:lstStyle/>
          <a:p>
            <a:r>
              <a:rPr lang="en-GB" sz="1000" dirty="0">
                <a:solidFill>
                  <a:schemeClr val="bg1"/>
                </a:solidFill>
              </a:rPr>
              <a:t>Photo: Wikimedia Commons</a:t>
            </a:r>
          </a:p>
        </p:txBody>
      </p:sp>
    </p:spTree>
    <p:extLst>
      <p:ext uri="{BB962C8B-B14F-4D97-AF65-F5344CB8AC3E}">
        <p14:creationId xmlns:p14="http://schemas.microsoft.com/office/powerpoint/2010/main" val="2838609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142984"/>
            <a:ext cx="9125453" cy="4214842"/>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0" y="1178749"/>
            <a:ext cx="9144000" cy="4179077"/>
          </a:xfrm>
          <a:prstGeom prst="rect">
            <a:avLst/>
          </a:prstGeom>
          <a:noFill/>
          <a:ln w="9525">
            <a:noFill/>
            <a:miter lim="800000"/>
            <a:headEnd/>
            <a:tailEnd/>
          </a:ln>
        </p:spPr>
      </p:pic>
      <p:pic>
        <p:nvPicPr>
          <p:cNvPr id="3076" name="Picture 4"/>
          <p:cNvPicPr>
            <a:picLocks noChangeAspect="1" noChangeArrowheads="1"/>
          </p:cNvPicPr>
          <p:nvPr/>
        </p:nvPicPr>
        <p:blipFill rotWithShape="1">
          <a:blip r:embed="rId5" cstate="print"/>
          <a:srcRect l="1532" r="6180"/>
          <a:stretch/>
        </p:blipFill>
        <p:spPr bwMode="auto">
          <a:xfrm>
            <a:off x="0" y="0"/>
            <a:ext cx="9125453" cy="5324991"/>
          </a:xfrm>
          <a:prstGeom prst="rect">
            <a:avLst/>
          </a:prstGeom>
          <a:noFill/>
          <a:ln w="9525">
            <a:noFill/>
            <a:miter lim="800000"/>
            <a:headEnd/>
            <a:tailEnd/>
          </a:ln>
        </p:spPr>
      </p:pic>
      <p:sp>
        <p:nvSpPr>
          <p:cNvPr id="7" name="TextBox 6"/>
          <p:cNvSpPr txBox="1"/>
          <p:nvPr/>
        </p:nvSpPr>
        <p:spPr>
          <a:xfrm>
            <a:off x="785786" y="5857892"/>
            <a:ext cx="8072494" cy="523220"/>
          </a:xfrm>
          <a:prstGeom prst="rect">
            <a:avLst/>
          </a:prstGeom>
          <a:noFill/>
        </p:spPr>
        <p:txBody>
          <a:bodyPr wrap="square" rtlCol="0">
            <a:spAutoFit/>
          </a:bodyPr>
          <a:lstStyle/>
          <a:p>
            <a:r>
              <a:rPr lang="en-GB" sz="2800" b="1" dirty="0"/>
              <a:t>Cities with a population of over a million people</a:t>
            </a:r>
          </a:p>
        </p:txBody>
      </p:sp>
    </p:spTree>
    <p:extLst>
      <p:ext uri="{BB962C8B-B14F-4D97-AF65-F5344CB8AC3E}">
        <p14:creationId xmlns:p14="http://schemas.microsoft.com/office/powerpoint/2010/main" val="371698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linds(horizont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1858_0.tmp"/>
          <p:cNvPicPr>
            <a:picLocks noChangeAspect="1"/>
          </p:cNvPicPr>
          <p:nvPr/>
        </p:nvPicPr>
        <p:blipFill>
          <a:blip r:embed="rId3"/>
          <a:stretch>
            <a:fillRect/>
          </a:stretch>
        </p:blipFill>
        <p:spPr>
          <a:xfrm>
            <a:off x="0" y="-7634"/>
            <a:ext cx="9144000" cy="6858000"/>
          </a:xfrm>
          <a:prstGeom prst="rect">
            <a:avLst/>
          </a:prstGeom>
        </p:spPr>
      </p:pic>
      <p:sp>
        <p:nvSpPr>
          <p:cNvPr id="3" name="TextBox 2"/>
          <p:cNvSpPr txBox="1"/>
          <p:nvPr/>
        </p:nvSpPr>
        <p:spPr>
          <a:xfrm>
            <a:off x="683568" y="5661248"/>
            <a:ext cx="5688632" cy="707886"/>
          </a:xfrm>
          <a:prstGeom prst="rect">
            <a:avLst/>
          </a:prstGeom>
          <a:solidFill>
            <a:schemeClr val="bg1"/>
          </a:solidFill>
        </p:spPr>
        <p:txBody>
          <a:bodyPr wrap="square" rtlCol="0">
            <a:spAutoFit/>
          </a:bodyPr>
          <a:lstStyle/>
          <a:p>
            <a:r>
              <a:rPr lang="en-GB" sz="4000" b="1" dirty="0"/>
              <a:t> </a:t>
            </a:r>
            <a:r>
              <a:rPr lang="en-GB" sz="3200" b="1" dirty="0"/>
              <a:t>3. We live in a globalised world</a:t>
            </a:r>
          </a:p>
        </p:txBody>
      </p:sp>
      <p:sp>
        <p:nvSpPr>
          <p:cNvPr id="5" name="TextBox 4">
            <a:extLst>
              <a:ext uri="{FF2B5EF4-FFF2-40B4-BE49-F238E27FC236}">
                <a16:creationId xmlns:a16="http://schemas.microsoft.com/office/drawing/2014/main" id="{FBE672A1-9EB1-46C5-902C-66A448E0E79F}"/>
              </a:ext>
            </a:extLst>
          </p:cNvPr>
          <p:cNvSpPr txBox="1"/>
          <p:nvPr/>
        </p:nvSpPr>
        <p:spPr>
          <a:xfrm>
            <a:off x="7812360" y="6525344"/>
            <a:ext cx="1331640" cy="215444"/>
          </a:xfrm>
          <a:prstGeom prst="rect">
            <a:avLst/>
          </a:prstGeom>
          <a:noFill/>
        </p:spPr>
        <p:txBody>
          <a:bodyPr wrap="square">
            <a:spAutoFit/>
          </a:bodyPr>
          <a:lstStyle/>
          <a:p>
            <a:r>
              <a:rPr lang="en-GB" sz="800" i="1" dirty="0">
                <a:solidFill>
                  <a:schemeClr val="bg1"/>
                </a:solidFill>
                <a:latin typeface="Calibri" panose="020F0502020204030204" pitchFamily="34" charset="0"/>
                <a:ea typeface="Times New Roman" panose="02020603050405020304" pitchFamily="18" charset="0"/>
              </a:rPr>
              <a:t>Photo:</a:t>
            </a:r>
            <a:r>
              <a:rPr lang="en-GB" sz="800" i="1" dirty="0">
                <a:solidFill>
                  <a:schemeClr val="bg1"/>
                </a:solidFill>
                <a:effectLst/>
                <a:latin typeface="Calibri" panose="020F0502020204030204" pitchFamily="34" charset="0"/>
                <a:ea typeface="Times New Roman" panose="02020603050405020304" pitchFamily="18" charset="0"/>
              </a:rPr>
              <a:t> Stephen Scoffham</a:t>
            </a:r>
            <a:endParaRPr lang="en-GB" sz="800" dirty="0">
              <a:solidFill>
                <a:schemeClr val="bg1"/>
              </a:solidFill>
            </a:endParaRPr>
          </a:p>
        </p:txBody>
      </p:sp>
    </p:spTree>
    <p:extLst>
      <p:ext uri="{BB962C8B-B14F-4D97-AF65-F5344CB8AC3E}">
        <p14:creationId xmlns:p14="http://schemas.microsoft.com/office/powerpoint/2010/main" val="3047129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Inventions.jpg.jpg"/>
          <p:cNvPicPr>
            <a:picLocks noChangeAspect="1"/>
          </p:cNvPicPr>
          <p:nvPr/>
        </p:nvPicPr>
        <p:blipFill>
          <a:blip r:embed="rId3"/>
          <a:srcRect/>
          <a:stretch>
            <a:fillRect/>
          </a:stretch>
        </p:blipFill>
        <p:spPr bwMode="auto">
          <a:xfrm>
            <a:off x="4286248" y="158750"/>
            <a:ext cx="4571999" cy="6496241"/>
          </a:xfrm>
          <a:prstGeom prst="rect">
            <a:avLst/>
          </a:prstGeom>
          <a:noFill/>
          <a:ln w="9525">
            <a:solidFill>
              <a:schemeClr val="tx1"/>
            </a:solidFill>
            <a:miter lim="800000"/>
            <a:headEnd/>
            <a:tailEnd/>
          </a:ln>
          <a:effectLst>
            <a:outerShdw blurRad="50800" dist="38100" dir="5400000" algn="t" rotWithShape="0">
              <a:prstClr val="black">
                <a:alpha val="40000"/>
              </a:prstClr>
            </a:outerShdw>
          </a:effectLst>
        </p:spPr>
      </p:pic>
      <p:sp>
        <p:nvSpPr>
          <p:cNvPr id="3" name="TextBox 2"/>
          <p:cNvSpPr txBox="1"/>
          <p:nvPr/>
        </p:nvSpPr>
        <p:spPr>
          <a:xfrm>
            <a:off x="571472" y="500042"/>
            <a:ext cx="3286148" cy="2677656"/>
          </a:xfrm>
          <a:prstGeom prst="rect">
            <a:avLst/>
          </a:prstGeom>
          <a:noFill/>
        </p:spPr>
        <p:txBody>
          <a:bodyPr wrap="square" rtlCol="0">
            <a:spAutoFit/>
          </a:bodyPr>
          <a:lstStyle/>
          <a:p>
            <a:r>
              <a:rPr lang="en-GB" sz="2800" b="1" dirty="0"/>
              <a:t>Life styles are changing rapidly as traditional barriers and boundaries  become blurred and breakdown</a:t>
            </a:r>
          </a:p>
        </p:txBody>
      </p:sp>
    </p:spTree>
    <p:extLst>
      <p:ext uri="{BB962C8B-B14F-4D97-AF65-F5344CB8AC3E}">
        <p14:creationId xmlns:p14="http://schemas.microsoft.com/office/powerpoint/2010/main" val="8629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5796136" y="2060848"/>
            <a:ext cx="3095452" cy="4004990"/>
          </a:xfrm>
        </p:spPr>
        <p:txBody>
          <a:bodyPr/>
          <a:lstStyle/>
          <a:p>
            <a:pPr algn="l" defTabSz="762000" eaLnBrk="1" hangingPunct="1"/>
            <a:br>
              <a:rPr lang="en-GB" dirty="0">
                <a:solidFill>
                  <a:schemeClr val="tx1"/>
                </a:solidFill>
              </a:rPr>
            </a:br>
            <a:r>
              <a:rPr lang="en-GB" sz="2400" dirty="0">
                <a:solidFill>
                  <a:schemeClr val="tx1"/>
                </a:solidFill>
              </a:rPr>
              <a:t>Ecological footprints are one way of showing the carrying capacity of an environment or ecosystem</a:t>
            </a:r>
          </a:p>
        </p:txBody>
      </p:sp>
      <p:pic>
        <p:nvPicPr>
          <p:cNvPr id="16387" name="Picture 3" descr="foot"/>
          <p:cNvPicPr>
            <a:picLocks noChangeAspect="1" noChangeArrowheads="1"/>
          </p:cNvPicPr>
          <p:nvPr/>
        </p:nvPicPr>
        <p:blipFill>
          <a:blip r:embed="rId3" cstate="print"/>
          <a:srcRect/>
          <a:stretch>
            <a:fillRect/>
          </a:stretch>
        </p:blipFill>
        <p:spPr bwMode="auto">
          <a:xfrm>
            <a:off x="252412" y="381000"/>
            <a:ext cx="5348288" cy="6191250"/>
          </a:xfrm>
          <a:prstGeom prst="rect">
            <a:avLst/>
          </a:prstGeom>
          <a:solidFill>
            <a:schemeClr val="accent5"/>
          </a:solidFill>
          <a:ln w="9525">
            <a:solidFill>
              <a:schemeClr val="tx1"/>
            </a:solidFill>
            <a:miter lim="800000"/>
            <a:headEnd/>
            <a:tailEnd/>
          </a:ln>
        </p:spPr>
      </p:pic>
      <p:sp>
        <p:nvSpPr>
          <p:cNvPr id="4" name="TextBox 3"/>
          <p:cNvSpPr txBox="1"/>
          <p:nvPr/>
        </p:nvSpPr>
        <p:spPr>
          <a:xfrm>
            <a:off x="5903702" y="381000"/>
            <a:ext cx="2880320" cy="1384995"/>
          </a:xfrm>
          <a:prstGeom prst="rect">
            <a:avLst/>
          </a:prstGeom>
          <a:solidFill>
            <a:schemeClr val="bg1"/>
          </a:solidFill>
          <a:ln w="6350">
            <a:solidFill>
              <a:schemeClr val="tx1"/>
            </a:solidFill>
          </a:ln>
        </p:spPr>
        <p:txBody>
          <a:bodyPr wrap="square" rtlCol="0">
            <a:spAutoFit/>
          </a:bodyPr>
          <a:lstStyle/>
          <a:p>
            <a:r>
              <a:rPr lang="en-GB" sz="2800" b="1" dirty="0"/>
              <a:t>4. We live in a world that has ecological limits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7B7E3B-D073-489A-B784-C24BA2F35E0A}"/>
              </a:ext>
            </a:extLst>
          </p:cNvPr>
          <p:cNvPicPr>
            <a:picLocks noChangeAspect="1"/>
          </p:cNvPicPr>
          <p:nvPr/>
        </p:nvPicPr>
        <p:blipFill>
          <a:blip r:embed="rId3"/>
          <a:stretch>
            <a:fillRect/>
          </a:stretch>
        </p:blipFill>
        <p:spPr>
          <a:xfrm>
            <a:off x="6133815" y="1017348"/>
            <a:ext cx="2675524" cy="1936100"/>
          </a:xfrm>
          <a:prstGeom prst="rect">
            <a:avLst/>
          </a:prstGeom>
          <a:ln w="6350">
            <a:solidFill>
              <a:schemeClr val="tx1"/>
            </a:solidFill>
          </a:ln>
        </p:spPr>
      </p:pic>
      <p:pic>
        <p:nvPicPr>
          <p:cNvPr id="3" name="Picture 2">
            <a:extLst>
              <a:ext uri="{FF2B5EF4-FFF2-40B4-BE49-F238E27FC236}">
                <a16:creationId xmlns:a16="http://schemas.microsoft.com/office/drawing/2014/main" id="{104ACF4A-004E-437E-BBA8-643EEB4BEA1F}"/>
              </a:ext>
            </a:extLst>
          </p:cNvPr>
          <p:cNvPicPr>
            <a:picLocks noChangeAspect="1"/>
          </p:cNvPicPr>
          <p:nvPr/>
        </p:nvPicPr>
        <p:blipFill>
          <a:blip r:embed="rId4"/>
          <a:stretch>
            <a:fillRect/>
          </a:stretch>
        </p:blipFill>
        <p:spPr>
          <a:xfrm>
            <a:off x="295899" y="980728"/>
            <a:ext cx="2752499" cy="1980192"/>
          </a:xfrm>
          <a:prstGeom prst="rect">
            <a:avLst/>
          </a:prstGeom>
          <a:ln w="6350">
            <a:solidFill>
              <a:schemeClr val="tx1"/>
            </a:solidFill>
          </a:ln>
        </p:spPr>
      </p:pic>
      <p:pic>
        <p:nvPicPr>
          <p:cNvPr id="4" name="Picture 3">
            <a:extLst>
              <a:ext uri="{FF2B5EF4-FFF2-40B4-BE49-F238E27FC236}">
                <a16:creationId xmlns:a16="http://schemas.microsoft.com/office/drawing/2014/main" id="{A1280372-AA03-460F-B618-9B9393FB6B48}"/>
              </a:ext>
            </a:extLst>
          </p:cNvPr>
          <p:cNvPicPr>
            <a:picLocks noChangeAspect="1"/>
          </p:cNvPicPr>
          <p:nvPr/>
        </p:nvPicPr>
        <p:blipFill>
          <a:blip r:embed="rId5"/>
          <a:stretch>
            <a:fillRect/>
          </a:stretch>
        </p:blipFill>
        <p:spPr>
          <a:xfrm>
            <a:off x="6138576" y="3312073"/>
            <a:ext cx="2807169" cy="1936100"/>
          </a:xfrm>
          <a:prstGeom prst="rect">
            <a:avLst/>
          </a:prstGeom>
          <a:ln w="6350">
            <a:solidFill>
              <a:schemeClr val="tx1"/>
            </a:solidFill>
          </a:ln>
        </p:spPr>
      </p:pic>
      <p:pic>
        <p:nvPicPr>
          <p:cNvPr id="5" name="Picture 4">
            <a:extLst>
              <a:ext uri="{FF2B5EF4-FFF2-40B4-BE49-F238E27FC236}">
                <a16:creationId xmlns:a16="http://schemas.microsoft.com/office/drawing/2014/main" id="{ECB94DB7-E178-45C9-99E8-698DCC2B86CE}"/>
              </a:ext>
            </a:extLst>
          </p:cNvPr>
          <p:cNvPicPr>
            <a:picLocks noChangeAspect="1"/>
          </p:cNvPicPr>
          <p:nvPr/>
        </p:nvPicPr>
        <p:blipFill>
          <a:blip r:embed="rId6"/>
          <a:stretch>
            <a:fillRect/>
          </a:stretch>
        </p:blipFill>
        <p:spPr>
          <a:xfrm>
            <a:off x="295899" y="3312073"/>
            <a:ext cx="2758357" cy="1980193"/>
          </a:xfrm>
          <a:prstGeom prst="rect">
            <a:avLst/>
          </a:prstGeom>
          <a:ln w="6350">
            <a:solidFill>
              <a:schemeClr val="tx1"/>
            </a:solidFill>
          </a:ln>
        </p:spPr>
      </p:pic>
      <p:pic>
        <p:nvPicPr>
          <p:cNvPr id="6" name="Picture 5">
            <a:extLst>
              <a:ext uri="{FF2B5EF4-FFF2-40B4-BE49-F238E27FC236}">
                <a16:creationId xmlns:a16="http://schemas.microsoft.com/office/drawing/2014/main" id="{9C1E3E7F-7B21-4536-BBEC-F5405D3E8672}"/>
              </a:ext>
            </a:extLst>
          </p:cNvPr>
          <p:cNvPicPr>
            <a:picLocks noChangeAspect="1"/>
          </p:cNvPicPr>
          <p:nvPr/>
        </p:nvPicPr>
        <p:blipFill>
          <a:blip r:embed="rId7"/>
          <a:stretch>
            <a:fillRect/>
          </a:stretch>
        </p:blipFill>
        <p:spPr>
          <a:xfrm>
            <a:off x="3283750" y="1014268"/>
            <a:ext cx="2705878" cy="1946652"/>
          </a:xfrm>
          <a:prstGeom prst="rect">
            <a:avLst/>
          </a:prstGeom>
          <a:ln w="6350">
            <a:solidFill>
              <a:schemeClr val="tx1"/>
            </a:solidFill>
          </a:ln>
        </p:spPr>
      </p:pic>
      <p:pic>
        <p:nvPicPr>
          <p:cNvPr id="7" name="Picture 6">
            <a:extLst>
              <a:ext uri="{FF2B5EF4-FFF2-40B4-BE49-F238E27FC236}">
                <a16:creationId xmlns:a16="http://schemas.microsoft.com/office/drawing/2014/main" id="{771AB91A-67DD-418B-BE45-B2CAB5B8FA3E}"/>
              </a:ext>
            </a:extLst>
          </p:cNvPr>
          <p:cNvPicPr>
            <a:picLocks noChangeAspect="1"/>
          </p:cNvPicPr>
          <p:nvPr/>
        </p:nvPicPr>
        <p:blipFill>
          <a:blip r:embed="rId8"/>
          <a:stretch>
            <a:fillRect/>
          </a:stretch>
        </p:blipFill>
        <p:spPr>
          <a:xfrm>
            <a:off x="3248501" y="3312073"/>
            <a:ext cx="2695830" cy="1946651"/>
          </a:xfrm>
          <a:prstGeom prst="rect">
            <a:avLst/>
          </a:prstGeom>
          <a:ln w="6350">
            <a:solidFill>
              <a:schemeClr val="tx1"/>
            </a:solidFill>
          </a:ln>
        </p:spPr>
      </p:pic>
      <p:sp>
        <p:nvSpPr>
          <p:cNvPr id="8" name="TextBox 7">
            <a:extLst>
              <a:ext uri="{FF2B5EF4-FFF2-40B4-BE49-F238E27FC236}">
                <a16:creationId xmlns:a16="http://schemas.microsoft.com/office/drawing/2014/main" id="{A79355F1-CD76-4972-8259-786B17FC5CF2}"/>
              </a:ext>
            </a:extLst>
          </p:cNvPr>
          <p:cNvSpPr txBox="1"/>
          <p:nvPr/>
        </p:nvSpPr>
        <p:spPr>
          <a:xfrm>
            <a:off x="798532" y="5480597"/>
            <a:ext cx="7848872" cy="954107"/>
          </a:xfrm>
          <a:prstGeom prst="rect">
            <a:avLst/>
          </a:prstGeom>
          <a:noFill/>
        </p:spPr>
        <p:txBody>
          <a:bodyPr wrap="square" rtlCol="0">
            <a:spAutoFit/>
          </a:bodyPr>
          <a:lstStyle/>
          <a:p>
            <a:pPr algn="ctr"/>
            <a:r>
              <a:rPr lang="en-GB" sz="2800" b="1" dirty="0"/>
              <a:t>Since the 1950s there has been a huge growth in economic activity</a:t>
            </a:r>
          </a:p>
        </p:txBody>
      </p:sp>
      <p:sp>
        <p:nvSpPr>
          <p:cNvPr id="9" name="TextBox 8">
            <a:extLst>
              <a:ext uri="{FF2B5EF4-FFF2-40B4-BE49-F238E27FC236}">
                <a16:creationId xmlns:a16="http://schemas.microsoft.com/office/drawing/2014/main" id="{20B53C8D-12F5-4A07-8799-74A0CD0C5FE7}"/>
              </a:ext>
            </a:extLst>
          </p:cNvPr>
          <p:cNvSpPr txBox="1"/>
          <p:nvPr/>
        </p:nvSpPr>
        <p:spPr>
          <a:xfrm>
            <a:off x="2584461" y="157385"/>
            <a:ext cx="4104456" cy="584775"/>
          </a:xfrm>
          <a:prstGeom prst="rect">
            <a:avLst/>
          </a:prstGeom>
          <a:noFill/>
        </p:spPr>
        <p:txBody>
          <a:bodyPr wrap="square" rtlCol="0">
            <a:spAutoFit/>
          </a:bodyPr>
          <a:lstStyle/>
          <a:p>
            <a:r>
              <a:rPr lang="en-GB" sz="3200" b="1" dirty="0">
                <a:solidFill>
                  <a:srgbClr val="FF0000"/>
                </a:solidFill>
              </a:rPr>
              <a:t>The Great Acceleration</a:t>
            </a:r>
          </a:p>
        </p:txBody>
      </p:sp>
    </p:spTree>
    <p:extLst>
      <p:ext uri="{BB962C8B-B14F-4D97-AF65-F5344CB8AC3E}">
        <p14:creationId xmlns:p14="http://schemas.microsoft.com/office/powerpoint/2010/main" val="3050858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1671</TotalTime>
  <Words>2394</Words>
  <Application>Microsoft Office PowerPoint</Application>
  <PresentationFormat>On-screen Show (4:3)</PresentationFormat>
  <Paragraphs>214</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Ecological footprints are one way of showing the carrying capacity of an environment or ecosystem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What we do depends on our beliefs and values</vt:lpstr>
      <vt:lpstr>PowerPoint Presentation</vt:lpstr>
    </vt:vector>
  </TitlesOfParts>
  <Company>Canterbury Christ Church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stephen scoffham</dc:creator>
  <cp:lastModifiedBy>Scoffham, Stephen (s.scoffham848@canterbury.ac.uk)</cp:lastModifiedBy>
  <cp:revision>182</cp:revision>
  <cp:lastPrinted>2015-09-10T15:25:54Z</cp:lastPrinted>
  <dcterms:created xsi:type="dcterms:W3CDTF">2009-09-29T17:38:03Z</dcterms:created>
  <dcterms:modified xsi:type="dcterms:W3CDTF">2022-03-10T08:58:42Z</dcterms:modified>
</cp:coreProperties>
</file>