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9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90" d="100"/>
          <a:sy n="90" d="100"/>
        </p:scale>
        <p:origin x="87" y="1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B64E44-0A5B-4013-9EAC-749665682E9C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B27A22-DF0F-44FE-9EDE-92EFF7B61B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414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C849D-2B0B-4053-B4F9-B87974C402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CC7EFE-A9C5-4DCE-A895-524E1BFF51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4E9FA2-C3EF-406F-8D75-BF85263E6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F2BD4-3B2C-4674-B15C-BDEC8F12D60B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1C2A7C-4E8C-4923-B0B6-2C7520650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D0AA94-2118-4F25-96D7-EB6A35889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411DC-767F-4156-ADD3-236599E551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582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2D3D3-BDAF-4B64-913B-220D51396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45E51D-6B97-471D-A635-15DABD86D0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F5B08A-7A57-4874-A782-E449E0EAB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F2BD4-3B2C-4674-B15C-BDEC8F12D60B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8E835D-C441-44CB-A692-83C0AC5C8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833A6C-0E5C-45C6-959D-B7829DAA9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411DC-767F-4156-ADD3-236599E551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1461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775683-9ED3-48F3-8FCE-ED9E766506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6BE44D-FF66-4CA0-8599-F9C574D1BB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B8C6D8-BE4B-428E-99DA-AA07A8D0F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F2BD4-3B2C-4674-B15C-BDEC8F12D60B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27A921-D865-48AE-ACB3-1379AC417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2E6833-F24A-4DB9-AC33-CEBE48E76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411DC-767F-4156-ADD3-236599E551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3168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A471D-8B2C-43BD-938A-BAA5C28ED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966CF-4C01-4C0B-9635-8579D87D0F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C7EF82-6B0D-4330-AE8B-4E5F13E63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F2BD4-3B2C-4674-B15C-BDEC8F12D60B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40CE8C-4FDB-452F-92AE-E858D51D9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938AEC-6075-47D0-9098-36074B0CC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411DC-767F-4156-ADD3-236599E551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8604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65A73-C3C3-43B1-8CBB-88FB2F01B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C473B1-0EB7-4129-8DD5-D60EE16033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2C4357-A9AE-44CC-9516-679C5AEF5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F2BD4-3B2C-4674-B15C-BDEC8F12D60B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3F7F61-2A18-466D-8052-1438916B7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320450-2865-4601-9975-7792EDAD7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411DC-767F-4156-ADD3-236599E551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356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65CA2-EB6F-47DB-A7C3-44FFBFBF8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17CB3-4F5E-4DF3-8BD6-8FC423469E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161D18-13EE-4E55-AF92-4AD0A13BBD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C89FC5-862B-4660-9C15-26E3D3297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F2BD4-3B2C-4674-B15C-BDEC8F12D60B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3234B9-FC48-49CD-9F51-2403552DD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A566AF-571C-4460-A806-8BD6CE258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411DC-767F-4156-ADD3-236599E551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7783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92F08-E202-4DF6-B02C-909E3D461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6C8CAF-5576-4FF2-A7EE-9897D67886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23B7C3-43D6-4CC6-BE7C-E7F650E01E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2A5FDF-BA0D-47A8-9F0E-D95E4711C6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25696E-75BB-4CD6-8659-EA299852EF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C00361-CD1B-4134-AE09-8E5CB648F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F2BD4-3B2C-4674-B15C-BDEC8F12D60B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726904-DA0A-41EF-A104-D3411528A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802CFF-2195-49B7-AC56-413CED4E4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411DC-767F-4156-ADD3-236599E551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6884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4A24E-D3A7-4BFE-B814-E2F53A2ED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89DDC4-3EC6-4702-85A7-5D6603AC4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F2BD4-3B2C-4674-B15C-BDEC8F12D60B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625E14-753F-433F-BE39-6A2F8B8D7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34FD3E-DFC5-4490-BA75-D29D86184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411DC-767F-4156-ADD3-236599E551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4317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4BCAE9-CE4B-4F2D-95BC-9944DA5FD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F2BD4-3B2C-4674-B15C-BDEC8F12D60B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0055BF-D80E-4ABD-935E-896E31F0A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072EAF-3420-43B6-84E6-0037C6B3A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411DC-767F-4156-ADD3-236599E551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8969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CC9D1-4440-49F5-91BB-A22705F34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2B769E-F3CA-456B-8EA1-D2C7115DB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B7D89B-D536-428C-AF6A-A3D8F07CC9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68A7E8-E04A-4B72-A600-FFC3A1601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F2BD4-3B2C-4674-B15C-BDEC8F12D60B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37E5DE-28A4-430C-BE4D-B32BCCED7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F1C65E-1035-4CBD-8785-51C9AA44A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411DC-767F-4156-ADD3-236599E551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680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EB5CA-1CC2-4E73-A585-4204823C3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355E6A-1387-4E24-87AC-F0BF972A50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54ADC8-7565-4EEB-9CA7-A79DF3C3BA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D5EC5B-CF94-4FF1-A59C-2E8AAC440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F2BD4-3B2C-4674-B15C-BDEC8F12D60B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F6E10F-5C07-4718-85A7-66E19100C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C5D136-1AA2-46D7-9AEC-8382BC5A9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411DC-767F-4156-ADD3-236599E551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6002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ECF8A4-243A-4E07-936F-DBE778B36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18F3E5-A47F-4A0E-B2B1-47719E16DF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BC5C06-3710-42B1-8BD4-6A47FC854B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F2BD4-3B2C-4674-B15C-BDEC8F12D60B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5F4457-DE2F-4D91-8C2D-9AE8F6F3A6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987806-F69A-4D5E-A199-F796D32E4D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411DC-767F-4156-ADD3-236599E551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4527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8F534-CB8A-45D0-9C86-D32DE2A1C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The </a:t>
            </a:r>
            <a:r>
              <a:rPr lang="en-GB" dirty="0" err="1"/>
              <a:t>Cluentii</a:t>
            </a:r>
            <a:r>
              <a:rPr lang="en-GB" dirty="0"/>
              <a:t> Family Tree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543885-4375-441A-A04B-8A71B7ECCBF9}"/>
              </a:ext>
            </a:extLst>
          </p:cNvPr>
          <p:cNvSpPr txBox="1"/>
          <p:nvPr/>
        </p:nvSpPr>
        <p:spPr>
          <a:xfrm>
            <a:off x="2629357" y="2431516"/>
            <a:ext cx="11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/>
              <a:t>Cluentia</a:t>
            </a:r>
            <a:r>
              <a:rPr lang="en-GB" dirty="0"/>
              <a:t>*†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B94664-59F7-4450-824B-AEF5732C3546}"/>
              </a:ext>
            </a:extLst>
          </p:cNvPr>
          <p:cNvSpPr txBox="1"/>
          <p:nvPr/>
        </p:nvSpPr>
        <p:spPr>
          <a:xfrm>
            <a:off x="7473799" y="3147532"/>
            <a:ext cx="3086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/>
              <a:t>Cluentia</a:t>
            </a:r>
            <a:r>
              <a:rPr lang="en-GB" dirty="0"/>
              <a:t> m. </a:t>
            </a:r>
            <a:r>
              <a:rPr lang="en-GB" dirty="0" err="1"/>
              <a:t>Aulus</a:t>
            </a:r>
            <a:r>
              <a:rPr lang="en-GB" dirty="0"/>
              <a:t> </a:t>
            </a:r>
            <a:r>
              <a:rPr lang="en-GB" dirty="0" err="1"/>
              <a:t>Aurius</a:t>
            </a:r>
            <a:r>
              <a:rPr lang="en-GB" dirty="0"/>
              <a:t> </a:t>
            </a:r>
            <a:r>
              <a:rPr lang="en-GB" dirty="0" err="1"/>
              <a:t>Melinus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DFDE059-66F7-4B83-B005-1096C15B98F5}"/>
              </a:ext>
            </a:extLst>
          </p:cNvPr>
          <p:cNvSpPr txBox="1"/>
          <p:nvPr/>
        </p:nvSpPr>
        <p:spPr>
          <a:xfrm>
            <a:off x="4523212" y="2431516"/>
            <a:ext cx="3798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/>
              <a:t>Aulus</a:t>
            </a:r>
            <a:r>
              <a:rPr lang="en-GB" dirty="0"/>
              <a:t> </a:t>
            </a:r>
            <a:r>
              <a:rPr lang="en-GB" dirty="0" err="1"/>
              <a:t>Cluentius</a:t>
            </a:r>
            <a:r>
              <a:rPr lang="en-GB" dirty="0"/>
              <a:t> Habitus (d.) m. </a:t>
            </a:r>
            <a:r>
              <a:rPr lang="en-GB" dirty="0" err="1"/>
              <a:t>Sassia</a:t>
            </a:r>
            <a:r>
              <a:rPr lang="en-GB" dirty="0"/>
              <a:t>*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08286F8-95F0-4785-A64D-028361616922}"/>
              </a:ext>
            </a:extLst>
          </p:cNvPr>
          <p:cNvSpPr txBox="1"/>
          <p:nvPr/>
        </p:nvSpPr>
        <p:spPr>
          <a:xfrm>
            <a:off x="4944940" y="3147532"/>
            <a:ext cx="2266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/>
              <a:t>Aulus</a:t>
            </a:r>
            <a:r>
              <a:rPr lang="en-GB" dirty="0"/>
              <a:t> </a:t>
            </a:r>
            <a:r>
              <a:rPr lang="en-GB" dirty="0" err="1"/>
              <a:t>Cluentius</a:t>
            </a:r>
            <a:r>
              <a:rPr lang="en-GB" dirty="0"/>
              <a:t> Habitus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E55BA99-8F1C-4448-AEEC-B90932C4444C}"/>
              </a:ext>
            </a:extLst>
          </p:cNvPr>
          <p:cNvCxnSpPr>
            <a:stCxn id="6" idx="1"/>
            <a:endCxn id="4" idx="3"/>
          </p:cNvCxnSpPr>
          <p:nvPr/>
        </p:nvCxnSpPr>
        <p:spPr>
          <a:xfrm flipH="1">
            <a:off x="3818593" y="2616182"/>
            <a:ext cx="70461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75AA1EA-E8C4-4761-A627-B4A5389E027A}"/>
              </a:ext>
            </a:extLst>
          </p:cNvPr>
          <p:cNvCxnSpPr>
            <a:stCxn id="7" idx="3"/>
            <a:endCxn id="5" idx="1"/>
          </p:cNvCxnSpPr>
          <p:nvPr/>
        </p:nvCxnSpPr>
        <p:spPr>
          <a:xfrm>
            <a:off x="7211907" y="3332198"/>
            <a:ext cx="2618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04FFA39-F815-418E-9C0F-1763D2F6FDBD}"/>
              </a:ext>
            </a:extLst>
          </p:cNvPr>
          <p:cNvCxnSpPr/>
          <p:nvPr/>
        </p:nvCxnSpPr>
        <p:spPr>
          <a:xfrm flipV="1">
            <a:off x="7339154" y="2800848"/>
            <a:ext cx="0" cy="531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7D6A0B2A-032A-426E-9470-BB0700783107}"/>
              </a:ext>
            </a:extLst>
          </p:cNvPr>
          <p:cNvSpPr txBox="1"/>
          <p:nvPr/>
        </p:nvSpPr>
        <p:spPr>
          <a:xfrm>
            <a:off x="978195" y="4284921"/>
            <a:ext cx="571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Key:</a:t>
            </a:r>
          </a:p>
          <a:p>
            <a:r>
              <a:rPr lang="en-GB" dirty="0"/>
              <a:t>(d.) = deceased</a:t>
            </a:r>
          </a:p>
          <a:p>
            <a:r>
              <a:rPr lang="en-GB" dirty="0"/>
              <a:t>* = married </a:t>
            </a:r>
            <a:r>
              <a:rPr lang="en-GB" dirty="0" err="1"/>
              <a:t>Oppianicus</a:t>
            </a:r>
            <a:r>
              <a:rPr lang="en-GB" dirty="0"/>
              <a:t> the Elder</a:t>
            </a:r>
          </a:p>
          <a:p>
            <a:r>
              <a:rPr lang="en-GB" dirty="0"/>
              <a:t>† = murdered by </a:t>
            </a:r>
            <a:r>
              <a:rPr lang="en-GB" dirty="0" err="1"/>
              <a:t>Oppianicus</a:t>
            </a:r>
            <a:r>
              <a:rPr lang="en-GB" dirty="0"/>
              <a:t> the Elder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16BC0E9-ECC7-4522-A165-ED2DE5365B3D}"/>
              </a:ext>
            </a:extLst>
          </p:cNvPr>
          <p:cNvCxnSpPr>
            <a:cxnSpLocks/>
            <a:stCxn id="15" idx="1"/>
            <a:endCxn id="6" idx="3"/>
          </p:cNvCxnSpPr>
          <p:nvPr/>
        </p:nvCxnSpPr>
        <p:spPr>
          <a:xfrm flipH="1">
            <a:off x="8322137" y="2608892"/>
            <a:ext cx="997304" cy="72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77924043-34FE-435A-9790-EAFBDF3415E7}"/>
              </a:ext>
            </a:extLst>
          </p:cNvPr>
          <p:cNvSpPr txBox="1"/>
          <p:nvPr/>
        </p:nvSpPr>
        <p:spPr>
          <a:xfrm>
            <a:off x="9319441" y="2424226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m.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C1B862F-BC4B-4DC3-A2E1-3B2844FFA520}"/>
              </a:ext>
            </a:extLst>
          </p:cNvPr>
          <p:cNvCxnSpPr>
            <a:cxnSpLocks/>
            <a:endCxn id="15" idx="2"/>
          </p:cNvCxnSpPr>
          <p:nvPr/>
        </p:nvCxnSpPr>
        <p:spPr>
          <a:xfrm flipV="1">
            <a:off x="9532801" y="2793558"/>
            <a:ext cx="0" cy="4015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4675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E7D36-0886-4A18-A675-0523484EF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The </a:t>
            </a:r>
            <a:r>
              <a:rPr lang="en-GB" dirty="0" err="1"/>
              <a:t>Aurii</a:t>
            </a:r>
            <a:r>
              <a:rPr lang="en-GB" dirty="0"/>
              <a:t> Family Tree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80AF9F2-5B70-45E7-9050-2EBA9C24DE38}"/>
              </a:ext>
            </a:extLst>
          </p:cNvPr>
          <p:cNvSpPr txBox="1"/>
          <p:nvPr/>
        </p:nvSpPr>
        <p:spPr>
          <a:xfrm>
            <a:off x="3778522" y="1458600"/>
            <a:ext cx="42756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err="1"/>
              <a:t>Dinaea</a:t>
            </a:r>
            <a:endParaRPr lang="en-GB" dirty="0"/>
          </a:p>
          <a:p>
            <a:r>
              <a:rPr lang="en-GB" dirty="0"/>
              <a:t>m. (1) </a:t>
            </a:r>
            <a:r>
              <a:rPr lang="en-GB" dirty="0" err="1"/>
              <a:t>Aurius</a:t>
            </a:r>
            <a:r>
              <a:rPr lang="en-GB" dirty="0"/>
              <a:t> (d.)</a:t>
            </a:r>
          </a:p>
          <a:p>
            <a:pPr algn="r"/>
            <a:r>
              <a:rPr lang="en-GB" dirty="0"/>
              <a:t>m. (2) </a:t>
            </a:r>
            <a:r>
              <a:rPr lang="en-GB" dirty="0" err="1"/>
              <a:t>Magius</a:t>
            </a:r>
            <a:r>
              <a:rPr lang="en-GB" dirty="0"/>
              <a:t> (d.)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4D3D66-275D-42D2-8673-83B48D1B2FAF}"/>
              </a:ext>
            </a:extLst>
          </p:cNvPr>
          <p:cNvSpPr txBox="1"/>
          <p:nvPr/>
        </p:nvSpPr>
        <p:spPr>
          <a:xfrm>
            <a:off x="2227448" y="2603720"/>
            <a:ext cx="1699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Marcus </a:t>
            </a:r>
            <a:r>
              <a:rPr lang="en-GB" dirty="0" err="1"/>
              <a:t>Aurius</a:t>
            </a:r>
            <a:r>
              <a:rPr lang="en-GB" dirty="0"/>
              <a:t>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942EBF-95C6-4499-BD62-430F867F2D4F}"/>
              </a:ext>
            </a:extLst>
          </p:cNvPr>
          <p:cNvSpPr txBox="1"/>
          <p:nvPr/>
        </p:nvSpPr>
        <p:spPr>
          <a:xfrm>
            <a:off x="3833096" y="2609036"/>
            <a:ext cx="21259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/>
              <a:t>Numerius</a:t>
            </a:r>
            <a:r>
              <a:rPr lang="en-GB" dirty="0"/>
              <a:t> </a:t>
            </a:r>
            <a:r>
              <a:rPr lang="en-GB" dirty="0" err="1"/>
              <a:t>Aurius</a:t>
            </a:r>
            <a:r>
              <a:rPr lang="en-GB" dirty="0"/>
              <a:t> (d.)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DE2277-D352-4796-9736-1179C0AEC3FB}"/>
              </a:ext>
            </a:extLst>
          </p:cNvPr>
          <p:cNvSpPr txBox="1"/>
          <p:nvPr/>
        </p:nvSpPr>
        <p:spPr>
          <a:xfrm>
            <a:off x="4420559" y="3385213"/>
            <a:ext cx="2970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/>
              <a:t>Gnaeus</a:t>
            </a:r>
            <a:r>
              <a:rPr lang="en-GB" dirty="0"/>
              <a:t> </a:t>
            </a:r>
            <a:r>
              <a:rPr lang="en-GB" dirty="0" err="1"/>
              <a:t>Magius</a:t>
            </a:r>
            <a:r>
              <a:rPr lang="en-GB" dirty="0"/>
              <a:t> (d.) m. </a:t>
            </a:r>
            <a:r>
              <a:rPr lang="en-GB" dirty="0" err="1"/>
              <a:t>Papia</a:t>
            </a:r>
            <a:r>
              <a:rPr lang="en-GB" dirty="0"/>
              <a:t>*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9F81577-34DF-46CD-A756-913A0B5393D9}"/>
              </a:ext>
            </a:extLst>
          </p:cNvPr>
          <p:cNvSpPr txBox="1"/>
          <p:nvPr/>
        </p:nvSpPr>
        <p:spPr>
          <a:xfrm>
            <a:off x="7478432" y="3382569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/>
              <a:t>Magia</a:t>
            </a:r>
            <a:r>
              <a:rPr lang="en-GB" dirty="0"/>
              <a:t>*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37586B7-5ECC-42FD-AD31-A2D921356E09}"/>
              </a:ext>
            </a:extLst>
          </p:cNvPr>
          <p:cNvCxnSpPr>
            <a:cxnSpLocks/>
          </p:cNvCxnSpPr>
          <p:nvPr/>
        </p:nvCxnSpPr>
        <p:spPr>
          <a:xfrm flipV="1">
            <a:off x="3969231" y="2047248"/>
            <a:ext cx="0" cy="2318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4A50CCA-054D-4523-BAB6-49739397F3F1}"/>
              </a:ext>
            </a:extLst>
          </p:cNvPr>
          <p:cNvCxnSpPr>
            <a:cxnSpLocks/>
          </p:cNvCxnSpPr>
          <p:nvPr/>
        </p:nvCxnSpPr>
        <p:spPr>
          <a:xfrm flipH="1" flipV="1">
            <a:off x="3071233" y="2270208"/>
            <a:ext cx="1808659" cy="88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DF29ED6-107F-4C2C-BAAE-6C91FE4E18A5}"/>
              </a:ext>
            </a:extLst>
          </p:cNvPr>
          <p:cNvCxnSpPr>
            <a:cxnSpLocks/>
          </p:cNvCxnSpPr>
          <p:nvPr/>
        </p:nvCxnSpPr>
        <p:spPr>
          <a:xfrm>
            <a:off x="5532127" y="3046385"/>
            <a:ext cx="237921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8058C34-39C8-4FE7-9794-131EF9884929}"/>
              </a:ext>
            </a:extLst>
          </p:cNvPr>
          <p:cNvCxnSpPr>
            <a:cxnSpLocks/>
            <a:stCxn id="5" idx="0"/>
          </p:cNvCxnSpPr>
          <p:nvPr/>
        </p:nvCxnSpPr>
        <p:spPr>
          <a:xfrm flipV="1">
            <a:off x="3077104" y="2273770"/>
            <a:ext cx="0" cy="329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D3339E5-CBA5-4DC9-BB61-7CE192CB16DD}"/>
              </a:ext>
            </a:extLst>
          </p:cNvPr>
          <p:cNvCxnSpPr>
            <a:cxnSpLocks/>
            <a:stCxn id="6" idx="0"/>
          </p:cNvCxnSpPr>
          <p:nvPr/>
        </p:nvCxnSpPr>
        <p:spPr>
          <a:xfrm flipH="1" flipV="1">
            <a:off x="4896047" y="2276428"/>
            <a:ext cx="1" cy="3326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3D0F4EF-90F0-4737-ADFC-54D9F1B7A2E2}"/>
              </a:ext>
            </a:extLst>
          </p:cNvPr>
          <p:cNvCxnSpPr/>
          <p:nvPr/>
        </p:nvCxnSpPr>
        <p:spPr>
          <a:xfrm flipV="1">
            <a:off x="5532127" y="3055263"/>
            <a:ext cx="0" cy="3273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8E5D99E-CDC2-449F-A521-6B069AF00701}"/>
              </a:ext>
            </a:extLst>
          </p:cNvPr>
          <p:cNvCxnSpPr/>
          <p:nvPr/>
        </p:nvCxnSpPr>
        <p:spPr>
          <a:xfrm>
            <a:off x="7911342" y="3055263"/>
            <a:ext cx="0" cy="3273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AB46778D-B4C8-407A-92D2-2279B9732914}"/>
              </a:ext>
            </a:extLst>
          </p:cNvPr>
          <p:cNvSpPr txBox="1"/>
          <p:nvPr/>
        </p:nvSpPr>
        <p:spPr>
          <a:xfrm>
            <a:off x="6746032" y="4073521"/>
            <a:ext cx="2359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/>
              <a:t>Oppianicus</a:t>
            </a:r>
            <a:r>
              <a:rPr lang="en-GB" dirty="0"/>
              <a:t> the Younger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715EAFA-0B5D-4165-B652-13AD68B36F2A}"/>
              </a:ext>
            </a:extLst>
          </p:cNvPr>
          <p:cNvCxnSpPr>
            <a:cxnSpLocks/>
          </p:cNvCxnSpPr>
          <p:nvPr/>
        </p:nvCxnSpPr>
        <p:spPr>
          <a:xfrm flipH="1" flipV="1">
            <a:off x="7913975" y="3652286"/>
            <a:ext cx="1074" cy="4212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D12FE79-CD48-4B6A-AA52-AEAD63DCD3EF}"/>
              </a:ext>
            </a:extLst>
          </p:cNvPr>
          <p:cNvCxnSpPr>
            <a:cxnSpLocks/>
          </p:cNvCxnSpPr>
          <p:nvPr/>
        </p:nvCxnSpPr>
        <p:spPr>
          <a:xfrm flipV="1">
            <a:off x="6423580" y="2328142"/>
            <a:ext cx="0" cy="7182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6B358038-57FF-4D77-ABC1-96A9C4C5603A}"/>
              </a:ext>
            </a:extLst>
          </p:cNvPr>
          <p:cNvSpPr txBox="1"/>
          <p:nvPr/>
        </p:nvSpPr>
        <p:spPr>
          <a:xfrm>
            <a:off x="978195" y="4284921"/>
            <a:ext cx="571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Key:</a:t>
            </a:r>
          </a:p>
          <a:p>
            <a:r>
              <a:rPr lang="en-GB" dirty="0"/>
              <a:t>(d.) = deceased</a:t>
            </a:r>
          </a:p>
          <a:p>
            <a:r>
              <a:rPr lang="en-GB" dirty="0"/>
              <a:t>* = married </a:t>
            </a:r>
            <a:r>
              <a:rPr lang="en-GB" dirty="0" err="1"/>
              <a:t>Oppianicus</a:t>
            </a:r>
            <a:r>
              <a:rPr lang="en-GB" dirty="0"/>
              <a:t> the Elder</a:t>
            </a:r>
          </a:p>
          <a:p>
            <a:r>
              <a:rPr lang="en-GB" dirty="0"/>
              <a:t>† = murdered by </a:t>
            </a:r>
            <a:r>
              <a:rPr lang="en-GB" dirty="0" err="1"/>
              <a:t>Oppianicus</a:t>
            </a:r>
            <a:r>
              <a:rPr lang="en-GB" dirty="0"/>
              <a:t> the Elder</a:t>
            </a:r>
          </a:p>
        </p:txBody>
      </p:sp>
    </p:spTree>
    <p:extLst>
      <p:ext uri="{BB962C8B-B14F-4D97-AF65-F5344CB8AC3E}">
        <p14:creationId xmlns:p14="http://schemas.microsoft.com/office/powerpoint/2010/main" val="3780154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278A5-E334-45C1-9A39-2C5285512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The </a:t>
            </a:r>
            <a:r>
              <a:rPr lang="en-GB" dirty="0" err="1"/>
              <a:t>Oppianici</a:t>
            </a:r>
            <a:r>
              <a:rPr lang="en-GB" dirty="0"/>
              <a:t> Family Tree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1E61030-0C25-480C-BA1E-41EDBBC80F0C}"/>
              </a:ext>
            </a:extLst>
          </p:cNvPr>
          <p:cNvSpPr txBox="1"/>
          <p:nvPr/>
        </p:nvSpPr>
        <p:spPr>
          <a:xfrm>
            <a:off x="1738424" y="1984363"/>
            <a:ext cx="412067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Statius </a:t>
            </a:r>
            <a:r>
              <a:rPr lang="en-GB" dirty="0" err="1"/>
              <a:t>Albius</a:t>
            </a:r>
            <a:r>
              <a:rPr lang="en-GB" dirty="0"/>
              <a:t> </a:t>
            </a:r>
            <a:r>
              <a:rPr lang="en-GB" dirty="0" err="1"/>
              <a:t>Oppianicus</a:t>
            </a:r>
            <a:r>
              <a:rPr lang="en-GB" dirty="0"/>
              <a:t> the Elder</a:t>
            </a:r>
          </a:p>
          <a:p>
            <a:r>
              <a:rPr lang="en-GB" dirty="0"/>
              <a:t>	m. (1) </a:t>
            </a:r>
            <a:r>
              <a:rPr lang="en-GB" dirty="0" err="1"/>
              <a:t>Cluentia</a:t>
            </a:r>
            <a:r>
              <a:rPr lang="en-GB" dirty="0"/>
              <a:t> (Elder)†</a:t>
            </a:r>
          </a:p>
          <a:p>
            <a:r>
              <a:rPr lang="en-GB" dirty="0"/>
              <a:t>m. (2) </a:t>
            </a:r>
            <a:r>
              <a:rPr lang="en-GB" dirty="0" err="1"/>
              <a:t>Magia</a:t>
            </a:r>
            <a:r>
              <a:rPr lang="en-GB" dirty="0"/>
              <a:t> (d.)</a:t>
            </a:r>
          </a:p>
          <a:p>
            <a:r>
              <a:rPr lang="en-GB" dirty="0"/>
              <a:t>	m. (3) </a:t>
            </a:r>
            <a:r>
              <a:rPr lang="en-GB" dirty="0" err="1"/>
              <a:t>Papia</a:t>
            </a:r>
            <a:endParaRPr lang="en-GB" dirty="0"/>
          </a:p>
          <a:p>
            <a:r>
              <a:rPr lang="en-GB" dirty="0"/>
              <a:t>	m. (4) </a:t>
            </a:r>
            <a:r>
              <a:rPr lang="en-GB" dirty="0" err="1"/>
              <a:t>Novia</a:t>
            </a:r>
            <a:endParaRPr lang="en-GB" dirty="0"/>
          </a:p>
          <a:p>
            <a:r>
              <a:rPr lang="en-GB" dirty="0"/>
              <a:t>	m. (5) </a:t>
            </a:r>
            <a:r>
              <a:rPr lang="en-GB" dirty="0" err="1"/>
              <a:t>Sassia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ABB49B-2846-4367-8E5E-179B887D2FA5}"/>
              </a:ext>
            </a:extLst>
          </p:cNvPr>
          <p:cNvSpPr txBox="1"/>
          <p:nvPr/>
        </p:nvSpPr>
        <p:spPr>
          <a:xfrm>
            <a:off x="6096000" y="1968415"/>
            <a:ext cx="2879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Gaius </a:t>
            </a:r>
            <a:r>
              <a:rPr lang="en-GB" dirty="0" err="1"/>
              <a:t>Oppianicus</a:t>
            </a:r>
            <a:r>
              <a:rPr lang="en-GB" dirty="0"/>
              <a:t>† m. Auria†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B753A3-8FFE-4839-869C-429B287FFC57}"/>
              </a:ext>
            </a:extLst>
          </p:cNvPr>
          <p:cNvSpPr txBox="1"/>
          <p:nvPr/>
        </p:nvSpPr>
        <p:spPr>
          <a:xfrm>
            <a:off x="51394" y="3892922"/>
            <a:ext cx="3719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Statius </a:t>
            </a:r>
            <a:r>
              <a:rPr lang="en-GB" dirty="0" err="1"/>
              <a:t>Albius</a:t>
            </a:r>
            <a:r>
              <a:rPr lang="en-GB" dirty="0"/>
              <a:t> </a:t>
            </a:r>
            <a:r>
              <a:rPr lang="en-GB" dirty="0" err="1"/>
              <a:t>Oppianicus</a:t>
            </a:r>
            <a:r>
              <a:rPr lang="en-GB" dirty="0"/>
              <a:t> the Younger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761609E-F29C-48F4-A11B-2310CDB08AD1}"/>
              </a:ext>
            </a:extLst>
          </p:cNvPr>
          <p:cNvCxnSpPr>
            <a:cxnSpLocks/>
            <a:endCxn id="5" idx="1"/>
          </p:cNvCxnSpPr>
          <p:nvPr/>
        </p:nvCxnSpPr>
        <p:spPr>
          <a:xfrm>
            <a:off x="5162107" y="2153081"/>
            <a:ext cx="93389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5F9B6A7-C3A2-4460-AA7C-F7640C3E254C}"/>
              </a:ext>
            </a:extLst>
          </p:cNvPr>
          <p:cNvCxnSpPr>
            <a:cxnSpLocks/>
            <a:stCxn id="6" idx="0"/>
          </p:cNvCxnSpPr>
          <p:nvPr/>
        </p:nvCxnSpPr>
        <p:spPr>
          <a:xfrm flipH="1" flipV="1">
            <a:off x="1911005" y="2965078"/>
            <a:ext cx="1" cy="927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7AAB088B-0423-4AA6-8A98-E6C1B6758D4D}"/>
              </a:ext>
            </a:extLst>
          </p:cNvPr>
          <p:cNvSpPr txBox="1"/>
          <p:nvPr/>
        </p:nvSpPr>
        <p:spPr>
          <a:xfrm>
            <a:off x="5598044" y="2805194"/>
            <a:ext cx="2008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an unnamed son†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C7734FE-D48C-47A0-89DC-25F966F0EC21}"/>
              </a:ext>
            </a:extLst>
          </p:cNvPr>
          <p:cNvSpPr txBox="1"/>
          <p:nvPr/>
        </p:nvSpPr>
        <p:spPr>
          <a:xfrm>
            <a:off x="5583054" y="3066977"/>
            <a:ext cx="2008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an unnamed son†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0519349-E4C5-420A-A618-A7F3F5C7AE92}"/>
              </a:ext>
            </a:extLst>
          </p:cNvPr>
          <p:cNvCxnSpPr>
            <a:cxnSpLocks/>
            <a:endCxn id="16" idx="1"/>
          </p:cNvCxnSpPr>
          <p:nvPr/>
        </p:nvCxnSpPr>
        <p:spPr>
          <a:xfrm>
            <a:off x="3960628" y="2989860"/>
            <a:ext cx="16374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D2331D6-5A35-4EE3-BD96-70F093E3A17C}"/>
              </a:ext>
            </a:extLst>
          </p:cNvPr>
          <p:cNvCxnSpPr>
            <a:cxnSpLocks/>
          </p:cNvCxnSpPr>
          <p:nvPr/>
        </p:nvCxnSpPr>
        <p:spPr>
          <a:xfrm>
            <a:off x="3960628" y="3251643"/>
            <a:ext cx="16224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F60C408B-F416-4B0C-8F99-7F06DE75944B}"/>
              </a:ext>
            </a:extLst>
          </p:cNvPr>
          <p:cNvSpPr txBox="1"/>
          <p:nvPr/>
        </p:nvSpPr>
        <p:spPr>
          <a:xfrm>
            <a:off x="978195" y="4284921"/>
            <a:ext cx="571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Key:</a:t>
            </a:r>
          </a:p>
          <a:p>
            <a:r>
              <a:rPr lang="en-GB" dirty="0"/>
              <a:t>(d.) = deceased</a:t>
            </a:r>
          </a:p>
          <a:p>
            <a:r>
              <a:rPr lang="en-GB" dirty="0"/>
              <a:t>† = murdered by </a:t>
            </a:r>
            <a:r>
              <a:rPr lang="en-GB" dirty="0" err="1"/>
              <a:t>Oppianicus</a:t>
            </a:r>
            <a:r>
              <a:rPr lang="en-GB" dirty="0"/>
              <a:t> the Elder</a:t>
            </a:r>
          </a:p>
        </p:txBody>
      </p:sp>
    </p:spTree>
    <p:extLst>
      <p:ext uri="{BB962C8B-B14F-4D97-AF65-F5344CB8AC3E}">
        <p14:creationId xmlns:p14="http://schemas.microsoft.com/office/powerpoint/2010/main" val="2562216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195</Words>
  <Application>Microsoft Office PowerPoint</Application>
  <PresentationFormat>Widescreen</PresentationFormat>
  <Paragraphs>37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The Cluentii Family Tree</vt:lpstr>
      <vt:lpstr>The Aurii Family Tree</vt:lpstr>
      <vt:lpstr>The Oppianici Family Tree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Barr</dc:creator>
  <cp:lastModifiedBy>Matthew Barr</cp:lastModifiedBy>
  <cp:revision>3</cp:revision>
  <dcterms:created xsi:type="dcterms:W3CDTF">2020-04-28T10:36:57Z</dcterms:created>
  <dcterms:modified xsi:type="dcterms:W3CDTF">2020-04-28T10:54:14Z</dcterms:modified>
</cp:coreProperties>
</file>