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4"/>
  </p:notesMasterIdLst>
  <p:handoutMasterIdLst>
    <p:handoutMasterId r:id="rId35"/>
  </p:handoutMasterIdLst>
  <p:sldIdLst>
    <p:sldId id="256" r:id="rId2"/>
    <p:sldId id="335" r:id="rId3"/>
    <p:sldId id="336" r:id="rId4"/>
    <p:sldId id="348" r:id="rId5"/>
    <p:sldId id="366" r:id="rId6"/>
    <p:sldId id="349" r:id="rId7"/>
    <p:sldId id="375" r:id="rId8"/>
    <p:sldId id="333" r:id="rId9"/>
    <p:sldId id="352" r:id="rId10"/>
    <p:sldId id="350" r:id="rId11"/>
    <p:sldId id="367" r:id="rId12"/>
    <p:sldId id="337" r:id="rId13"/>
    <p:sldId id="341" r:id="rId14"/>
    <p:sldId id="368" r:id="rId15"/>
    <p:sldId id="369" r:id="rId16"/>
    <p:sldId id="370" r:id="rId17"/>
    <p:sldId id="342" r:id="rId18"/>
    <p:sldId id="338" r:id="rId19"/>
    <p:sldId id="346" r:id="rId20"/>
    <p:sldId id="339" r:id="rId21"/>
    <p:sldId id="355" r:id="rId22"/>
    <p:sldId id="371" r:id="rId23"/>
    <p:sldId id="361" r:id="rId24"/>
    <p:sldId id="353" r:id="rId25"/>
    <p:sldId id="374" r:id="rId26"/>
    <p:sldId id="376" r:id="rId27"/>
    <p:sldId id="356" r:id="rId28"/>
    <p:sldId id="372" r:id="rId29"/>
    <p:sldId id="343" r:id="rId30"/>
    <p:sldId id="358" r:id="rId31"/>
    <p:sldId id="373" r:id="rId32"/>
    <p:sldId id="365" r:id="rId33"/>
  </p:sldIdLst>
  <p:sldSz cx="9144000" cy="6858000" type="screen4x3"/>
  <p:notesSz cx="6799263" cy="9929813"/>
  <p:embeddedFontLst>
    <p:embeddedFont>
      <p:font typeface="Calibri" panose="020F0502020204030204" pitchFamily="34" charset="0"/>
      <p:regular r:id="rId36"/>
      <p:bold r:id="rId37"/>
      <p:italic r:id="rId38"/>
      <p:boldItalic r:id="rId39"/>
    </p:embeddedFont>
    <p:embeddedFont>
      <p:font typeface="Cambria" panose="02040503050406030204" pitchFamily="18" charset="0"/>
      <p:regular r:id="rId40"/>
      <p:bold r:id="rId41"/>
      <p:italic r:id="rId42"/>
      <p:boldItalic r:id="rId43"/>
    </p:embeddedFont>
    <p:embeddedFont>
      <p:font typeface="Wingdings 2" panose="05020102010507070707" pitchFamily="18" charset="2"/>
      <p:regular r:id="rId44"/>
    </p:embeddedFont>
    <p:embeddedFont>
      <p:font typeface="맑은 고딕" panose="020B0503020000020004" pitchFamily="34" charset="-127"/>
      <p:regular r:id="rId45"/>
      <p:bold r:id="rId46"/>
    </p:embeddedFont>
  </p:embeddedFontLst>
  <p:custDataLst>
    <p:tags r:id="rId47"/>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3924" autoAdjust="0"/>
  </p:normalViewPr>
  <p:slideViewPr>
    <p:cSldViewPr>
      <p:cViewPr varScale="1">
        <p:scale>
          <a:sx n="82" d="100"/>
          <a:sy n="82" d="100"/>
        </p:scale>
        <p:origin x="-312"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bwMode="auto">
          <a:xfrm>
            <a:off x="0" y="0"/>
            <a:ext cx="294576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mbria" pitchFamily="18" charset="0"/>
              </a:defRPr>
            </a:lvl1pPr>
          </a:lstStyle>
          <a:p>
            <a:endParaRPr lang="en-GB"/>
          </a:p>
        </p:txBody>
      </p:sp>
      <p:sp>
        <p:nvSpPr>
          <p:cNvPr id="70659" name="Rectangle 3"/>
          <p:cNvSpPr>
            <a:spLocks noGrp="1" noChangeArrowheads="1"/>
          </p:cNvSpPr>
          <p:nvPr>
            <p:ph type="dt" sz="quarter" idx="1"/>
          </p:nvPr>
        </p:nvSpPr>
        <p:spPr bwMode="auto">
          <a:xfrm>
            <a:off x="3851909" y="0"/>
            <a:ext cx="2945764"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mbria" pitchFamily="18" charset="0"/>
              </a:defRPr>
            </a:lvl1pPr>
          </a:lstStyle>
          <a:p>
            <a:fld id="{40237194-BBD2-472A-A03F-66F2CE1D2F74}" type="datetimeFigureOut">
              <a:rPr lang="en-GB"/>
              <a:pPr/>
              <a:t>10/05/2016</a:t>
            </a:fld>
            <a:endParaRPr lang="en-GB"/>
          </a:p>
        </p:txBody>
      </p:sp>
      <p:sp>
        <p:nvSpPr>
          <p:cNvPr id="70660" name="Rectangle 4"/>
          <p:cNvSpPr>
            <a:spLocks noGrp="1" noChangeArrowheads="1"/>
          </p:cNvSpPr>
          <p:nvPr>
            <p:ph type="ftr" sz="quarter" idx="2"/>
          </p:nvPr>
        </p:nvSpPr>
        <p:spPr bwMode="auto">
          <a:xfrm>
            <a:off x="0" y="9431339"/>
            <a:ext cx="294576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mbria" pitchFamily="18" charset="0"/>
              </a:defRPr>
            </a:lvl1pPr>
          </a:lstStyle>
          <a:p>
            <a:endParaRPr lang="en-GB"/>
          </a:p>
        </p:txBody>
      </p:sp>
      <p:sp>
        <p:nvSpPr>
          <p:cNvPr id="70661" name="Rectangle 5"/>
          <p:cNvSpPr>
            <a:spLocks noGrp="1" noChangeArrowheads="1"/>
          </p:cNvSpPr>
          <p:nvPr>
            <p:ph type="sldNum" sz="quarter" idx="3"/>
          </p:nvPr>
        </p:nvSpPr>
        <p:spPr bwMode="auto">
          <a:xfrm>
            <a:off x="3851909" y="9431339"/>
            <a:ext cx="2945764"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mbria" pitchFamily="18" charset="0"/>
              </a:defRPr>
            </a:lvl1pPr>
          </a:lstStyle>
          <a:p>
            <a:fld id="{962C27C1-A915-4558-95FB-F28E971F6249}" type="slidenum">
              <a:rPr lang="en-GB"/>
              <a:pPr/>
              <a:t>‹#›</a:t>
            </a:fld>
            <a:endParaRPr lang="en-GB"/>
          </a:p>
        </p:txBody>
      </p:sp>
    </p:spTree>
    <p:extLst>
      <p:ext uri="{BB962C8B-B14F-4D97-AF65-F5344CB8AC3E}">
        <p14:creationId xmlns:p14="http://schemas.microsoft.com/office/powerpoint/2010/main" val="5587558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765" cy="49688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51909" y="0"/>
            <a:ext cx="2945764" cy="49688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A0C1D78-96BC-4DD6-8E7D-9344055AB57F}" type="datetimeFigureOut">
              <a:rPr lang="en-GB"/>
              <a:pPr>
                <a:defRPr/>
              </a:pPr>
              <a:t>10/05/2016</a:t>
            </a:fld>
            <a:endParaRPr lang="en-GB"/>
          </a:p>
        </p:txBody>
      </p:sp>
      <p:sp>
        <p:nvSpPr>
          <p:cNvPr id="4" name="Slide Image Placeholder 3"/>
          <p:cNvSpPr>
            <a:spLocks noGrp="1" noRot="1" noChangeAspect="1"/>
          </p:cNvSpPr>
          <p:nvPr>
            <p:ph type="sldImg" idx="2"/>
          </p:nvPr>
        </p:nvSpPr>
        <p:spPr>
          <a:xfrm>
            <a:off x="917575" y="744538"/>
            <a:ext cx="4965700" cy="3724275"/>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0403" y="4716463"/>
            <a:ext cx="5438457" cy="4468812"/>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31339"/>
            <a:ext cx="2945765" cy="496887"/>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51909" y="9431339"/>
            <a:ext cx="2945764" cy="496887"/>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FF02A9FE-90C4-44B2-9115-48D2060FDFC9}" type="slidenum">
              <a:rPr lang="en-GB"/>
              <a:pPr>
                <a:defRPr/>
              </a:pPr>
              <a:t>‹#›</a:t>
            </a:fld>
            <a:endParaRPr lang="en-GB"/>
          </a:p>
        </p:txBody>
      </p:sp>
    </p:spTree>
    <p:extLst>
      <p:ext uri="{BB962C8B-B14F-4D97-AF65-F5344CB8AC3E}">
        <p14:creationId xmlns:p14="http://schemas.microsoft.com/office/powerpoint/2010/main" val="33275548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1</a:t>
            </a:fld>
            <a:endParaRPr lang="en-GB"/>
          </a:p>
        </p:txBody>
      </p:sp>
    </p:spTree>
    <p:extLst>
      <p:ext uri="{BB962C8B-B14F-4D97-AF65-F5344CB8AC3E}">
        <p14:creationId xmlns:p14="http://schemas.microsoft.com/office/powerpoint/2010/main" val="3429289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26</a:t>
            </a:fld>
            <a:endParaRPr lang="en-GB"/>
          </a:p>
        </p:txBody>
      </p:sp>
    </p:spTree>
    <p:extLst>
      <p:ext uri="{BB962C8B-B14F-4D97-AF65-F5344CB8AC3E}">
        <p14:creationId xmlns:p14="http://schemas.microsoft.com/office/powerpoint/2010/main" val="1567516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Centralized power and high levels of social control in China made missionaries more reliant on permission of the authorities</a:t>
            </a:r>
          </a:p>
          <a:p>
            <a:r>
              <a:rPr lang="en-GB" dirty="0" smtClean="0"/>
              <a:t>The Franciscans and Dominicans tended to work in the countryside where there was less control and with peasants whose understanding of the ancestors may have been more superstitious</a:t>
            </a:r>
          </a:p>
          <a:p>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29</a:t>
            </a:fld>
            <a:endParaRPr lang="en-GB"/>
          </a:p>
        </p:txBody>
      </p:sp>
    </p:spTree>
    <p:extLst>
      <p:ext uri="{BB962C8B-B14F-4D97-AF65-F5344CB8AC3E}">
        <p14:creationId xmlns:p14="http://schemas.microsoft.com/office/powerpoint/2010/main" val="3578477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Wikicommons</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5</a:t>
            </a:fld>
            <a:endParaRPr lang="en-GB"/>
          </a:p>
        </p:txBody>
      </p:sp>
    </p:spTree>
    <p:extLst>
      <p:ext uri="{BB962C8B-B14F-4D97-AF65-F5344CB8AC3E}">
        <p14:creationId xmlns:p14="http://schemas.microsoft.com/office/powerpoint/2010/main" val="1815550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8</a:t>
            </a:fld>
            <a:endParaRPr lang="en-GB"/>
          </a:p>
        </p:txBody>
      </p:sp>
    </p:spTree>
    <p:extLst>
      <p:ext uri="{BB962C8B-B14F-4D97-AF65-F5344CB8AC3E}">
        <p14:creationId xmlns:p14="http://schemas.microsoft.com/office/powerpoint/2010/main" val="3989289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9</a:t>
            </a:fld>
            <a:endParaRPr lang="en-GB"/>
          </a:p>
        </p:txBody>
      </p:sp>
    </p:spTree>
    <p:extLst>
      <p:ext uri="{BB962C8B-B14F-4D97-AF65-F5344CB8AC3E}">
        <p14:creationId xmlns:p14="http://schemas.microsoft.com/office/powerpoint/2010/main" val="11864419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Wikipedia</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10</a:t>
            </a:fld>
            <a:endParaRPr lang="en-GB"/>
          </a:p>
        </p:txBody>
      </p:sp>
    </p:spTree>
    <p:extLst>
      <p:ext uri="{BB962C8B-B14F-4D97-AF65-F5344CB8AC3E}">
        <p14:creationId xmlns:p14="http://schemas.microsoft.com/office/powerpoint/2010/main" val="63753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12</a:t>
            </a:fld>
            <a:endParaRPr lang="en-GB"/>
          </a:p>
        </p:txBody>
      </p:sp>
    </p:spTree>
    <p:extLst>
      <p:ext uri="{BB962C8B-B14F-4D97-AF65-F5344CB8AC3E}">
        <p14:creationId xmlns:p14="http://schemas.microsoft.com/office/powerpoint/2010/main" val="37499867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By </a:t>
            </a:r>
            <a:r>
              <a:rPr lang="en-GB" dirty="0" err="1" smtClean="0"/>
              <a:t>Dirrival</a:t>
            </a:r>
            <a:r>
              <a:rPr lang="en-GB" dirty="0" smtClean="0"/>
              <a:t> (Own work) [CC BY-SA 2.5 (http://creativecommons.org/licenses/by-sa/2.5)], via Wikimedia Commons</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15</a:t>
            </a:fld>
            <a:endParaRPr lang="en-GB"/>
          </a:p>
        </p:txBody>
      </p:sp>
    </p:spTree>
    <p:extLst>
      <p:ext uri="{BB962C8B-B14F-4D97-AF65-F5344CB8AC3E}">
        <p14:creationId xmlns:p14="http://schemas.microsoft.com/office/powerpoint/2010/main" val="4177114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Wikicommons</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20</a:t>
            </a:fld>
            <a:endParaRPr lang="en-GB"/>
          </a:p>
        </p:txBody>
      </p:sp>
    </p:spTree>
    <p:extLst>
      <p:ext uri="{BB962C8B-B14F-4D97-AF65-F5344CB8AC3E}">
        <p14:creationId xmlns:p14="http://schemas.microsoft.com/office/powerpoint/2010/main" val="2425038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Wikicommons</a:t>
            </a:r>
            <a:r>
              <a:rPr lang="en-GB" dirty="0" smtClean="0"/>
              <a:t>. by </a:t>
            </a:r>
            <a:r>
              <a:rPr lang="en-GB" dirty="0" err="1" smtClean="0"/>
              <a:t>joonghijung</a:t>
            </a:r>
            <a:r>
              <a:rPr lang="en-GB" dirty="0" smtClean="0"/>
              <a:t> at Flickr</a:t>
            </a:r>
          </a:p>
          <a:p>
            <a:endParaRPr lang="en-GB" dirty="0" smtClean="0"/>
          </a:p>
          <a:p>
            <a:r>
              <a:rPr lang="en-GB" dirty="0" smtClean="0"/>
              <a:t>An elaborate performance of Korean ancient court music (with accompanying dance) known as </a:t>
            </a:r>
            <a:r>
              <a:rPr lang="en-GB" dirty="0" err="1" smtClean="0"/>
              <a:t>Jongmyo</a:t>
            </a:r>
            <a:r>
              <a:rPr lang="en-GB" dirty="0" smtClean="0"/>
              <a:t> </a:t>
            </a:r>
            <a:r>
              <a:rPr lang="en-GB" dirty="0" err="1" smtClean="0"/>
              <a:t>jeryeak</a:t>
            </a:r>
            <a:r>
              <a:rPr lang="en-GB" dirty="0" smtClean="0"/>
              <a:t> (</a:t>
            </a:r>
            <a:r>
              <a:rPr lang="en-GB" dirty="0" err="1" smtClean="0"/>
              <a:t>hangul</a:t>
            </a:r>
            <a:r>
              <a:rPr lang="en-GB" dirty="0" smtClean="0"/>
              <a:t>: </a:t>
            </a:r>
            <a:r>
              <a:rPr lang="ko-KR" altLang="en-US" dirty="0" smtClean="0"/>
              <a:t>종묘제례악</a:t>
            </a:r>
            <a:r>
              <a:rPr lang="en-US" altLang="ko-KR" dirty="0" smtClean="0"/>
              <a:t>; </a:t>
            </a:r>
            <a:r>
              <a:rPr lang="en-GB" dirty="0" err="1" smtClean="0"/>
              <a:t>hanja</a:t>
            </a:r>
            <a:r>
              <a:rPr lang="en-GB" dirty="0" smtClean="0"/>
              <a:t>: </a:t>
            </a:r>
            <a:r>
              <a:rPr lang="ko-KR" altLang="en-US" dirty="0" smtClean="0"/>
              <a:t>宗廟祭禮樂</a:t>
            </a:r>
            <a:r>
              <a:rPr lang="en-US" altLang="ko-KR" dirty="0" smtClean="0"/>
              <a:t>) </a:t>
            </a:r>
            <a:r>
              <a:rPr lang="en-GB" dirty="0" smtClean="0"/>
              <a:t>is performed there each year in May. Musicians, dancers, and scholars would perform Confucian rituals, such as the </a:t>
            </a:r>
            <a:r>
              <a:rPr lang="en-GB" dirty="0" err="1" smtClean="0"/>
              <a:t>Jongmyo</a:t>
            </a:r>
            <a:r>
              <a:rPr lang="en-GB" dirty="0" smtClean="0"/>
              <a:t> </a:t>
            </a:r>
            <a:r>
              <a:rPr lang="en-GB" dirty="0" err="1" smtClean="0"/>
              <a:t>Daeje</a:t>
            </a:r>
            <a:r>
              <a:rPr lang="en-GB" dirty="0" smtClean="0"/>
              <a:t> (Royal Shrine Ritual) in the courtyard five times a year. Today the rituals have been reconstructed and revived. The </a:t>
            </a:r>
            <a:r>
              <a:rPr lang="en-GB" dirty="0" err="1" smtClean="0"/>
              <a:t>Jongmyo</a:t>
            </a:r>
            <a:r>
              <a:rPr lang="en-GB" dirty="0" smtClean="0"/>
              <a:t> </a:t>
            </a:r>
            <a:r>
              <a:rPr lang="en-GB" dirty="0" err="1" smtClean="0"/>
              <a:t>Daeje</a:t>
            </a:r>
            <a:r>
              <a:rPr lang="en-GB" dirty="0" smtClean="0"/>
              <a:t> has been designated as Important Intangible Cultural Property No. 56.</a:t>
            </a:r>
            <a:endParaRPr lang="en-GB" dirty="0"/>
          </a:p>
        </p:txBody>
      </p:sp>
      <p:sp>
        <p:nvSpPr>
          <p:cNvPr id="4" name="Slide Number Placeholder 3"/>
          <p:cNvSpPr>
            <a:spLocks noGrp="1"/>
          </p:cNvSpPr>
          <p:nvPr>
            <p:ph type="sldNum" sz="quarter" idx="10"/>
          </p:nvPr>
        </p:nvSpPr>
        <p:spPr/>
        <p:txBody>
          <a:bodyPr/>
          <a:lstStyle/>
          <a:p>
            <a:pPr>
              <a:defRPr/>
            </a:pPr>
            <a:fld id="{FF02A9FE-90C4-44B2-9115-48D2060FDFC9}" type="slidenum">
              <a:rPr lang="en-GB" smtClean="0"/>
              <a:pPr>
                <a:defRPr/>
              </a:pPr>
              <a:t>23</a:t>
            </a:fld>
            <a:endParaRPr lang="en-GB"/>
          </a:p>
        </p:txBody>
      </p:sp>
    </p:spTree>
    <p:extLst>
      <p:ext uri="{BB962C8B-B14F-4D97-AF65-F5344CB8AC3E}">
        <p14:creationId xmlns:p14="http://schemas.microsoft.com/office/powerpoint/2010/main" val="15311120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6"/>
          <p:cNvSpPr>
            <a:spLocks noEditPoints="1"/>
          </p:cNvSpPr>
          <p:nvPr/>
        </p:nvSpPr>
        <p:spPr bwMode="blackGray">
          <a:xfrm>
            <a:off x="6820592" y="428628"/>
            <a:ext cx="2323440" cy="6000768"/>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35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ko-KR" altLang="en-US"/>
          </a:p>
        </p:txBody>
      </p:sp>
      <p:sp>
        <p:nvSpPr>
          <p:cNvPr id="2" name="Title 1"/>
          <p:cNvSpPr>
            <a:spLocks noGrp="1"/>
          </p:cNvSpPr>
          <p:nvPr>
            <p:ph type="ctrTitle"/>
          </p:nvPr>
        </p:nvSpPr>
        <p:spPr>
          <a:xfrm>
            <a:off x="685800" y="2409446"/>
            <a:ext cx="7772400" cy="1470025"/>
          </a:xfrm>
        </p:spPr>
        <p:txBody>
          <a:bodyPr anchor="b"/>
          <a:lstStyle>
            <a:lvl1pPr algn="r">
              <a:defRPr/>
            </a:lvl1pPr>
          </a:lstStyle>
          <a:p>
            <a:r>
              <a:rPr lang="en-US" smtClean="0"/>
              <a:t>Click to edit Master title style</a:t>
            </a:r>
            <a:endParaRPr lang="en-US"/>
          </a:p>
        </p:txBody>
      </p:sp>
      <p:sp>
        <p:nvSpPr>
          <p:cNvPr id="3" name="Subtitle 2"/>
          <p:cNvSpPr>
            <a:spLocks noGrp="1"/>
          </p:cNvSpPr>
          <p:nvPr>
            <p:ph type="subTitle" idx="1"/>
          </p:nvPr>
        </p:nvSpPr>
        <p:spPr>
          <a:xfrm>
            <a:off x="3023248" y="3886200"/>
            <a:ext cx="5414978" cy="1042998"/>
          </a:xfrm>
        </p:spPr>
        <p:txBody>
          <a:bodyPr/>
          <a:lstStyle>
            <a:lvl1pPr marL="0" indent="0" algn="r">
              <a:buNone/>
              <a:defRPr sz="2400" i="1">
                <a:solidFill>
                  <a:schemeClr val="tx1">
                    <a:tint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Date Placeholder 3"/>
          <p:cNvSpPr>
            <a:spLocks noGrp="1"/>
          </p:cNvSpPr>
          <p:nvPr>
            <p:ph type="dt" sz="half" idx="10"/>
          </p:nvPr>
        </p:nvSpPr>
        <p:spPr/>
        <p:txBody>
          <a:bodyPr/>
          <a:lstStyle>
            <a:lvl1pPr>
              <a:defRPr/>
            </a:lvl1pPr>
          </a:lstStyle>
          <a:p>
            <a:pPr>
              <a:defRPr/>
            </a:pPr>
            <a:fld id="{E44F62CC-8D8C-450A-AD99-745C1A8C503D}" type="datetime1">
              <a:rPr lang="en-GB" smtClean="0"/>
              <a:t>10/05/2016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7" name="Slide Number Placeholder 5"/>
          <p:cNvSpPr>
            <a:spLocks noGrp="1"/>
          </p:cNvSpPr>
          <p:nvPr>
            <p:ph type="sldNum" sz="quarter" idx="12"/>
          </p:nvPr>
        </p:nvSpPr>
        <p:spPr/>
        <p:txBody>
          <a:bodyPr/>
          <a:lstStyle>
            <a:lvl1pPr>
              <a:defRPr/>
            </a:lvl1pPr>
          </a:lstStyle>
          <a:p>
            <a:pPr>
              <a:defRPr/>
            </a:pPr>
            <a:fld id="{3B477C4D-6ECF-400D-BF14-B1F102BCC306}" type="slidenum">
              <a:rPr lang="en-GB"/>
              <a:pPr>
                <a:defRPr/>
              </a:pPr>
              <a:t>‹#›</a:t>
            </a:fld>
            <a:endParaRPr lang="en-GB"/>
          </a:p>
        </p:txBody>
      </p:sp>
    </p:spTree>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603AF61-610E-4D0D-93C2-E210C1A8945A}" type="datetime1">
              <a:rPr lang="en-GB" smtClean="0"/>
              <a:t>10/05/2016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lvl1pPr>
              <a:defRPr/>
            </a:lvl1pPr>
          </a:lstStyle>
          <a:p>
            <a:pPr>
              <a:defRPr/>
            </a:pPr>
            <a:fld id="{ED452637-B438-462F-ABD2-6A35521D01D5}" type="slidenum">
              <a:rPr lang="en-GB"/>
              <a:pPr>
                <a:defRPr/>
              </a:pPr>
              <a:t>‹#›</a:t>
            </a:fld>
            <a:endParaRPr lang="en-GB"/>
          </a:p>
        </p:txBody>
      </p:sp>
    </p:spTree>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58082" y="274639"/>
            <a:ext cx="1328718" cy="5851525"/>
          </a:xfrm>
        </p:spPr>
        <p:txBody>
          <a:bodyPr vert="eaVert" anchor="b"/>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28672"/>
            <a:ext cx="6900882" cy="519749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8D76B12-A5D9-4F95-87BE-EA41FB6F79C1}" type="datetime1">
              <a:rPr lang="en-GB" smtClean="0"/>
              <a:t>10/05/2016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lvl1pPr>
              <a:defRPr/>
            </a:lvl1pPr>
          </a:lstStyle>
          <a:p>
            <a:pPr>
              <a:defRPr/>
            </a:pPr>
            <a:fld id="{3BFEE21C-BE42-451E-88C2-265F1D6EFB8F}" type="slidenum">
              <a:rPr lang="en-GB"/>
              <a:pPr>
                <a:defRPr/>
              </a:pPr>
              <a:t>‹#›</a:t>
            </a:fld>
            <a:endParaRPr lang="en-GB"/>
          </a:p>
        </p:txBody>
      </p:sp>
    </p:spTree>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BC8ED29-C2C4-49A4-8ED7-E95BB8A6DD23}" type="datetime1">
              <a:rPr lang="en-GB" smtClean="0"/>
              <a:t>10/05/2016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lvl1pPr>
              <a:defRPr/>
            </a:lvl1pPr>
          </a:lstStyle>
          <a:p>
            <a:pPr>
              <a:defRPr/>
            </a:pPr>
            <a:fld id="{803460BA-36F0-4B1D-9BBF-7B6387D1B9BC}" type="slidenum">
              <a:rPr lang="en-GB"/>
              <a:pPr>
                <a:defRPr/>
              </a:pPr>
              <a:t>‹#›</a:t>
            </a:fld>
            <a:endParaRPr lang="en-GB"/>
          </a:p>
        </p:txBody>
      </p:sp>
    </p:spTree>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i="1">
                <a:solidFill>
                  <a:schemeClr val="tx1">
                    <a:tint val="85000"/>
                  </a:schemeClr>
                </a:solidFill>
              </a:defRPr>
            </a:lvl1pPr>
            <a:lvl2pPr marL="457200" indent="0">
              <a:buNone/>
              <a:defRPr sz="1800" i="1">
                <a:solidFill>
                  <a:schemeClr val="tx1">
                    <a:tint val="85000"/>
                  </a:schemeClr>
                </a:solidFill>
              </a:defRPr>
            </a:lvl2pPr>
            <a:lvl3pPr marL="914400" indent="0">
              <a:buNone/>
              <a:defRPr sz="1600" i="1">
                <a:solidFill>
                  <a:schemeClr val="tx1">
                    <a:tint val="85000"/>
                  </a:schemeClr>
                </a:solidFill>
              </a:defRPr>
            </a:lvl3pPr>
            <a:lvl4pPr marL="1371600" indent="0">
              <a:buNone/>
              <a:defRPr sz="1400" i="1">
                <a:solidFill>
                  <a:schemeClr val="tx1">
                    <a:tint val="85000"/>
                  </a:schemeClr>
                </a:solidFill>
              </a:defRPr>
            </a:lvl4pPr>
            <a:lvl5pPr marL="1828800" indent="0">
              <a:buNone/>
              <a:defRPr sz="1400" i="1">
                <a:solidFill>
                  <a:schemeClr val="tx1">
                    <a:tint val="8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52FDA9-9CD1-4E62-A36A-4F8319F2A7A2}" type="datetime1">
              <a:rPr lang="en-GB" smtClean="0"/>
              <a:t>10/05/2016</a:t>
            </a:fld>
            <a:endParaRPr lang="en-GB"/>
          </a:p>
        </p:txBody>
      </p:sp>
      <p:sp>
        <p:nvSpPr>
          <p:cNvPr id="5"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lvl1pPr>
              <a:defRPr/>
            </a:lvl1pPr>
          </a:lstStyle>
          <a:p>
            <a:pPr>
              <a:defRPr/>
            </a:pPr>
            <a:fld id="{830DC7D5-D53B-49D1-A70C-2AB4EAF39D76}" type="slidenum">
              <a:rPr lang="en-GB"/>
              <a:pPr>
                <a:defRPr/>
              </a:pPr>
              <a:t>‹#›</a:t>
            </a:fld>
            <a:endParaRPr lang="en-GB"/>
          </a:p>
        </p:txBody>
      </p:sp>
    </p:spTree>
  </p:cSld>
  <p:clrMapOvr>
    <a:masterClrMapping/>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524C8F8-07A8-43F4-8F36-91B8BD519AB4}" type="datetime1">
              <a:rPr lang="en-GB" smtClean="0"/>
              <a:t>10/05/2016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7" name="Slide Number Placeholder 5"/>
          <p:cNvSpPr>
            <a:spLocks noGrp="1"/>
          </p:cNvSpPr>
          <p:nvPr>
            <p:ph type="sldNum" sz="quarter" idx="12"/>
          </p:nvPr>
        </p:nvSpPr>
        <p:spPr/>
        <p:txBody>
          <a:bodyPr/>
          <a:lstStyle>
            <a:lvl1pPr>
              <a:defRPr/>
            </a:lvl1pPr>
          </a:lstStyle>
          <a:p>
            <a:pPr>
              <a:defRPr/>
            </a:pPr>
            <a:fld id="{7C9933E3-4472-4F60-9ED8-AC092298D35E}" type="slidenum">
              <a:rPr lang="en-GB"/>
              <a:pPr>
                <a:defRPr/>
              </a:pPr>
              <a:t>‹#›</a:t>
            </a:fld>
            <a:endParaRPr lang="en-GB"/>
          </a:p>
        </p:txBody>
      </p:sp>
    </p:spTree>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5500702"/>
            <a:ext cx="4040188"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500174"/>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5500702"/>
            <a:ext cx="4041775" cy="639762"/>
          </a:xfrm>
          <a:solidFill>
            <a:srgbClr val="737C87">
              <a:alpha val="55000"/>
            </a:srgbClr>
          </a:solidFill>
          <a:ln w="19050">
            <a:solidFill>
              <a:srgbClr val="FFFFFF"/>
            </a:solidFill>
          </a:ln>
        </p:spPr>
        <p:txBody>
          <a:bodyPr anchor="b"/>
          <a:lstStyle>
            <a:lvl1pPr marL="0" indent="0" algn="ctr">
              <a:buNone/>
              <a:defRPr sz="2400" b="1">
                <a:solidFill>
                  <a:srgbClr val="FFFFFF"/>
                </a:solidFill>
              </a:defRPr>
            </a:lvl1pPr>
            <a:lvl2pPr marL="457200" indent="0" algn="ctr">
              <a:buNone/>
              <a:defRPr sz="2000" b="1">
                <a:solidFill>
                  <a:srgbClr val="FFFFFF"/>
                </a:solidFill>
              </a:defRPr>
            </a:lvl2pPr>
            <a:lvl3pPr marL="914400" indent="0" algn="ctr">
              <a:buNone/>
              <a:defRPr sz="1800" b="1">
                <a:solidFill>
                  <a:srgbClr val="FFFFFF"/>
                </a:solidFill>
              </a:defRPr>
            </a:lvl3pPr>
            <a:lvl4pPr marL="1371600" indent="0" algn="ctr">
              <a:buNone/>
              <a:defRPr sz="1600" b="1">
                <a:solidFill>
                  <a:srgbClr val="FFFFFF"/>
                </a:solidFill>
              </a:defRPr>
            </a:lvl4pPr>
            <a:lvl5pPr marL="1828800" indent="0" algn="ctr">
              <a:buNone/>
              <a:defRPr sz="1600" b="1">
                <a:solidFill>
                  <a:srgbClr val="FFFFFF"/>
                </a:solidFill>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500174"/>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DF20017-8EA6-4279-9E77-586F5E39D4FA}" type="datetime1">
              <a:rPr lang="en-GB" smtClean="0"/>
              <a:t>10/05/2016</a:t>
            </a:fld>
            <a:endParaRPr lang="en-GB"/>
          </a:p>
        </p:txBody>
      </p:sp>
      <p:sp>
        <p:nvSpPr>
          <p:cNvPr id="8"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9" name="Slide Number Placeholder 5"/>
          <p:cNvSpPr>
            <a:spLocks noGrp="1"/>
          </p:cNvSpPr>
          <p:nvPr>
            <p:ph type="sldNum" sz="quarter" idx="12"/>
          </p:nvPr>
        </p:nvSpPr>
        <p:spPr/>
        <p:txBody>
          <a:bodyPr/>
          <a:lstStyle>
            <a:lvl1pPr>
              <a:defRPr/>
            </a:lvl1pPr>
          </a:lstStyle>
          <a:p>
            <a:pPr>
              <a:defRPr/>
            </a:pPr>
            <a:fld id="{4798FA46-3120-45AA-AA68-D9160E4A7C65}" type="slidenum">
              <a:rPr lang="en-GB"/>
              <a:pPr>
                <a:defRPr/>
              </a:pPr>
              <a:t>‹#›</a:t>
            </a:fld>
            <a:endParaRPr lang="en-GB"/>
          </a:p>
        </p:txBody>
      </p:sp>
    </p:spTree>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0FF610-3821-45DE-A689-0CA124C34CF6}" type="datetime1">
              <a:rPr lang="en-GB" smtClean="0"/>
              <a:t>10/05/2016</a:t>
            </a:fld>
            <a:endParaRPr lang="en-GB"/>
          </a:p>
        </p:txBody>
      </p:sp>
      <p:sp>
        <p:nvSpPr>
          <p:cNvPr id="4"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5" name="Slide Number Placeholder 5"/>
          <p:cNvSpPr>
            <a:spLocks noGrp="1"/>
          </p:cNvSpPr>
          <p:nvPr>
            <p:ph type="sldNum" sz="quarter" idx="12"/>
          </p:nvPr>
        </p:nvSpPr>
        <p:spPr/>
        <p:txBody>
          <a:bodyPr/>
          <a:lstStyle>
            <a:lvl1pPr>
              <a:defRPr/>
            </a:lvl1pPr>
          </a:lstStyle>
          <a:p>
            <a:pPr>
              <a:defRPr/>
            </a:pPr>
            <a:fld id="{540C81AF-0D9B-4FEB-980A-5C449AE7B445}" type="slidenum">
              <a:rPr lang="en-GB"/>
              <a:pPr>
                <a:defRPr/>
              </a:pPr>
              <a:t>‹#›</a:t>
            </a:fld>
            <a:endParaRPr lang="en-GB"/>
          </a:p>
        </p:txBody>
      </p:sp>
    </p:spTree>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C252C72-7330-42B1-8678-ECA6ACF2AE58}" type="datetime1">
              <a:rPr lang="en-GB" smtClean="0"/>
              <a:t>10/05/2016</a:t>
            </a:fld>
            <a:endParaRPr lang="en-GB"/>
          </a:p>
        </p:txBody>
      </p:sp>
      <p:sp>
        <p:nvSpPr>
          <p:cNvPr id="3"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4" name="Slide Number Placeholder 5"/>
          <p:cNvSpPr>
            <a:spLocks noGrp="1"/>
          </p:cNvSpPr>
          <p:nvPr>
            <p:ph type="sldNum" sz="quarter" idx="12"/>
          </p:nvPr>
        </p:nvSpPr>
        <p:spPr/>
        <p:txBody>
          <a:bodyPr/>
          <a:lstStyle>
            <a:lvl1pPr>
              <a:defRPr/>
            </a:lvl1pPr>
          </a:lstStyle>
          <a:p>
            <a:pPr>
              <a:defRPr/>
            </a:pPr>
            <a:fld id="{3F1C1ABB-3DF7-42A5-A3BE-A172D7471AA2}" type="slidenum">
              <a:rPr lang="en-GB"/>
              <a:pPr>
                <a:defRPr/>
              </a:pPr>
              <a:t>‹#›</a:t>
            </a:fld>
            <a:endParaRPr lang="en-GB"/>
          </a:p>
        </p:txBody>
      </p:sp>
    </p:spTree>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8219505" cy="593879"/>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467868" y="1590620"/>
            <a:ext cx="8218935" cy="453554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866111"/>
            <a:ext cx="8237260" cy="68776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980B4E0-AD5F-4C13-83EC-BE4BB7C49566}" type="datetime1">
              <a:rPr lang="en-GB" smtClean="0"/>
              <a:t>10/05/2016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7" name="Slide Number Placeholder 5"/>
          <p:cNvSpPr>
            <a:spLocks noGrp="1"/>
          </p:cNvSpPr>
          <p:nvPr>
            <p:ph type="sldNum" sz="quarter" idx="12"/>
          </p:nvPr>
        </p:nvSpPr>
        <p:spPr/>
        <p:txBody>
          <a:bodyPr/>
          <a:lstStyle>
            <a:lvl1pPr>
              <a:defRPr/>
            </a:lvl1pPr>
          </a:lstStyle>
          <a:p>
            <a:pPr>
              <a:defRPr/>
            </a:pPr>
            <a:fld id="{6CDB5CA0-EE70-4CBC-81D8-891451D88975}" type="slidenum">
              <a:rPr lang="en-GB"/>
              <a:pPr>
                <a:defRPr/>
              </a:pPr>
              <a:t>‹#›</a:t>
            </a:fld>
            <a:endParaRPr lang="en-GB"/>
          </a:p>
        </p:txBody>
      </p:sp>
    </p:spTree>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8596" y="1785926"/>
            <a:ext cx="3422654" cy="781052"/>
          </a:xfrm>
        </p:spPr>
        <p:txBody>
          <a:bodyPr anchor="b"/>
          <a:lstStyle>
            <a:lvl1pPr algn="r">
              <a:defRPr sz="2400" b="1"/>
            </a:lvl1pPr>
          </a:lstStyle>
          <a:p>
            <a:r>
              <a:rPr lang="en-US" smtClean="0"/>
              <a:t>Click to edit Master title style</a:t>
            </a:r>
            <a:endParaRPr lang="en-US"/>
          </a:p>
        </p:txBody>
      </p:sp>
      <p:sp>
        <p:nvSpPr>
          <p:cNvPr id="4" name="Text Placeholder 3"/>
          <p:cNvSpPr>
            <a:spLocks noGrp="1"/>
          </p:cNvSpPr>
          <p:nvPr>
            <p:ph type="body" sz="half" idx="2"/>
          </p:nvPr>
        </p:nvSpPr>
        <p:spPr>
          <a:xfrm>
            <a:off x="428596" y="2566978"/>
            <a:ext cx="3422654" cy="804862"/>
          </a:xfrm>
        </p:spPr>
        <p:txBody>
          <a:bodyPr/>
          <a:lstStyle>
            <a:lvl1pPr marL="0" indent="0" algn="r">
              <a:buNone/>
              <a:defRPr sz="1400"/>
            </a:lvl1pPr>
            <a:lvl2pPr marL="457200" indent="0" algn="r">
              <a:buNone/>
              <a:defRPr sz="1200"/>
            </a:lvl2pPr>
            <a:lvl3pPr marL="914400" indent="0" algn="r">
              <a:buNone/>
              <a:defRPr sz="1000"/>
            </a:lvl3pPr>
            <a:lvl4pPr marL="1371600" indent="0" algn="r">
              <a:buNone/>
              <a:defRPr sz="900"/>
            </a:lvl4pPr>
            <a:lvl5pPr marL="1828800" indent="0" algn="r">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Picture Placeholder 7"/>
          <p:cNvSpPr>
            <a:spLocks noGrp="1"/>
          </p:cNvSpPr>
          <p:nvPr>
            <p:ph type="pic" sz="quarter" idx="1"/>
          </p:nvPr>
        </p:nvSpPr>
        <p:spPr>
          <a:xfrm>
            <a:off x="4000496" y="928670"/>
            <a:ext cx="4500594" cy="4500570"/>
          </a:xfrm>
          <a:prstGeom prst="roundRect">
            <a:avLst>
              <a:gd name="adj" fmla="val 8501"/>
            </a:avLst>
          </a:prstGeom>
          <a:noFill/>
          <a:ln w="165100" cap="rnd" cmpd="sng">
            <a:gradFill flip="none" rotWithShape="1">
              <a:gsLst>
                <a:gs pos="0">
                  <a:schemeClr val="accent2">
                    <a:tint val="20000"/>
                  </a:schemeClr>
                </a:gs>
                <a:gs pos="100000">
                  <a:schemeClr val="accent2">
                    <a:tint val="60000"/>
                  </a:schemeClr>
                </a:gs>
              </a:gsLst>
              <a:path path="rect">
                <a:fillToRect l="100000" t="100000"/>
              </a:path>
              <a:tileRect r="-100000" b="-100000"/>
            </a:gradFill>
            <a:round/>
          </a:ln>
          <a:effectLst>
            <a:outerShdw blurRad="50800" dist="50800" dir="2700000" algn="tl" rotWithShape="0">
              <a:srgbClr val="000000">
                <a:alpha val="43137"/>
              </a:srgbClr>
            </a:outerShdw>
          </a:effectLst>
          <a:scene3d>
            <a:camera prst="orthographicFront"/>
            <a:lightRig rig="balanced" dir="t"/>
          </a:scene3d>
          <a:sp3d extrusionH="76200" prstMaterial="matte">
            <a:bevelT h="38100"/>
            <a:bevelB h="38100"/>
            <a:extrusionClr>
              <a:schemeClr val="bg2">
                <a:shade val="75000"/>
              </a:schemeClr>
            </a:extrusionClr>
          </a:sp3d>
        </p:spPr>
        <p:txBody>
          <a:bodyPr rtlCol="0">
            <a:normAutofit/>
          </a:bodyPr>
          <a:lstStyle/>
          <a:p>
            <a:pPr lvl="0"/>
            <a:r>
              <a:rPr lang="en-US" noProof="0" smtClean="0"/>
              <a:t>Click icon to add picture</a:t>
            </a:r>
            <a:endParaRPr lang="en-US" noProof="0"/>
          </a:p>
        </p:txBody>
      </p:sp>
      <p:sp>
        <p:nvSpPr>
          <p:cNvPr id="5" name="Date Placeholder 3"/>
          <p:cNvSpPr>
            <a:spLocks noGrp="1"/>
          </p:cNvSpPr>
          <p:nvPr>
            <p:ph type="dt" sz="half" idx="10"/>
          </p:nvPr>
        </p:nvSpPr>
        <p:spPr/>
        <p:txBody>
          <a:bodyPr/>
          <a:lstStyle>
            <a:lvl1pPr>
              <a:defRPr/>
            </a:lvl1pPr>
          </a:lstStyle>
          <a:p>
            <a:pPr>
              <a:defRPr/>
            </a:pPr>
            <a:fld id="{766F8A0A-1621-46B3-A56E-BDDD46058ECD}" type="datetime1">
              <a:rPr lang="en-GB" smtClean="0"/>
              <a:t>10/05/2016</a:t>
            </a:fld>
            <a:endParaRPr lang="en-GB"/>
          </a:p>
        </p:txBody>
      </p:sp>
      <p:sp>
        <p:nvSpPr>
          <p:cNvPr id="6" name="Footer Placeholder 4"/>
          <p:cNvSpPr>
            <a:spLocks noGrp="1"/>
          </p:cNvSpPr>
          <p:nvPr>
            <p:ph type="ftr" sz="quarter" idx="11"/>
          </p:nvPr>
        </p:nvSpPr>
        <p:spPr/>
        <p:txBody>
          <a:bodyPr/>
          <a:lstStyle>
            <a:lvl1pPr>
              <a:defRPr/>
            </a:lvl1pPr>
          </a:lstStyle>
          <a:p>
            <a:pPr>
              <a:defRPr/>
            </a:pPr>
            <a:r>
              <a:rPr lang="en-GB" smtClean="0"/>
              <a:t>Christianity as a World Religion</a:t>
            </a:r>
            <a:endParaRPr lang="en-GB"/>
          </a:p>
        </p:txBody>
      </p:sp>
      <p:sp>
        <p:nvSpPr>
          <p:cNvPr id="7" name="Slide Number Placeholder 5"/>
          <p:cNvSpPr>
            <a:spLocks noGrp="1"/>
          </p:cNvSpPr>
          <p:nvPr>
            <p:ph type="sldNum" sz="quarter" idx="12"/>
          </p:nvPr>
        </p:nvSpPr>
        <p:spPr/>
        <p:txBody>
          <a:bodyPr/>
          <a:lstStyle>
            <a:lvl1pPr>
              <a:defRPr/>
            </a:lvl1pPr>
          </a:lstStyle>
          <a:p>
            <a:pPr>
              <a:defRPr/>
            </a:pPr>
            <a:fld id="{F98E9C0F-2B00-4FA7-865A-221FEE69F296}" type="slidenum">
              <a:rPr lang="en-GB"/>
              <a:pPr>
                <a:defRPr/>
              </a:pPr>
              <a:t>‹#›</a:t>
            </a:fld>
            <a:endParaRPr lang="en-GB"/>
          </a:p>
        </p:txBody>
      </p:sp>
    </p:spTree>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Freeform 6"/>
          <p:cNvSpPr>
            <a:spLocks noEditPoints="1"/>
          </p:cNvSpPr>
          <p:nvPr/>
        </p:nvSpPr>
        <p:spPr bwMode="blackGray">
          <a:xfrm flipH="1">
            <a:off x="-32" y="500042"/>
            <a:ext cx="2268129" cy="5929354"/>
          </a:xfrm>
          <a:custGeom>
            <a:avLst/>
            <a:gdLst/>
            <a:ahLst/>
            <a:cxnLst>
              <a:cxn ang="0">
                <a:pos x="487" y="2402"/>
              </a:cxn>
              <a:cxn ang="0">
                <a:pos x="608" y="2460"/>
              </a:cxn>
              <a:cxn ang="0">
                <a:pos x="610" y="2554"/>
              </a:cxn>
              <a:cxn ang="0">
                <a:pos x="893" y="2559"/>
              </a:cxn>
              <a:cxn ang="0">
                <a:pos x="772" y="2424"/>
              </a:cxn>
              <a:cxn ang="0">
                <a:pos x="334" y="2346"/>
              </a:cxn>
              <a:cxn ang="0">
                <a:pos x="447" y="2270"/>
              </a:cxn>
              <a:cxn ang="0">
                <a:pos x="696" y="2192"/>
              </a:cxn>
              <a:cxn ang="0">
                <a:pos x="801" y="2254"/>
              </a:cxn>
              <a:cxn ang="0">
                <a:pos x="914" y="2229"/>
              </a:cxn>
              <a:cxn ang="0">
                <a:pos x="996" y="2221"/>
              </a:cxn>
              <a:cxn ang="0">
                <a:pos x="833" y="2000"/>
              </a:cxn>
              <a:cxn ang="0">
                <a:pos x="891" y="2021"/>
              </a:cxn>
              <a:cxn ang="0">
                <a:pos x="603" y="1981"/>
              </a:cxn>
              <a:cxn ang="0">
                <a:pos x="334" y="2185"/>
              </a:cxn>
              <a:cxn ang="0">
                <a:pos x="415" y="2205"/>
              </a:cxn>
              <a:cxn ang="0">
                <a:pos x="568" y="2097"/>
              </a:cxn>
              <a:cxn ang="0">
                <a:pos x="923" y="1962"/>
              </a:cxn>
              <a:cxn ang="0">
                <a:pos x="707" y="1856"/>
              </a:cxn>
              <a:cxn ang="0">
                <a:pos x="783" y="1877"/>
              </a:cxn>
              <a:cxn ang="0">
                <a:pos x="1024" y="1938"/>
              </a:cxn>
              <a:cxn ang="0">
                <a:pos x="714" y="1767"/>
              </a:cxn>
              <a:cxn ang="0">
                <a:pos x="773" y="1779"/>
              </a:cxn>
              <a:cxn ang="0">
                <a:pos x="321" y="1789"/>
              </a:cxn>
              <a:cxn ang="0">
                <a:pos x="478" y="1916"/>
              </a:cxn>
              <a:cxn ang="0">
                <a:pos x="561" y="1954"/>
              </a:cxn>
              <a:cxn ang="0">
                <a:pos x="429" y="1744"/>
              </a:cxn>
              <a:cxn ang="0">
                <a:pos x="618" y="1731"/>
              </a:cxn>
              <a:cxn ang="0">
                <a:pos x="964" y="1657"/>
              </a:cxn>
              <a:cxn ang="0">
                <a:pos x="499" y="1689"/>
              </a:cxn>
              <a:cxn ang="0">
                <a:pos x="696" y="1680"/>
              </a:cxn>
              <a:cxn ang="0">
                <a:pos x="886" y="1764"/>
              </a:cxn>
              <a:cxn ang="0">
                <a:pos x="363" y="1496"/>
              </a:cxn>
              <a:cxn ang="0">
                <a:pos x="808" y="1481"/>
              </a:cxn>
              <a:cxn ang="0">
                <a:pos x="681" y="1492"/>
              </a:cxn>
              <a:cxn ang="0">
                <a:pos x="956" y="1592"/>
              </a:cxn>
              <a:cxn ang="0">
                <a:pos x="781" y="1312"/>
              </a:cxn>
              <a:cxn ang="0">
                <a:pos x="247" y="1405"/>
              </a:cxn>
              <a:cxn ang="0">
                <a:pos x="959" y="1228"/>
              </a:cxn>
              <a:cxn ang="0">
                <a:pos x="969" y="1142"/>
              </a:cxn>
              <a:cxn ang="0">
                <a:pos x="313" y="1025"/>
              </a:cxn>
              <a:cxn ang="0">
                <a:pos x="305" y="1085"/>
              </a:cxn>
              <a:cxn ang="0">
                <a:pos x="952" y="970"/>
              </a:cxn>
              <a:cxn ang="0">
                <a:pos x="915" y="820"/>
              </a:cxn>
              <a:cxn ang="0">
                <a:pos x="1029" y="881"/>
              </a:cxn>
              <a:cxn ang="0">
                <a:pos x="572" y="977"/>
              </a:cxn>
              <a:cxn ang="0">
                <a:pos x="643" y="757"/>
              </a:cxn>
              <a:cxn ang="0">
                <a:pos x="849" y="1016"/>
              </a:cxn>
              <a:cxn ang="0">
                <a:pos x="825" y="559"/>
              </a:cxn>
              <a:cxn ang="0">
                <a:pos x="1014" y="978"/>
              </a:cxn>
              <a:cxn ang="0">
                <a:pos x="985" y="1730"/>
              </a:cxn>
              <a:cxn ang="0">
                <a:pos x="1046" y="2030"/>
              </a:cxn>
              <a:cxn ang="0">
                <a:pos x="982" y="2783"/>
              </a:cxn>
              <a:cxn ang="0">
                <a:pos x="153" y="2108"/>
              </a:cxn>
              <a:cxn ang="0">
                <a:pos x="137" y="1741"/>
              </a:cxn>
              <a:cxn ang="0">
                <a:pos x="8" y="1398"/>
              </a:cxn>
              <a:cxn ang="0">
                <a:pos x="115" y="1367"/>
              </a:cxn>
              <a:cxn ang="0">
                <a:pos x="174" y="1117"/>
              </a:cxn>
              <a:cxn ang="0">
                <a:pos x="265" y="852"/>
              </a:cxn>
              <a:cxn ang="0">
                <a:pos x="648" y="458"/>
              </a:cxn>
              <a:cxn ang="0">
                <a:pos x="815" y="441"/>
              </a:cxn>
            </a:cxnLst>
            <a:rect l="0" t="0" r="0" b="0"/>
            <a:pathLst>
              <a:path w="1052" h="2787">
                <a:moveTo>
                  <a:pt x="957" y="2608"/>
                </a:moveTo>
                <a:lnTo>
                  <a:pt x="945" y="2627"/>
                </a:lnTo>
                <a:lnTo>
                  <a:pt x="934" y="2646"/>
                </a:lnTo>
                <a:lnTo>
                  <a:pt x="922" y="2665"/>
                </a:lnTo>
                <a:lnTo>
                  <a:pt x="907" y="2684"/>
                </a:lnTo>
                <a:lnTo>
                  <a:pt x="910" y="2684"/>
                </a:lnTo>
                <a:lnTo>
                  <a:pt x="916" y="2685"/>
                </a:lnTo>
                <a:lnTo>
                  <a:pt x="926" y="2686"/>
                </a:lnTo>
                <a:lnTo>
                  <a:pt x="938" y="2688"/>
                </a:lnTo>
                <a:lnTo>
                  <a:pt x="952" y="2690"/>
                </a:lnTo>
                <a:lnTo>
                  <a:pt x="966" y="2693"/>
                </a:lnTo>
                <a:lnTo>
                  <a:pt x="979" y="2696"/>
                </a:lnTo>
                <a:lnTo>
                  <a:pt x="990" y="2699"/>
                </a:lnTo>
                <a:lnTo>
                  <a:pt x="989" y="2696"/>
                </a:lnTo>
                <a:lnTo>
                  <a:pt x="987" y="2691"/>
                </a:lnTo>
                <a:lnTo>
                  <a:pt x="983" y="2681"/>
                </a:lnTo>
                <a:lnTo>
                  <a:pt x="980" y="2670"/>
                </a:lnTo>
                <a:lnTo>
                  <a:pt x="975" y="2658"/>
                </a:lnTo>
                <a:lnTo>
                  <a:pt x="970" y="2644"/>
                </a:lnTo>
                <a:lnTo>
                  <a:pt x="965" y="2630"/>
                </a:lnTo>
                <a:lnTo>
                  <a:pt x="957" y="2608"/>
                </a:lnTo>
                <a:close/>
                <a:moveTo>
                  <a:pt x="454" y="2402"/>
                </a:moveTo>
                <a:lnTo>
                  <a:pt x="421" y="2410"/>
                </a:lnTo>
                <a:lnTo>
                  <a:pt x="470" y="2463"/>
                </a:lnTo>
                <a:lnTo>
                  <a:pt x="478" y="2463"/>
                </a:lnTo>
                <a:lnTo>
                  <a:pt x="487" y="2402"/>
                </a:lnTo>
                <a:lnTo>
                  <a:pt x="454" y="2402"/>
                </a:lnTo>
                <a:close/>
                <a:moveTo>
                  <a:pt x="758" y="2306"/>
                </a:moveTo>
                <a:lnTo>
                  <a:pt x="731" y="2308"/>
                </a:lnTo>
                <a:lnTo>
                  <a:pt x="706" y="2312"/>
                </a:lnTo>
                <a:lnTo>
                  <a:pt x="680" y="2317"/>
                </a:lnTo>
                <a:lnTo>
                  <a:pt x="654" y="2324"/>
                </a:lnTo>
                <a:lnTo>
                  <a:pt x="630" y="2334"/>
                </a:lnTo>
                <a:lnTo>
                  <a:pt x="608" y="2344"/>
                </a:lnTo>
                <a:lnTo>
                  <a:pt x="588" y="2355"/>
                </a:lnTo>
                <a:lnTo>
                  <a:pt x="570" y="2367"/>
                </a:lnTo>
                <a:lnTo>
                  <a:pt x="555" y="2382"/>
                </a:lnTo>
                <a:lnTo>
                  <a:pt x="543" y="2396"/>
                </a:lnTo>
                <a:lnTo>
                  <a:pt x="535" y="2412"/>
                </a:lnTo>
                <a:lnTo>
                  <a:pt x="531" y="2428"/>
                </a:lnTo>
                <a:lnTo>
                  <a:pt x="531" y="2445"/>
                </a:lnTo>
                <a:lnTo>
                  <a:pt x="536" y="2463"/>
                </a:lnTo>
                <a:lnTo>
                  <a:pt x="545" y="2477"/>
                </a:lnTo>
                <a:lnTo>
                  <a:pt x="555" y="2487"/>
                </a:lnTo>
                <a:lnTo>
                  <a:pt x="567" y="2493"/>
                </a:lnTo>
                <a:lnTo>
                  <a:pt x="580" y="2497"/>
                </a:lnTo>
                <a:lnTo>
                  <a:pt x="592" y="2496"/>
                </a:lnTo>
                <a:lnTo>
                  <a:pt x="604" y="2493"/>
                </a:lnTo>
                <a:lnTo>
                  <a:pt x="614" y="2486"/>
                </a:lnTo>
                <a:lnTo>
                  <a:pt x="622" y="2476"/>
                </a:lnTo>
                <a:lnTo>
                  <a:pt x="627" y="2463"/>
                </a:lnTo>
                <a:lnTo>
                  <a:pt x="608" y="2460"/>
                </a:lnTo>
                <a:lnTo>
                  <a:pt x="596" y="2458"/>
                </a:lnTo>
                <a:lnTo>
                  <a:pt x="586" y="2454"/>
                </a:lnTo>
                <a:lnTo>
                  <a:pt x="580" y="2448"/>
                </a:lnTo>
                <a:lnTo>
                  <a:pt x="577" y="2439"/>
                </a:lnTo>
                <a:lnTo>
                  <a:pt x="578" y="2427"/>
                </a:lnTo>
                <a:lnTo>
                  <a:pt x="584" y="2416"/>
                </a:lnTo>
                <a:lnTo>
                  <a:pt x="592" y="2405"/>
                </a:lnTo>
                <a:lnTo>
                  <a:pt x="603" y="2397"/>
                </a:lnTo>
                <a:lnTo>
                  <a:pt x="615" y="2391"/>
                </a:lnTo>
                <a:lnTo>
                  <a:pt x="629" y="2387"/>
                </a:lnTo>
                <a:lnTo>
                  <a:pt x="642" y="2386"/>
                </a:lnTo>
                <a:lnTo>
                  <a:pt x="656" y="2388"/>
                </a:lnTo>
                <a:lnTo>
                  <a:pt x="670" y="2394"/>
                </a:lnTo>
                <a:lnTo>
                  <a:pt x="682" y="2404"/>
                </a:lnTo>
                <a:lnTo>
                  <a:pt x="693" y="2417"/>
                </a:lnTo>
                <a:lnTo>
                  <a:pt x="696" y="2425"/>
                </a:lnTo>
                <a:lnTo>
                  <a:pt x="698" y="2435"/>
                </a:lnTo>
                <a:lnTo>
                  <a:pt x="698" y="2447"/>
                </a:lnTo>
                <a:lnTo>
                  <a:pt x="696" y="2460"/>
                </a:lnTo>
                <a:lnTo>
                  <a:pt x="693" y="2474"/>
                </a:lnTo>
                <a:lnTo>
                  <a:pt x="686" y="2489"/>
                </a:lnTo>
                <a:lnTo>
                  <a:pt x="677" y="2504"/>
                </a:lnTo>
                <a:lnTo>
                  <a:pt x="666" y="2518"/>
                </a:lnTo>
                <a:lnTo>
                  <a:pt x="651" y="2531"/>
                </a:lnTo>
                <a:lnTo>
                  <a:pt x="632" y="2544"/>
                </a:lnTo>
                <a:lnTo>
                  <a:pt x="610" y="2554"/>
                </a:lnTo>
                <a:lnTo>
                  <a:pt x="631" y="2570"/>
                </a:lnTo>
                <a:lnTo>
                  <a:pt x="653" y="2584"/>
                </a:lnTo>
                <a:lnTo>
                  <a:pt x="677" y="2597"/>
                </a:lnTo>
                <a:lnTo>
                  <a:pt x="700" y="2610"/>
                </a:lnTo>
                <a:lnTo>
                  <a:pt x="724" y="2622"/>
                </a:lnTo>
                <a:lnTo>
                  <a:pt x="747" y="2632"/>
                </a:lnTo>
                <a:lnTo>
                  <a:pt x="769" y="2642"/>
                </a:lnTo>
                <a:lnTo>
                  <a:pt x="790" y="2650"/>
                </a:lnTo>
                <a:lnTo>
                  <a:pt x="808" y="2658"/>
                </a:lnTo>
                <a:lnTo>
                  <a:pt x="838" y="2667"/>
                </a:lnTo>
                <a:lnTo>
                  <a:pt x="849" y="2669"/>
                </a:lnTo>
                <a:lnTo>
                  <a:pt x="855" y="2669"/>
                </a:lnTo>
                <a:lnTo>
                  <a:pt x="858" y="2669"/>
                </a:lnTo>
                <a:lnTo>
                  <a:pt x="860" y="2660"/>
                </a:lnTo>
                <a:lnTo>
                  <a:pt x="862" y="2650"/>
                </a:lnTo>
                <a:lnTo>
                  <a:pt x="867" y="2637"/>
                </a:lnTo>
                <a:lnTo>
                  <a:pt x="872" y="2625"/>
                </a:lnTo>
                <a:lnTo>
                  <a:pt x="878" y="2610"/>
                </a:lnTo>
                <a:lnTo>
                  <a:pt x="884" y="2597"/>
                </a:lnTo>
                <a:lnTo>
                  <a:pt x="890" y="2584"/>
                </a:lnTo>
                <a:lnTo>
                  <a:pt x="895" y="2572"/>
                </a:lnTo>
                <a:lnTo>
                  <a:pt x="900" y="2561"/>
                </a:lnTo>
                <a:lnTo>
                  <a:pt x="904" y="2553"/>
                </a:lnTo>
                <a:lnTo>
                  <a:pt x="906" y="2548"/>
                </a:lnTo>
                <a:lnTo>
                  <a:pt x="907" y="2547"/>
                </a:lnTo>
                <a:lnTo>
                  <a:pt x="893" y="2559"/>
                </a:lnTo>
                <a:lnTo>
                  <a:pt x="880" y="2568"/>
                </a:lnTo>
                <a:lnTo>
                  <a:pt x="864" y="2572"/>
                </a:lnTo>
                <a:lnTo>
                  <a:pt x="848" y="2574"/>
                </a:lnTo>
                <a:lnTo>
                  <a:pt x="829" y="2573"/>
                </a:lnTo>
                <a:lnTo>
                  <a:pt x="810" y="2571"/>
                </a:lnTo>
                <a:lnTo>
                  <a:pt x="790" y="2570"/>
                </a:lnTo>
                <a:lnTo>
                  <a:pt x="767" y="2570"/>
                </a:lnTo>
                <a:lnTo>
                  <a:pt x="769" y="2567"/>
                </a:lnTo>
                <a:lnTo>
                  <a:pt x="774" y="2561"/>
                </a:lnTo>
                <a:lnTo>
                  <a:pt x="783" y="2554"/>
                </a:lnTo>
                <a:lnTo>
                  <a:pt x="792" y="2545"/>
                </a:lnTo>
                <a:lnTo>
                  <a:pt x="804" y="2535"/>
                </a:lnTo>
                <a:lnTo>
                  <a:pt x="816" y="2524"/>
                </a:lnTo>
                <a:lnTo>
                  <a:pt x="829" y="2513"/>
                </a:lnTo>
                <a:lnTo>
                  <a:pt x="842" y="2501"/>
                </a:lnTo>
                <a:lnTo>
                  <a:pt x="856" y="2490"/>
                </a:lnTo>
                <a:lnTo>
                  <a:pt x="880" y="2470"/>
                </a:lnTo>
                <a:lnTo>
                  <a:pt x="889" y="2462"/>
                </a:lnTo>
                <a:lnTo>
                  <a:pt x="896" y="2455"/>
                </a:lnTo>
                <a:lnTo>
                  <a:pt x="901" y="2452"/>
                </a:lnTo>
                <a:lnTo>
                  <a:pt x="903" y="2450"/>
                </a:lnTo>
                <a:lnTo>
                  <a:pt x="876" y="2452"/>
                </a:lnTo>
                <a:lnTo>
                  <a:pt x="853" y="2451"/>
                </a:lnTo>
                <a:lnTo>
                  <a:pt x="833" y="2450"/>
                </a:lnTo>
                <a:lnTo>
                  <a:pt x="767" y="2440"/>
                </a:lnTo>
                <a:lnTo>
                  <a:pt x="772" y="2424"/>
                </a:lnTo>
                <a:lnTo>
                  <a:pt x="781" y="2409"/>
                </a:lnTo>
                <a:lnTo>
                  <a:pt x="794" y="2397"/>
                </a:lnTo>
                <a:lnTo>
                  <a:pt x="809" y="2386"/>
                </a:lnTo>
                <a:lnTo>
                  <a:pt x="827" y="2377"/>
                </a:lnTo>
                <a:lnTo>
                  <a:pt x="846" y="2372"/>
                </a:lnTo>
                <a:lnTo>
                  <a:pt x="864" y="2367"/>
                </a:lnTo>
                <a:lnTo>
                  <a:pt x="882" y="2366"/>
                </a:lnTo>
                <a:lnTo>
                  <a:pt x="900" y="2367"/>
                </a:lnTo>
                <a:lnTo>
                  <a:pt x="915" y="2372"/>
                </a:lnTo>
                <a:lnTo>
                  <a:pt x="904" y="2355"/>
                </a:lnTo>
                <a:lnTo>
                  <a:pt x="891" y="2340"/>
                </a:lnTo>
                <a:lnTo>
                  <a:pt x="873" y="2328"/>
                </a:lnTo>
                <a:lnTo>
                  <a:pt x="853" y="2319"/>
                </a:lnTo>
                <a:lnTo>
                  <a:pt x="832" y="2313"/>
                </a:lnTo>
                <a:lnTo>
                  <a:pt x="808" y="2308"/>
                </a:lnTo>
                <a:lnTo>
                  <a:pt x="783" y="2306"/>
                </a:lnTo>
                <a:lnTo>
                  <a:pt x="758" y="2306"/>
                </a:lnTo>
                <a:close/>
                <a:moveTo>
                  <a:pt x="371" y="2235"/>
                </a:moveTo>
                <a:lnTo>
                  <a:pt x="339" y="2240"/>
                </a:lnTo>
                <a:lnTo>
                  <a:pt x="299" y="2249"/>
                </a:lnTo>
                <a:lnTo>
                  <a:pt x="280" y="2253"/>
                </a:lnTo>
                <a:lnTo>
                  <a:pt x="264" y="2257"/>
                </a:lnTo>
                <a:lnTo>
                  <a:pt x="279" y="2280"/>
                </a:lnTo>
                <a:lnTo>
                  <a:pt x="295" y="2303"/>
                </a:lnTo>
                <a:lnTo>
                  <a:pt x="313" y="2325"/>
                </a:lnTo>
                <a:lnTo>
                  <a:pt x="334" y="2346"/>
                </a:lnTo>
                <a:lnTo>
                  <a:pt x="356" y="2365"/>
                </a:lnTo>
                <a:lnTo>
                  <a:pt x="379" y="2382"/>
                </a:lnTo>
                <a:lnTo>
                  <a:pt x="404" y="2394"/>
                </a:lnTo>
                <a:lnTo>
                  <a:pt x="411" y="2387"/>
                </a:lnTo>
                <a:lnTo>
                  <a:pt x="428" y="2370"/>
                </a:lnTo>
                <a:lnTo>
                  <a:pt x="436" y="2361"/>
                </a:lnTo>
                <a:lnTo>
                  <a:pt x="444" y="2352"/>
                </a:lnTo>
                <a:lnTo>
                  <a:pt x="452" y="2345"/>
                </a:lnTo>
                <a:lnTo>
                  <a:pt x="457" y="2339"/>
                </a:lnTo>
                <a:lnTo>
                  <a:pt x="461" y="2335"/>
                </a:lnTo>
                <a:lnTo>
                  <a:pt x="462" y="2334"/>
                </a:lnTo>
                <a:lnTo>
                  <a:pt x="444" y="2336"/>
                </a:lnTo>
                <a:lnTo>
                  <a:pt x="430" y="2337"/>
                </a:lnTo>
                <a:lnTo>
                  <a:pt x="417" y="2335"/>
                </a:lnTo>
                <a:lnTo>
                  <a:pt x="405" y="2334"/>
                </a:lnTo>
                <a:lnTo>
                  <a:pt x="394" y="2330"/>
                </a:lnTo>
                <a:lnTo>
                  <a:pt x="383" y="2328"/>
                </a:lnTo>
                <a:lnTo>
                  <a:pt x="371" y="2326"/>
                </a:lnTo>
                <a:lnTo>
                  <a:pt x="373" y="2318"/>
                </a:lnTo>
                <a:lnTo>
                  <a:pt x="375" y="2309"/>
                </a:lnTo>
                <a:lnTo>
                  <a:pt x="379" y="2298"/>
                </a:lnTo>
                <a:lnTo>
                  <a:pt x="387" y="2288"/>
                </a:lnTo>
                <a:lnTo>
                  <a:pt x="395" y="2282"/>
                </a:lnTo>
                <a:lnTo>
                  <a:pt x="405" y="2279"/>
                </a:lnTo>
                <a:lnTo>
                  <a:pt x="433" y="2273"/>
                </a:lnTo>
                <a:lnTo>
                  <a:pt x="447" y="2270"/>
                </a:lnTo>
                <a:lnTo>
                  <a:pt x="462" y="2265"/>
                </a:lnTo>
                <a:lnTo>
                  <a:pt x="446" y="2259"/>
                </a:lnTo>
                <a:lnTo>
                  <a:pt x="432" y="2251"/>
                </a:lnTo>
                <a:lnTo>
                  <a:pt x="416" y="2244"/>
                </a:lnTo>
                <a:lnTo>
                  <a:pt x="401" y="2238"/>
                </a:lnTo>
                <a:lnTo>
                  <a:pt x="386" y="2235"/>
                </a:lnTo>
                <a:lnTo>
                  <a:pt x="371" y="2235"/>
                </a:lnTo>
                <a:close/>
                <a:moveTo>
                  <a:pt x="926" y="2137"/>
                </a:moveTo>
                <a:lnTo>
                  <a:pt x="915" y="2146"/>
                </a:lnTo>
                <a:lnTo>
                  <a:pt x="900" y="2155"/>
                </a:lnTo>
                <a:lnTo>
                  <a:pt x="883" y="2167"/>
                </a:lnTo>
                <a:lnTo>
                  <a:pt x="866" y="2179"/>
                </a:lnTo>
                <a:lnTo>
                  <a:pt x="829" y="2202"/>
                </a:lnTo>
                <a:lnTo>
                  <a:pt x="811" y="2213"/>
                </a:lnTo>
                <a:lnTo>
                  <a:pt x="794" y="2224"/>
                </a:lnTo>
                <a:lnTo>
                  <a:pt x="776" y="2231"/>
                </a:lnTo>
                <a:lnTo>
                  <a:pt x="762" y="2236"/>
                </a:lnTo>
                <a:lnTo>
                  <a:pt x="748" y="2238"/>
                </a:lnTo>
                <a:lnTo>
                  <a:pt x="731" y="2237"/>
                </a:lnTo>
                <a:lnTo>
                  <a:pt x="718" y="2235"/>
                </a:lnTo>
                <a:lnTo>
                  <a:pt x="709" y="2231"/>
                </a:lnTo>
                <a:lnTo>
                  <a:pt x="702" y="2225"/>
                </a:lnTo>
                <a:lnTo>
                  <a:pt x="697" y="2218"/>
                </a:lnTo>
                <a:lnTo>
                  <a:pt x="695" y="2211"/>
                </a:lnTo>
                <a:lnTo>
                  <a:pt x="695" y="2202"/>
                </a:lnTo>
                <a:lnTo>
                  <a:pt x="696" y="2192"/>
                </a:lnTo>
                <a:lnTo>
                  <a:pt x="700" y="2180"/>
                </a:lnTo>
                <a:lnTo>
                  <a:pt x="706" y="2173"/>
                </a:lnTo>
                <a:lnTo>
                  <a:pt x="712" y="2169"/>
                </a:lnTo>
                <a:lnTo>
                  <a:pt x="719" y="2167"/>
                </a:lnTo>
                <a:lnTo>
                  <a:pt x="728" y="2168"/>
                </a:lnTo>
                <a:lnTo>
                  <a:pt x="736" y="2170"/>
                </a:lnTo>
                <a:lnTo>
                  <a:pt x="732" y="2165"/>
                </a:lnTo>
                <a:lnTo>
                  <a:pt x="726" y="2160"/>
                </a:lnTo>
                <a:lnTo>
                  <a:pt x="718" y="2157"/>
                </a:lnTo>
                <a:lnTo>
                  <a:pt x="707" y="2156"/>
                </a:lnTo>
                <a:lnTo>
                  <a:pt x="696" y="2158"/>
                </a:lnTo>
                <a:lnTo>
                  <a:pt x="685" y="2166"/>
                </a:lnTo>
                <a:lnTo>
                  <a:pt x="676" y="2176"/>
                </a:lnTo>
                <a:lnTo>
                  <a:pt x="671" y="2188"/>
                </a:lnTo>
                <a:lnTo>
                  <a:pt x="668" y="2202"/>
                </a:lnTo>
                <a:lnTo>
                  <a:pt x="668" y="2216"/>
                </a:lnTo>
                <a:lnTo>
                  <a:pt x="671" y="2229"/>
                </a:lnTo>
                <a:lnTo>
                  <a:pt x="676" y="2240"/>
                </a:lnTo>
                <a:lnTo>
                  <a:pt x="685" y="2250"/>
                </a:lnTo>
                <a:lnTo>
                  <a:pt x="699" y="2259"/>
                </a:lnTo>
                <a:lnTo>
                  <a:pt x="718" y="2265"/>
                </a:lnTo>
                <a:lnTo>
                  <a:pt x="738" y="2268"/>
                </a:lnTo>
                <a:lnTo>
                  <a:pt x="760" y="2268"/>
                </a:lnTo>
                <a:lnTo>
                  <a:pt x="780" y="2264"/>
                </a:lnTo>
                <a:lnTo>
                  <a:pt x="791" y="2260"/>
                </a:lnTo>
                <a:lnTo>
                  <a:pt x="801" y="2254"/>
                </a:lnTo>
                <a:lnTo>
                  <a:pt x="809" y="2248"/>
                </a:lnTo>
                <a:lnTo>
                  <a:pt x="819" y="2241"/>
                </a:lnTo>
                <a:lnTo>
                  <a:pt x="829" y="2233"/>
                </a:lnTo>
                <a:lnTo>
                  <a:pt x="841" y="2223"/>
                </a:lnTo>
                <a:lnTo>
                  <a:pt x="856" y="2211"/>
                </a:lnTo>
                <a:lnTo>
                  <a:pt x="874" y="2196"/>
                </a:lnTo>
                <a:lnTo>
                  <a:pt x="893" y="2188"/>
                </a:lnTo>
                <a:lnTo>
                  <a:pt x="909" y="2184"/>
                </a:lnTo>
                <a:lnTo>
                  <a:pt x="925" y="2185"/>
                </a:lnTo>
                <a:lnTo>
                  <a:pt x="938" y="2188"/>
                </a:lnTo>
                <a:lnTo>
                  <a:pt x="950" y="2193"/>
                </a:lnTo>
                <a:lnTo>
                  <a:pt x="960" y="2202"/>
                </a:lnTo>
                <a:lnTo>
                  <a:pt x="968" y="2210"/>
                </a:lnTo>
                <a:lnTo>
                  <a:pt x="973" y="2219"/>
                </a:lnTo>
                <a:lnTo>
                  <a:pt x="974" y="2225"/>
                </a:lnTo>
                <a:lnTo>
                  <a:pt x="974" y="2240"/>
                </a:lnTo>
                <a:lnTo>
                  <a:pt x="973" y="2247"/>
                </a:lnTo>
                <a:lnTo>
                  <a:pt x="970" y="2254"/>
                </a:lnTo>
                <a:lnTo>
                  <a:pt x="966" y="2259"/>
                </a:lnTo>
                <a:lnTo>
                  <a:pt x="958" y="2262"/>
                </a:lnTo>
                <a:lnTo>
                  <a:pt x="948" y="2262"/>
                </a:lnTo>
                <a:lnTo>
                  <a:pt x="937" y="2259"/>
                </a:lnTo>
                <a:lnTo>
                  <a:pt x="928" y="2254"/>
                </a:lnTo>
                <a:lnTo>
                  <a:pt x="921" y="2248"/>
                </a:lnTo>
                <a:lnTo>
                  <a:pt x="915" y="2240"/>
                </a:lnTo>
                <a:lnTo>
                  <a:pt x="914" y="2229"/>
                </a:lnTo>
                <a:lnTo>
                  <a:pt x="915" y="2219"/>
                </a:lnTo>
                <a:lnTo>
                  <a:pt x="904" y="2228"/>
                </a:lnTo>
                <a:lnTo>
                  <a:pt x="895" y="2240"/>
                </a:lnTo>
                <a:lnTo>
                  <a:pt x="889" y="2252"/>
                </a:lnTo>
                <a:lnTo>
                  <a:pt x="885" y="2266"/>
                </a:lnTo>
                <a:lnTo>
                  <a:pt x="884" y="2279"/>
                </a:lnTo>
                <a:lnTo>
                  <a:pt x="886" y="2290"/>
                </a:lnTo>
                <a:lnTo>
                  <a:pt x="893" y="2297"/>
                </a:lnTo>
                <a:lnTo>
                  <a:pt x="901" y="2305"/>
                </a:lnTo>
                <a:lnTo>
                  <a:pt x="911" y="2311"/>
                </a:lnTo>
                <a:lnTo>
                  <a:pt x="923" y="2317"/>
                </a:lnTo>
                <a:lnTo>
                  <a:pt x="936" y="2323"/>
                </a:lnTo>
                <a:lnTo>
                  <a:pt x="943" y="2328"/>
                </a:lnTo>
                <a:lnTo>
                  <a:pt x="948" y="2333"/>
                </a:lnTo>
                <a:lnTo>
                  <a:pt x="953" y="2336"/>
                </a:lnTo>
                <a:lnTo>
                  <a:pt x="959" y="2338"/>
                </a:lnTo>
                <a:lnTo>
                  <a:pt x="968" y="2339"/>
                </a:lnTo>
                <a:lnTo>
                  <a:pt x="981" y="2341"/>
                </a:lnTo>
                <a:lnTo>
                  <a:pt x="984" y="2332"/>
                </a:lnTo>
                <a:lnTo>
                  <a:pt x="986" y="2323"/>
                </a:lnTo>
                <a:lnTo>
                  <a:pt x="989" y="2313"/>
                </a:lnTo>
                <a:lnTo>
                  <a:pt x="997" y="2297"/>
                </a:lnTo>
                <a:lnTo>
                  <a:pt x="1002" y="2279"/>
                </a:lnTo>
                <a:lnTo>
                  <a:pt x="1002" y="2260"/>
                </a:lnTo>
                <a:lnTo>
                  <a:pt x="1001" y="2240"/>
                </a:lnTo>
                <a:lnTo>
                  <a:pt x="996" y="2221"/>
                </a:lnTo>
                <a:lnTo>
                  <a:pt x="989" y="2202"/>
                </a:lnTo>
                <a:lnTo>
                  <a:pt x="980" y="2185"/>
                </a:lnTo>
                <a:lnTo>
                  <a:pt x="968" y="2169"/>
                </a:lnTo>
                <a:lnTo>
                  <a:pt x="956" y="2155"/>
                </a:lnTo>
                <a:lnTo>
                  <a:pt x="941" y="2144"/>
                </a:lnTo>
                <a:lnTo>
                  <a:pt x="926" y="2137"/>
                </a:lnTo>
                <a:close/>
                <a:moveTo>
                  <a:pt x="709" y="2075"/>
                </a:moveTo>
                <a:lnTo>
                  <a:pt x="602" y="2082"/>
                </a:lnTo>
                <a:lnTo>
                  <a:pt x="602" y="2090"/>
                </a:lnTo>
                <a:lnTo>
                  <a:pt x="627" y="2181"/>
                </a:lnTo>
                <a:lnTo>
                  <a:pt x="631" y="2179"/>
                </a:lnTo>
                <a:lnTo>
                  <a:pt x="637" y="2176"/>
                </a:lnTo>
                <a:lnTo>
                  <a:pt x="641" y="2174"/>
                </a:lnTo>
                <a:lnTo>
                  <a:pt x="645" y="2173"/>
                </a:lnTo>
                <a:lnTo>
                  <a:pt x="651" y="2169"/>
                </a:lnTo>
                <a:lnTo>
                  <a:pt x="659" y="2165"/>
                </a:lnTo>
                <a:lnTo>
                  <a:pt x="669" y="2158"/>
                </a:lnTo>
                <a:lnTo>
                  <a:pt x="681" y="2151"/>
                </a:lnTo>
                <a:lnTo>
                  <a:pt x="693" y="2141"/>
                </a:lnTo>
                <a:lnTo>
                  <a:pt x="706" y="2130"/>
                </a:lnTo>
                <a:lnTo>
                  <a:pt x="717" y="2118"/>
                </a:lnTo>
                <a:lnTo>
                  <a:pt x="728" y="2104"/>
                </a:lnTo>
                <a:lnTo>
                  <a:pt x="736" y="2090"/>
                </a:lnTo>
                <a:lnTo>
                  <a:pt x="742" y="2075"/>
                </a:lnTo>
                <a:lnTo>
                  <a:pt x="709" y="2075"/>
                </a:lnTo>
                <a:close/>
                <a:moveTo>
                  <a:pt x="833" y="2000"/>
                </a:moveTo>
                <a:lnTo>
                  <a:pt x="818" y="2001"/>
                </a:lnTo>
                <a:lnTo>
                  <a:pt x="805" y="2005"/>
                </a:lnTo>
                <a:lnTo>
                  <a:pt x="794" y="2015"/>
                </a:lnTo>
                <a:lnTo>
                  <a:pt x="783" y="2029"/>
                </a:lnTo>
                <a:lnTo>
                  <a:pt x="778" y="2042"/>
                </a:lnTo>
                <a:lnTo>
                  <a:pt x="776" y="2057"/>
                </a:lnTo>
                <a:lnTo>
                  <a:pt x="777" y="2072"/>
                </a:lnTo>
                <a:lnTo>
                  <a:pt x="781" y="2088"/>
                </a:lnTo>
                <a:lnTo>
                  <a:pt x="786" y="2103"/>
                </a:lnTo>
                <a:lnTo>
                  <a:pt x="793" y="2118"/>
                </a:lnTo>
                <a:lnTo>
                  <a:pt x="800" y="2130"/>
                </a:lnTo>
                <a:lnTo>
                  <a:pt x="808" y="2138"/>
                </a:lnTo>
                <a:lnTo>
                  <a:pt x="816" y="2143"/>
                </a:lnTo>
                <a:lnTo>
                  <a:pt x="828" y="2145"/>
                </a:lnTo>
                <a:lnTo>
                  <a:pt x="842" y="2144"/>
                </a:lnTo>
                <a:lnTo>
                  <a:pt x="857" y="2141"/>
                </a:lnTo>
                <a:lnTo>
                  <a:pt x="872" y="2136"/>
                </a:lnTo>
                <a:lnTo>
                  <a:pt x="886" y="2128"/>
                </a:lnTo>
                <a:lnTo>
                  <a:pt x="898" y="2118"/>
                </a:lnTo>
                <a:lnTo>
                  <a:pt x="907" y="2105"/>
                </a:lnTo>
                <a:lnTo>
                  <a:pt x="912" y="2092"/>
                </a:lnTo>
                <a:lnTo>
                  <a:pt x="913" y="2077"/>
                </a:lnTo>
                <a:lnTo>
                  <a:pt x="911" y="2062"/>
                </a:lnTo>
                <a:lnTo>
                  <a:pt x="907" y="2048"/>
                </a:lnTo>
                <a:lnTo>
                  <a:pt x="900" y="2033"/>
                </a:lnTo>
                <a:lnTo>
                  <a:pt x="891" y="2021"/>
                </a:lnTo>
                <a:lnTo>
                  <a:pt x="879" y="2012"/>
                </a:lnTo>
                <a:lnTo>
                  <a:pt x="866" y="2006"/>
                </a:lnTo>
                <a:lnTo>
                  <a:pt x="849" y="2002"/>
                </a:lnTo>
                <a:lnTo>
                  <a:pt x="833" y="2000"/>
                </a:lnTo>
                <a:close/>
                <a:moveTo>
                  <a:pt x="977" y="1980"/>
                </a:moveTo>
                <a:lnTo>
                  <a:pt x="970" y="1982"/>
                </a:lnTo>
                <a:lnTo>
                  <a:pt x="965" y="1986"/>
                </a:lnTo>
                <a:lnTo>
                  <a:pt x="963" y="1990"/>
                </a:lnTo>
                <a:lnTo>
                  <a:pt x="961" y="1996"/>
                </a:lnTo>
                <a:lnTo>
                  <a:pt x="961" y="2004"/>
                </a:lnTo>
                <a:lnTo>
                  <a:pt x="962" y="2010"/>
                </a:lnTo>
                <a:lnTo>
                  <a:pt x="966" y="2017"/>
                </a:lnTo>
                <a:lnTo>
                  <a:pt x="973" y="2021"/>
                </a:lnTo>
                <a:lnTo>
                  <a:pt x="983" y="2023"/>
                </a:lnTo>
                <a:lnTo>
                  <a:pt x="991" y="2022"/>
                </a:lnTo>
                <a:lnTo>
                  <a:pt x="999" y="2018"/>
                </a:lnTo>
                <a:lnTo>
                  <a:pt x="1003" y="2013"/>
                </a:lnTo>
                <a:lnTo>
                  <a:pt x="1006" y="2006"/>
                </a:lnTo>
                <a:lnTo>
                  <a:pt x="1006" y="1998"/>
                </a:lnTo>
                <a:lnTo>
                  <a:pt x="1003" y="1992"/>
                </a:lnTo>
                <a:lnTo>
                  <a:pt x="998" y="1987"/>
                </a:lnTo>
                <a:lnTo>
                  <a:pt x="991" y="1982"/>
                </a:lnTo>
                <a:lnTo>
                  <a:pt x="984" y="1980"/>
                </a:lnTo>
                <a:lnTo>
                  <a:pt x="977" y="1980"/>
                </a:lnTo>
                <a:close/>
                <a:moveTo>
                  <a:pt x="628" y="1971"/>
                </a:moveTo>
                <a:lnTo>
                  <a:pt x="603" y="1981"/>
                </a:lnTo>
                <a:lnTo>
                  <a:pt x="576" y="1988"/>
                </a:lnTo>
                <a:lnTo>
                  <a:pt x="546" y="1996"/>
                </a:lnTo>
                <a:lnTo>
                  <a:pt x="516" y="2004"/>
                </a:lnTo>
                <a:lnTo>
                  <a:pt x="486" y="2010"/>
                </a:lnTo>
                <a:lnTo>
                  <a:pt x="455" y="2017"/>
                </a:lnTo>
                <a:lnTo>
                  <a:pt x="424" y="2024"/>
                </a:lnTo>
                <a:lnTo>
                  <a:pt x="395" y="2031"/>
                </a:lnTo>
                <a:lnTo>
                  <a:pt x="367" y="2037"/>
                </a:lnTo>
                <a:lnTo>
                  <a:pt x="341" y="2045"/>
                </a:lnTo>
                <a:lnTo>
                  <a:pt x="318" y="2053"/>
                </a:lnTo>
                <a:lnTo>
                  <a:pt x="299" y="2062"/>
                </a:lnTo>
                <a:lnTo>
                  <a:pt x="283" y="2072"/>
                </a:lnTo>
                <a:lnTo>
                  <a:pt x="271" y="2082"/>
                </a:lnTo>
                <a:lnTo>
                  <a:pt x="265" y="2094"/>
                </a:lnTo>
                <a:lnTo>
                  <a:pt x="262" y="2107"/>
                </a:lnTo>
                <a:lnTo>
                  <a:pt x="261" y="2121"/>
                </a:lnTo>
                <a:lnTo>
                  <a:pt x="262" y="2136"/>
                </a:lnTo>
                <a:lnTo>
                  <a:pt x="264" y="2150"/>
                </a:lnTo>
                <a:lnTo>
                  <a:pt x="269" y="2163"/>
                </a:lnTo>
                <a:lnTo>
                  <a:pt x="274" y="2174"/>
                </a:lnTo>
                <a:lnTo>
                  <a:pt x="280" y="2181"/>
                </a:lnTo>
                <a:lnTo>
                  <a:pt x="289" y="2185"/>
                </a:lnTo>
                <a:lnTo>
                  <a:pt x="298" y="2188"/>
                </a:lnTo>
                <a:lnTo>
                  <a:pt x="310" y="2189"/>
                </a:lnTo>
                <a:lnTo>
                  <a:pt x="322" y="2188"/>
                </a:lnTo>
                <a:lnTo>
                  <a:pt x="334" y="2185"/>
                </a:lnTo>
                <a:lnTo>
                  <a:pt x="346" y="2179"/>
                </a:lnTo>
                <a:lnTo>
                  <a:pt x="355" y="2170"/>
                </a:lnTo>
                <a:lnTo>
                  <a:pt x="363" y="2158"/>
                </a:lnTo>
                <a:lnTo>
                  <a:pt x="346" y="2160"/>
                </a:lnTo>
                <a:lnTo>
                  <a:pt x="332" y="2160"/>
                </a:lnTo>
                <a:lnTo>
                  <a:pt x="320" y="2157"/>
                </a:lnTo>
                <a:lnTo>
                  <a:pt x="312" y="2151"/>
                </a:lnTo>
                <a:lnTo>
                  <a:pt x="305" y="2144"/>
                </a:lnTo>
                <a:lnTo>
                  <a:pt x="302" y="2136"/>
                </a:lnTo>
                <a:lnTo>
                  <a:pt x="300" y="2126"/>
                </a:lnTo>
                <a:lnTo>
                  <a:pt x="302" y="2113"/>
                </a:lnTo>
                <a:lnTo>
                  <a:pt x="309" y="2101"/>
                </a:lnTo>
                <a:lnTo>
                  <a:pt x="320" y="2092"/>
                </a:lnTo>
                <a:lnTo>
                  <a:pt x="335" y="2086"/>
                </a:lnTo>
                <a:lnTo>
                  <a:pt x="355" y="2082"/>
                </a:lnTo>
                <a:lnTo>
                  <a:pt x="366" y="2084"/>
                </a:lnTo>
                <a:lnTo>
                  <a:pt x="377" y="2089"/>
                </a:lnTo>
                <a:lnTo>
                  <a:pt x="386" y="2099"/>
                </a:lnTo>
                <a:lnTo>
                  <a:pt x="393" y="2112"/>
                </a:lnTo>
                <a:lnTo>
                  <a:pt x="400" y="2127"/>
                </a:lnTo>
                <a:lnTo>
                  <a:pt x="405" y="2145"/>
                </a:lnTo>
                <a:lnTo>
                  <a:pt x="410" y="2163"/>
                </a:lnTo>
                <a:lnTo>
                  <a:pt x="411" y="2184"/>
                </a:lnTo>
                <a:lnTo>
                  <a:pt x="412" y="2204"/>
                </a:lnTo>
                <a:lnTo>
                  <a:pt x="413" y="2205"/>
                </a:lnTo>
                <a:lnTo>
                  <a:pt x="415" y="2205"/>
                </a:lnTo>
                <a:lnTo>
                  <a:pt x="419" y="2203"/>
                </a:lnTo>
                <a:lnTo>
                  <a:pt x="424" y="2202"/>
                </a:lnTo>
                <a:lnTo>
                  <a:pt x="431" y="2201"/>
                </a:lnTo>
                <a:lnTo>
                  <a:pt x="440" y="2201"/>
                </a:lnTo>
                <a:lnTo>
                  <a:pt x="450" y="2202"/>
                </a:lnTo>
                <a:lnTo>
                  <a:pt x="463" y="2205"/>
                </a:lnTo>
                <a:lnTo>
                  <a:pt x="477" y="2211"/>
                </a:lnTo>
                <a:lnTo>
                  <a:pt x="495" y="2219"/>
                </a:lnTo>
                <a:lnTo>
                  <a:pt x="487" y="2203"/>
                </a:lnTo>
                <a:lnTo>
                  <a:pt x="472" y="2173"/>
                </a:lnTo>
                <a:lnTo>
                  <a:pt x="467" y="2158"/>
                </a:lnTo>
                <a:lnTo>
                  <a:pt x="466" y="2144"/>
                </a:lnTo>
                <a:lnTo>
                  <a:pt x="466" y="2130"/>
                </a:lnTo>
                <a:lnTo>
                  <a:pt x="472" y="2117"/>
                </a:lnTo>
                <a:lnTo>
                  <a:pt x="474" y="2117"/>
                </a:lnTo>
                <a:lnTo>
                  <a:pt x="480" y="2119"/>
                </a:lnTo>
                <a:lnTo>
                  <a:pt x="490" y="2121"/>
                </a:lnTo>
                <a:lnTo>
                  <a:pt x="502" y="2126"/>
                </a:lnTo>
                <a:lnTo>
                  <a:pt x="516" y="2135"/>
                </a:lnTo>
                <a:lnTo>
                  <a:pt x="532" y="2146"/>
                </a:lnTo>
                <a:lnTo>
                  <a:pt x="546" y="2161"/>
                </a:lnTo>
                <a:lnTo>
                  <a:pt x="561" y="2181"/>
                </a:lnTo>
                <a:lnTo>
                  <a:pt x="559" y="2156"/>
                </a:lnTo>
                <a:lnTo>
                  <a:pt x="560" y="2133"/>
                </a:lnTo>
                <a:lnTo>
                  <a:pt x="564" y="2114"/>
                </a:lnTo>
                <a:lnTo>
                  <a:pt x="568" y="2097"/>
                </a:lnTo>
                <a:lnTo>
                  <a:pt x="575" y="2082"/>
                </a:lnTo>
                <a:lnTo>
                  <a:pt x="582" y="2069"/>
                </a:lnTo>
                <a:lnTo>
                  <a:pt x="589" y="2056"/>
                </a:lnTo>
                <a:lnTo>
                  <a:pt x="597" y="2044"/>
                </a:lnTo>
                <a:lnTo>
                  <a:pt x="606" y="2031"/>
                </a:lnTo>
                <a:lnTo>
                  <a:pt x="613" y="2019"/>
                </a:lnTo>
                <a:lnTo>
                  <a:pt x="619" y="2005"/>
                </a:lnTo>
                <a:lnTo>
                  <a:pt x="624" y="1989"/>
                </a:lnTo>
                <a:lnTo>
                  <a:pt x="628" y="1971"/>
                </a:lnTo>
                <a:close/>
                <a:moveTo>
                  <a:pt x="909" y="1961"/>
                </a:moveTo>
                <a:lnTo>
                  <a:pt x="904" y="1963"/>
                </a:lnTo>
                <a:lnTo>
                  <a:pt x="899" y="1968"/>
                </a:lnTo>
                <a:lnTo>
                  <a:pt x="896" y="1976"/>
                </a:lnTo>
                <a:lnTo>
                  <a:pt x="897" y="1985"/>
                </a:lnTo>
                <a:lnTo>
                  <a:pt x="901" y="1993"/>
                </a:lnTo>
                <a:lnTo>
                  <a:pt x="906" y="1998"/>
                </a:lnTo>
                <a:lnTo>
                  <a:pt x="913" y="2002"/>
                </a:lnTo>
                <a:lnTo>
                  <a:pt x="922" y="2003"/>
                </a:lnTo>
                <a:lnTo>
                  <a:pt x="929" y="2001"/>
                </a:lnTo>
                <a:lnTo>
                  <a:pt x="936" y="1996"/>
                </a:lnTo>
                <a:lnTo>
                  <a:pt x="939" y="1990"/>
                </a:lnTo>
                <a:lnTo>
                  <a:pt x="940" y="1983"/>
                </a:lnTo>
                <a:lnTo>
                  <a:pt x="938" y="1976"/>
                </a:lnTo>
                <a:lnTo>
                  <a:pt x="935" y="1969"/>
                </a:lnTo>
                <a:lnTo>
                  <a:pt x="928" y="1965"/>
                </a:lnTo>
                <a:lnTo>
                  <a:pt x="923" y="1962"/>
                </a:lnTo>
                <a:lnTo>
                  <a:pt x="915" y="1961"/>
                </a:lnTo>
                <a:lnTo>
                  <a:pt x="909" y="1961"/>
                </a:lnTo>
                <a:close/>
                <a:moveTo>
                  <a:pt x="840" y="1936"/>
                </a:moveTo>
                <a:lnTo>
                  <a:pt x="833" y="1938"/>
                </a:lnTo>
                <a:lnTo>
                  <a:pt x="828" y="1942"/>
                </a:lnTo>
                <a:lnTo>
                  <a:pt x="827" y="1949"/>
                </a:lnTo>
                <a:lnTo>
                  <a:pt x="827" y="1956"/>
                </a:lnTo>
                <a:lnTo>
                  <a:pt x="828" y="1963"/>
                </a:lnTo>
                <a:lnTo>
                  <a:pt x="832" y="1967"/>
                </a:lnTo>
                <a:lnTo>
                  <a:pt x="839" y="1970"/>
                </a:lnTo>
                <a:lnTo>
                  <a:pt x="848" y="1971"/>
                </a:lnTo>
                <a:lnTo>
                  <a:pt x="855" y="1970"/>
                </a:lnTo>
                <a:lnTo>
                  <a:pt x="860" y="1969"/>
                </a:lnTo>
                <a:lnTo>
                  <a:pt x="863" y="1967"/>
                </a:lnTo>
                <a:lnTo>
                  <a:pt x="867" y="1965"/>
                </a:lnTo>
                <a:lnTo>
                  <a:pt x="870" y="1960"/>
                </a:lnTo>
                <a:lnTo>
                  <a:pt x="871" y="1953"/>
                </a:lnTo>
                <a:lnTo>
                  <a:pt x="869" y="1945"/>
                </a:lnTo>
                <a:lnTo>
                  <a:pt x="865" y="1941"/>
                </a:lnTo>
                <a:lnTo>
                  <a:pt x="861" y="1938"/>
                </a:lnTo>
                <a:lnTo>
                  <a:pt x="854" y="1937"/>
                </a:lnTo>
                <a:lnTo>
                  <a:pt x="848" y="1936"/>
                </a:lnTo>
                <a:lnTo>
                  <a:pt x="840" y="1936"/>
                </a:lnTo>
                <a:close/>
                <a:moveTo>
                  <a:pt x="727" y="1851"/>
                </a:moveTo>
                <a:lnTo>
                  <a:pt x="716" y="1853"/>
                </a:lnTo>
                <a:lnTo>
                  <a:pt x="707" y="1856"/>
                </a:lnTo>
                <a:lnTo>
                  <a:pt x="701" y="1861"/>
                </a:lnTo>
                <a:lnTo>
                  <a:pt x="694" y="1873"/>
                </a:lnTo>
                <a:lnTo>
                  <a:pt x="687" y="1888"/>
                </a:lnTo>
                <a:lnTo>
                  <a:pt x="681" y="1904"/>
                </a:lnTo>
                <a:lnTo>
                  <a:pt x="670" y="1941"/>
                </a:lnTo>
                <a:lnTo>
                  <a:pt x="665" y="1960"/>
                </a:lnTo>
                <a:lnTo>
                  <a:pt x="662" y="1979"/>
                </a:lnTo>
                <a:lnTo>
                  <a:pt x="659" y="1997"/>
                </a:lnTo>
                <a:lnTo>
                  <a:pt x="657" y="2012"/>
                </a:lnTo>
                <a:lnTo>
                  <a:pt x="655" y="2026"/>
                </a:lnTo>
                <a:lnTo>
                  <a:pt x="656" y="2036"/>
                </a:lnTo>
                <a:lnTo>
                  <a:pt x="657" y="2042"/>
                </a:lnTo>
                <a:lnTo>
                  <a:pt x="660" y="2044"/>
                </a:lnTo>
                <a:lnTo>
                  <a:pt x="674" y="2041"/>
                </a:lnTo>
                <a:lnTo>
                  <a:pt x="690" y="2034"/>
                </a:lnTo>
                <a:lnTo>
                  <a:pt x="706" y="2025"/>
                </a:lnTo>
                <a:lnTo>
                  <a:pt x="721" y="2013"/>
                </a:lnTo>
                <a:lnTo>
                  <a:pt x="736" y="1998"/>
                </a:lnTo>
                <a:lnTo>
                  <a:pt x="750" y="1983"/>
                </a:lnTo>
                <a:lnTo>
                  <a:pt x="762" y="1966"/>
                </a:lnTo>
                <a:lnTo>
                  <a:pt x="773" y="1950"/>
                </a:lnTo>
                <a:lnTo>
                  <a:pt x="781" y="1933"/>
                </a:lnTo>
                <a:lnTo>
                  <a:pt x="787" y="1917"/>
                </a:lnTo>
                <a:lnTo>
                  <a:pt x="789" y="1902"/>
                </a:lnTo>
                <a:lnTo>
                  <a:pt x="788" y="1889"/>
                </a:lnTo>
                <a:lnTo>
                  <a:pt x="783" y="1877"/>
                </a:lnTo>
                <a:lnTo>
                  <a:pt x="775" y="1867"/>
                </a:lnTo>
                <a:lnTo>
                  <a:pt x="764" y="1860"/>
                </a:lnTo>
                <a:lnTo>
                  <a:pt x="751" y="1855"/>
                </a:lnTo>
                <a:lnTo>
                  <a:pt x="740" y="1852"/>
                </a:lnTo>
                <a:lnTo>
                  <a:pt x="727" y="1851"/>
                </a:lnTo>
                <a:close/>
                <a:moveTo>
                  <a:pt x="893" y="1824"/>
                </a:moveTo>
                <a:lnTo>
                  <a:pt x="886" y="1825"/>
                </a:lnTo>
                <a:lnTo>
                  <a:pt x="880" y="1828"/>
                </a:lnTo>
                <a:lnTo>
                  <a:pt x="874" y="1831"/>
                </a:lnTo>
                <a:lnTo>
                  <a:pt x="870" y="1838"/>
                </a:lnTo>
                <a:lnTo>
                  <a:pt x="865" y="1847"/>
                </a:lnTo>
                <a:lnTo>
                  <a:pt x="861" y="1858"/>
                </a:lnTo>
                <a:lnTo>
                  <a:pt x="860" y="1868"/>
                </a:lnTo>
                <a:lnTo>
                  <a:pt x="862" y="1877"/>
                </a:lnTo>
                <a:lnTo>
                  <a:pt x="870" y="1887"/>
                </a:lnTo>
                <a:lnTo>
                  <a:pt x="881" y="1898"/>
                </a:lnTo>
                <a:lnTo>
                  <a:pt x="895" y="1909"/>
                </a:lnTo>
                <a:lnTo>
                  <a:pt x="914" y="1919"/>
                </a:lnTo>
                <a:lnTo>
                  <a:pt x="934" y="1929"/>
                </a:lnTo>
                <a:lnTo>
                  <a:pt x="956" y="1938"/>
                </a:lnTo>
                <a:lnTo>
                  <a:pt x="980" y="1944"/>
                </a:lnTo>
                <a:lnTo>
                  <a:pt x="994" y="1947"/>
                </a:lnTo>
                <a:lnTo>
                  <a:pt x="1006" y="1948"/>
                </a:lnTo>
                <a:lnTo>
                  <a:pt x="1014" y="1946"/>
                </a:lnTo>
                <a:lnTo>
                  <a:pt x="1020" y="1943"/>
                </a:lnTo>
                <a:lnTo>
                  <a:pt x="1024" y="1938"/>
                </a:lnTo>
                <a:lnTo>
                  <a:pt x="1025" y="1934"/>
                </a:lnTo>
                <a:lnTo>
                  <a:pt x="1025" y="1929"/>
                </a:lnTo>
                <a:lnTo>
                  <a:pt x="1024" y="1925"/>
                </a:lnTo>
                <a:lnTo>
                  <a:pt x="1024" y="1922"/>
                </a:lnTo>
                <a:lnTo>
                  <a:pt x="1023" y="1920"/>
                </a:lnTo>
                <a:lnTo>
                  <a:pt x="1015" y="1913"/>
                </a:lnTo>
                <a:lnTo>
                  <a:pt x="1003" y="1908"/>
                </a:lnTo>
                <a:lnTo>
                  <a:pt x="989" y="1904"/>
                </a:lnTo>
                <a:lnTo>
                  <a:pt x="972" y="1900"/>
                </a:lnTo>
                <a:lnTo>
                  <a:pt x="955" y="1896"/>
                </a:lnTo>
                <a:lnTo>
                  <a:pt x="939" y="1892"/>
                </a:lnTo>
                <a:lnTo>
                  <a:pt x="926" y="1889"/>
                </a:lnTo>
                <a:lnTo>
                  <a:pt x="915" y="1884"/>
                </a:lnTo>
                <a:lnTo>
                  <a:pt x="909" y="1878"/>
                </a:lnTo>
                <a:lnTo>
                  <a:pt x="905" y="1871"/>
                </a:lnTo>
                <a:lnTo>
                  <a:pt x="904" y="1861"/>
                </a:lnTo>
                <a:lnTo>
                  <a:pt x="905" y="1853"/>
                </a:lnTo>
                <a:lnTo>
                  <a:pt x="907" y="1845"/>
                </a:lnTo>
                <a:lnTo>
                  <a:pt x="908" y="1837"/>
                </a:lnTo>
                <a:lnTo>
                  <a:pt x="907" y="1831"/>
                </a:lnTo>
                <a:lnTo>
                  <a:pt x="904" y="1827"/>
                </a:lnTo>
                <a:lnTo>
                  <a:pt x="899" y="1824"/>
                </a:lnTo>
                <a:lnTo>
                  <a:pt x="893" y="1824"/>
                </a:lnTo>
                <a:close/>
                <a:moveTo>
                  <a:pt x="740" y="1762"/>
                </a:moveTo>
                <a:lnTo>
                  <a:pt x="727" y="1764"/>
                </a:lnTo>
                <a:lnTo>
                  <a:pt x="714" y="1767"/>
                </a:lnTo>
                <a:lnTo>
                  <a:pt x="701" y="1770"/>
                </a:lnTo>
                <a:lnTo>
                  <a:pt x="677" y="1781"/>
                </a:lnTo>
                <a:lnTo>
                  <a:pt x="664" y="1790"/>
                </a:lnTo>
                <a:lnTo>
                  <a:pt x="652" y="1797"/>
                </a:lnTo>
                <a:lnTo>
                  <a:pt x="639" y="1806"/>
                </a:lnTo>
                <a:lnTo>
                  <a:pt x="629" y="1814"/>
                </a:lnTo>
                <a:lnTo>
                  <a:pt x="620" y="1821"/>
                </a:lnTo>
                <a:lnTo>
                  <a:pt x="615" y="1827"/>
                </a:lnTo>
                <a:lnTo>
                  <a:pt x="609" y="1835"/>
                </a:lnTo>
                <a:lnTo>
                  <a:pt x="606" y="1844"/>
                </a:lnTo>
                <a:lnTo>
                  <a:pt x="604" y="1852"/>
                </a:lnTo>
                <a:lnTo>
                  <a:pt x="602" y="1861"/>
                </a:lnTo>
                <a:lnTo>
                  <a:pt x="619" y="1854"/>
                </a:lnTo>
                <a:lnTo>
                  <a:pt x="630" y="1849"/>
                </a:lnTo>
                <a:lnTo>
                  <a:pt x="644" y="1844"/>
                </a:lnTo>
                <a:lnTo>
                  <a:pt x="661" y="1838"/>
                </a:lnTo>
                <a:lnTo>
                  <a:pt x="679" y="1833"/>
                </a:lnTo>
                <a:lnTo>
                  <a:pt x="698" y="1828"/>
                </a:lnTo>
                <a:lnTo>
                  <a:pt x="719" y="1824"/>
                </a:lnTo>
                <a:lnTo>
                  <a:pt x="740" y="1822"/>
                </a:lnTo>
                <a:lnTo>
                  <a:pt x="762" y="1822"/>
                </a:lnTo>
                <a:lnTo>
                  <a:pt x="783" y="1823"/>
                </a:lnTo>
                <a:lnTo>
                  <a:pt x="781" y="1812"/>
                </a:lnTo>
                <a:lnTo>
                  <a:pt x="778" y="1800"/>
                </a:lnTo>
                <a:lnTo>
                  <a:pt x="775" y="1789"/>
                </a:lnTo>
                <a:lnTo>
                  <a:pt x="773" y="1779"/>
                </a:lnTo>
                <a:lnTo>
                  <a:pt x="767" y="1770"/>
                </a:lnTo>
                <a:lnTo>
                  <a:pt x="761" y="1766"/>
                </a:lnTo>
                <a:lnTo>
                  <a:pt x="751" y="1763"/>
                </a:lnTo>
                <a:lnTo>
                  <a:pt x="740" y="1762"/>
                </a:lnTo>
                <a:close/>
                <a:moveTo>
                  <a:pt x="362" y="1738"/>
                </a:moveTo>
                <a:lnTo>
                  <a:pt x="341" y="1739"/>
                </a:lnTo>
                <a:lnTo>
                  <a:pt x="323" y="1740"/>
                </a:lnTo>
                <a:lnTo>
                  <a:pt x="307" y="1743"/>
                </a:lnTo>
                <a:lnTo>
                  <a:pt x="293" y="1747"/>
                </a:lnTo>
                <a:lnTo>
                  <a:pt x="284" y="1751"/>
                </a:lnTo>
                <a:lnTo>
                  <a:pt x="274" y="1760"/>
                </a:lnTo>
                <a:lnTo>
                  <a:pt x="266" y="1771"/>
                </a:lnTo>
                <a:lnTo>
                  <a:pt x="261" y="1783"/>
                </a:lnTo>
                <a:lnTo>
                  <a:pt x="258" y="1795"/>
                </a:lnTo>
                <a:lnTo>
                  <a:pt x="257" y="1806"/>
                </a:lnTo>
                <a:lnTo>
                  <a:pt x="256" y="1815"/>
                </a:lnTo>
                <a:lnTo>
                  <a:pt x="256" y="1823"/>
                </a:lnTo>
                <a:lnTo>
                  <a:pt x="258" y="1818"/>
                </a:lnTo>
                <a:lnTo>
                  <a:pt x="261" y="1812"/>
                </a:lnTo>
                <a:lnTo>
                  <a:pt x="266" y="1806"/>
                </a:lnTo>
                <a:lnTo>
                  <a:pt x="271" y="1800"/>
                </a:lnTo>
                <a:lnTo>
                  <a:pt x="278" y="1794"/>
                </a:lnTo>
                <a:lnTo>
                  <a:pt x="287" y="1789"/>
                </a:lnTo>
                <a:lnTo>
                  <a:pt x="296" y="1786"/>
                </a:lnTo>
                <a:lnTo>
                  <a:pt x="308" y="1785"/>
                </a:lnTo>
                <a:lnTo>
                  <a:pt x="321" y="1789"/>
                </a:lnTo>
                <a:lnTo>
                  <a:pt x="332" y="1795"/>
                </a:lnTo>
                <a:lnTo>
                  <a:pt x="339" y="1801"/>
                </a:lnTo>
                <a:lnTo>
                  <a:pt x="343" y="1807"/>
                </a:lnTo>
                <a:lnTo>
                  <a:pt x="343" y="1813"/>
                </a:lnTo>
                <a:lnTo>
                  <a:pt x="341" y="1819"/>
                </a:lnTo>
                <a:lnTo>
                  <a:pt x="338" y="1823"/>
                </a:lnTo>
                <a:lnTo>
                  <a:pt x="289" y="1892"/>
                </a:lnTo>
                <a:lnTo>
                  <a:pt x="338" y="1915"/>
                </a:lnTo>
                <a:lnTo>
                  <a:pt x="352" y="1900"/>
                </a:lnTo>
                <a:lnTo>
                  <a:pt x="364" y="1885"/>
                </a:lnTo>
                <a:lnTo>
                  <a:pt x="375" y="1872"/>
                </a:lnTo>
                <a:lnTo>
                  <a:pt x="387" y="1861"/>
                </a:lnTo>
                <a:lnTo>
                  <a:pt x="401" y="1850"/>
                </a:lnTo>
                <a:lnTo>
                  <a:pt x="421" y="1839"/>
                </a:lnTo>
                <a:lnTo>
                  <a:pt x="431" y="1838"/>
                </a:lnTo>
                <a:lnTo>
                  <a:pt x="440" y="1837"/>
                </a:lnTo>
                <a:lnTo>
                  <a:pt x="449" y="1839"/>
                </a:lnTo>
                <a:lnTo>
                  <a:pt x="459" y="1845"/>
                </a:lnTo>
                <a:lnTo>
                  <a:pt x="470" y="1854"/>
                </a:lnTo>
                <a:lnTo>
                  <a:pt x="477" y="1861"/>
                </a:lnTo>
                <a:lnTo>
                  <a:pt x="481" y="1870"/>
                </a:lnTo>
                <a:lnTo>
                  <a:pt x="485" y="1879"/>
                </a:lnTo>
                <a:lnTo>
                  <a:pt x="487" y="1889"/>
                </a:lnTo>
                <a:lnTo>
                  <a:pt x="486" y="1898"/>
                </a:lnTo>
                <a:lnTo>
                  <a:pt x="484" y="1907"/>
                </a:lnTo>
                <a:lnTo>
                  <a:pt x="478" y="1916"/>
                </a:lnTo>
                <a:lnTo>
                  <a:pt x="470" y="1922"/>
                </a:lnTo>
                <a:lnTo>
                  <a:pt x="458" y="1927"/>
                </a:lnTo>
                <a:lnTo>
                  <a:pt x="447" y="1927"/>
                </a:lnTo>
                <a:lnTo>
                  <a:pt x="437" y="1925"/>
                </a:lnTo>
                <a:lnTo>
                  <a:pt x="428" y="1920"/>
                </a:lnTo>
                <a:lnTo>
                  <a:pt x="422" y="1911"/>
                </a:lnTo>
                <a:lnTo>
                  <a:pt x="416" y="1902"/>
                </a:lnTo>
                <a:lnTo>
                  <a:pt x="412" y="1892"/>
                </a:lnTo>
                <a:lnTo>
                  <a:pt x="410" y="1894"/>
                </a:lnTo>
                <a:lnTo>
                  <a:pt x="406" y="1899"/>
                </a:lnTo>
                <a:lnTo>
                  <a:pt x="401" y="1905"/>
                </a:lnTo>
                <a:lnTo>
                  <a:pt x="398" y="1912"/>
                </a:lnTo>
                <a:lnTo>
                  <a:pt x="396" y="1921"/>
                </a:lnTo>
                <a:lnTo>
                  <a:pt x="395" y="1930"/>
                </a:lnTo>
                <a:lnTo>
                  <a:pt x="398" y="1939"/>
                </a:lnTo>
                <a:lnTo>
                  <a:pt x="404" y="1949"/>
                </a:lnTo>
                <a:lnTo>
                  <a:pt x="415" y="1957"/>
                </a:lnTo>
                <a:lnTo>
                  <a:pt x="425" y="1961"/>
                </a:lnTo>
                <a:lnTo>
                  <a:pt x="439" y="1965"/>
                </a:lnTo>
                <a:lnTo>
                  <a:pt x="455" y="1967"/>
                </a:lnTo>
                <a:lnTo>
                  <a:pt x="471" y="1968"/>
                </a:lnTo>
                <a:lnTo>
                  <a:pt x="489" y="1968"/>
                </a:lnTo>
                <a:lnTo>
                  <a:pt x="508" y="1967"/>
                </a:lnTo>
                <a:lnTo>
                  <a:pt x="526" y="1964"/>
                </a:lnTo>
                <a:lnTo>
                  <a:pt x="544" y="1960"/>
                </a:lnTo>
                <a:lnTo>
                  <a:pt x="561" y="1954"/>
                </a:lnTo>
                <a:lnTo>
                  <a:pt x="575" y="1947"/>
                </a:lnTo>
                <a:lnTo>
                  <a:pt x="587" y="1938"/>
                </a:lnTo>
                <a:lnTo>
                  <a:pt x="596" y="1927"/>
                </a:lnTo>
                <a:lnTo>
                  <a:pt x="601" y="1914"/>
                </a:lnTo>
                <a:lnTo>
                  <a:pt x="602" y="1900"/>
                </a:lnTo>
                <a:lnTo>
                  <a:pt x="599" y="1895"/>
                </a:lnTo>
                <a:lnTo>
                  <a:pt x="592" y="1891"/>
                </a:lnTo>
                <a:lnTo>
                  <a:pt x="581" y="1886"/>
                </a:lnTo>
                <a:lnTo>
                  <a:pt x="568" y="1882"/>
                </a:lnTo>
                <a:lnTo>
                  <a:pt x="554" y="1877"/>
                </a:lnTo>
                <a:lnTo>
                  <a:pt x="538" y="1872"/>
                </a:lnTo>
                <a:lnTo>
                  <a:pt x="524" y="1867"/>
                </a:lnTo>
                <a:lnTo>
                  <a:pt x="511" y="1861"/>
                </a:lnTo>
                <a:lnTo>
                  <a:pt x="526" y="1851"/>
                </a:lnTo>
                <a:lnTo>
                  <a:pt x="536" y="1847"/>
                </a:lnTo>
                <a:lnTo>
                  <a:pt x="543" y="1842"/>
                </a:lnTo>
                <a:lnTo>
                  <a:pt x="550" y="1837"/>
                </a:lnTo>
                <a:lnTo>
                  <a:pt x="554" y="1831"/>
                </a:lnTo>
                <a:lnTo>
                  <a:pt x="553" y="1823"/>
                </a:lnTo>
                <a:lnTo>
                  <a:pt x="543" y="1806"/>
                </a:lnTo>
                <a:lnTo>
                  <a:pt x="530" y="1790"/>
                </a:lnTo>
                <a:lnTo>
                  <a:pt x="513" y="1776"/>
                </a:lnTo>
                <a:lnTo>
                  <a:pt x="495" y="1765"/>
                </a:lnTo>
                <a:lnTo>
                  <a:pt x="474" y="1757"/>
                </a:lnTo>
                <a:lnTo>
                  <a:pt x="452" y="1749"/>
                </a:lnTo>
                <a:lnTo>
                  <a:pt x="429" y="1744"/>
                </a:lnTo>
                <a:lnTo>
                  <a:pt x="406" y="1740"/>
                </a:lnTo>
                <a:lnTo>
                  <a:pt x="383" y="1739"/>
                </a:lnTo>
                <a:lnTo>
                  <a:pt x="362" y="1738"/>
                </a:lnTo>
                <a:close/>
                <a:moveTo>
                  <a:pt x="589" y="1671"/>
                </a:moveTo>
                <a:lnTo>
                  <a:pt x="583" y="1674"/>
                </a:lnTo>
                <a:lnTo>
                  <a:pt x="575" y="1680"/>
                </a:lnTo>
                <a:lnTo>
                  <a:pt x="565" y="1686"/>
                </a:lnTo>
                <a:lnTo>
                  <a:pt x="554" y="1694"/>
                </a:lnTo>
                <a:lnTo>
                  <a:pt x="543" y="1702"/>
                </a:lnTo>
                <a:lnTo>
                  <a:pt x="532" y="1710"/>
                </a:lnTo>
                <a:lnTo>
                  <a:pt x="521" y="1718"/>
                </a:lnTo>
                <a:lnTo>
                  <a:pt x="511" y="1724"/>
                </a:lnTo>
                <a:lnTo>
                  <a:pt x="513" y="1727"/>
                </a:lnTo>
                <a:lnTo>
                  <a:pt x="518" y="1733"/>
                </a:lnTo>
                <a:lnTo>
                  <a:pt x="523" y="1740"/>
                </a:lnTo>
                <a:lnTo>
                  <a:pt x="532" y="1747"/>
                </a:lnTo>
                <a:lnTo>
                  <a:pt x="542" y="1755"/>
                </a:lnTo>
                <a:lnTo>
                  <a:pt x="553" y="1762"/>
                </a:lnTo>
                <a:lnTo>
                  <a:pt x="565" y="1768"/>
                </a:lnTo>
                <a:lnTo>
                  <a:pt x="579" y="1772"/>
                </a:lnTo>
                <a:lnTo>
                  <a:pt x="595" y="1773"/>
                </a:lnTo>
                <a:lnTo>
                  <a:pt x="610" y="1770"/>
                </a:lnTo>
                <a:lnTo>
                  <a:pt x="627" y="1762"/>
                </a:lnTo>
                <a:lnTo>
                  <a:pt x="626" y="1760"/>
                </a:lnTo>
                <a:lnTo>
                  <a:pt x="621" y="1743"/>
                </a:lnTo>
                <a:lnTo>
                  <a:pt x="618" y="1731"/>
                </a:lnTo>
                <a:lnTo>
                  <a:pt x="614" y="1718"/>
                </a:lnTo>
                <a:lnTo>
                  <a:pt x="609" y="1705"/>
                </a:lnTo>
                <a:lnTo>
                  <a:pt x="606" y="1692"/>
                </a:lnTo>
                <a:lnTo>
                  <a:pt x="601" y="1682"/>
                </a:lnTo>
                <a:lnTo>
                  <a:pt x="597" y="1674"/>
                </a:lnTo>
                <a:lnTo>
                  <a:pt x="594" y="1671"/>
                </a:lnTo>
                <a:lnTo>
                  <a:pt x="589" y="1671"/>
                </a:lnTo>
                <a:close/>
                <a:moveTo>
                  <a:pt x="915" y="1643"/>
                </a:moveTo>
                <a:lnTo>
                  <a:pt x="907" y="1646"/>
                </a:lnTo>
                <a:lnTo>
                  <a:pt x="902" y="1651"/>
                </a:lnTo>
                <a:lnTo>
                  <a:pt x="898" y="1658"/>
                </a:lnTo>
                <a:lnTo>
                  <a:pt x="897" y="1665"/>
                </a:lnTo>
                <a:lnTo>
                  <a:pt x="898" y="1672"/>
                </a:lnTo>
                <a:lnTo>
                  <a:pt x="901" y="1676"/>
                </a:lnTo>
                <a:lnTo>
                  <a:pt x="906" y="1678"/>
                </a:lnTo>
                <a:lnTo>
                  <a:pt x="916" y="1680"/>
                </a:lnTo>
                <a:lnTo>
                  <a:pt x="929" y="1680"/>
                </a:lnTo>
                <a:lnTo>
                  <a:pt x="944" y="1682"/>
                </a:lnTo>
                <a:lnTo>
                  <a:pt x="960" y="1684"/>
                </a:lnTo>
                <a:lnTo>
                  <a:pt x="976" y="1685"/>
                </a:lnTo>
                <a:lnTo>
                  <a:pt x="990" y="1686"/>
                </a:lnTo>
                <a:lnTo>
                  <a:pt x="985" y="1679"/>
                </a:lnTo>
                <a:lnTo>
                  <a:pt x="981" y="1670"/>
                </a:lnTo>
                <a:lnTo>
                  <a:pt x="976" y="1663"/>
                </a:lnTo>
                <a:lnTo>
                  <a:pt x="970" y="1659"/>
                </a:lnTo>
                <a:lnTo>
                  <a:pt x="964" y="1657"/>
                </a:lnTo>
                <a:lnTo>
                  <a:pt x="956" y="1653"/>
                </a:lnTo>
                <a:lnTo>
                  <a:pt x="946" y="1649"/>
                </a:lnTo>
                <a:lnTo>
                  <a:pt x="935" y="1647"/>
                </a:lnTo>
                <a:lnTo>
                  <a:pt x="925" y="1644"/>
                </a:lnTo>
                <a:lnTo>
                  <a:pt x="915" y="1643"/>
                </a:lnTo>
                <a:close/>
                <a:moveTo>
                  <a:pt x="517" y="1641"/>
                </a:moveTo>
                <a:lnTo>
                  <a:pt x="508" y="1641"/>
                </a:lnTo>
                <a:lnTo>
                  <a:pt x="496" y="1641"/>
                </a:lnTo>
                <a:lnTo>
                  <a:pt x="479" y="1642"/>
                </a:lnTo>
                <a:lnTo>
                  <a:pt x="461" y="1643"/>
                </a:lnTo>
                <a:lnTo>
                  <a:pt x="441" y="1645"/>
                </a:lnTo>
                <a:lnTo>
                  <a:pt x="402" y="1647"/>
                </a:lnTo>
                <a:lnTo>
                  <a:pt x="385" y="1647"/>
                </a:lnTo>
                <a:lnTo>
                  <a:pt x="371" y="1648"/>
                </a:lnTo>
                <a:lnTo>
                  <a:pt x="383" y="1659"/>
                </a:lnTo>
                <a:lnTo>
                  <a:pt x="392" y="1667"/>
                </a:lnTo>
                <a:lnTo>
                  <a:pt x="403" y="1674"/>
                </a:lnTo>
                <a:lnTo>
                  <a:pt x="415" y="1684"/>
                </a:lnTo>
                <a:lnTo>
                  <a:pt x="427" y="1691"/>
                </a:lnTo>
                <a:lnTo>
                  <a:pt x="438" y="1699"/>
                </a:lnTo>
                <a:lnTo>
                  <a:pt x="449" y="1706"/>
                </a:lnTo>
                <a:lnTo>
                  <a:pt x="457" y="1710"/>
                </a:lnTo>
                <a:lnTo>
                  <a:pt x="466" y="1707"/>
                </a:lnTo>
                <a:lnTo>
                  <a:pt x="477" y="1704"/>
                </a:lnTo>
                <a:lnTo>
                  <a:pt x="488" y="1698"/>
                </a:lnTo>
                <a:lnTo>
                  <a:pt x="499" y="1689"/>
                </a:lnTo>
                <a:lnTo>
                  <a:pt x="506" y="1672"/>
                </a:lnTo>
                <a:lnTo>
                  <a:pt x="510" y="1663"/>
                </a:lnTo>
                <a:lnTo>
                  <a:pt x="514" y="1654"/>
                </a:lnTo>
                <a:lnTo>
                  <a:pt x="517" y="1647"/>
                </a:lnTo>
                <a:lnTo>
                  <a:pt x="519" y="1642"/>
                </a:lnTo>
                <a:lnTo>
                  <a:pt x="520" y="1641"/>
                </a:lnTo>
                <a:lnTo>
                  <a:pt x="517" y="1641"/>
                </a:lnTo>
                <a:close/>
                <a:moveTo>
                  <a:pt x="737" y="1636"/>
                </a:moveTo>
                <a:lnTo>
                  <a:pt x="718" y="1638"/>
                </a:lnTo>
                <a:lnTo>
                  <a:pt x="707" y="1642"/>
                </a:lnTo>
                <a:lnTo>
                  <a:pt x="696" y="1647"/>
                </a:lnTo>
                <a:lnTo>
                  <a:pt x="687" y="1655"/>
                </a:lnTo>
                <a:lnTo>
                  <a:pt x="679" y="1663"/>
                </a:lnTo>
                <a:lnTo>
                  <a:pt x="674" y="1673"/>
                </a:lnTo>
                <a:lnTo>
                  <a:pt x="671" y="1683"/>
                </a:lnTo>
                <a:lnTo>
                  <a:pt x="670" y="1694"/>
                </a:lnTo>
                <a:lnTo>
                  <a:pt x="674" y="1704"/>
                </a:lnTo>
                <a:lnTo>
                  <a:pt x="681" y="1714"/>
                </a:lnTo>
                <a:lnTo>
                  <a:pt x="693" y="1724"/>
                </a:lnTo>
                <a:lnTo>
                  <a:pt x="686" y="1713"/>
                </a:lnTo>
                <a:lnTo>
                  <a:pt x="683" y="1704"/>
                </a:lnTo>
                <a:lnTo>
                  <a:pt x="682" y="1696"/>
                </a:lnTo>
                <a:lnTo>
                  <a:pt x="684" y="1691"/>
                </a:lnTo>
                <a:lnTo>
                  <a:pt x="687" y="1686"/>
                </a:lnTo>
                <a:lnTo>
                  <a:pt x="691" y="1683"/>
                </a:lnTo>
                <a:lnTo>
                  <a:pt x="696" y="1680"/>
                </a:lnTo>
                <a:lnTo>
                  <a:pt x="706" y="1674"/>
                </a:lnTo>
                <a:lnTo>
                  <a:pt x="717" y="1673"/>
                </a:lnTo>
                <a:lnTo>
                  <a:pt x="729" y="1674"/>
                </a:lnTo>
                <a:lnTo>
                  <a:pt x="740" y="1675"/>
                </a:lnTo>
                <a:lnTo>
                  <a:pt x="749" y="1678"/>
                </a:lnTo>
                <a:lnTo>
                  <a:pt x="756" y="1680"/>
                </a:lnTo>
                <a:lnTo>
                  <a:pt x="763" y="1684"/>
                </a:lnTo>
                <a:lnTo>
                  <a:pt x="762" y="1699"/>
                </a:lnTo>
                <a:lnTo>
                  <a:pt x="762" y="1711"/>
                </a:lnTo>
                <a:lnTo>
                  <a:pt x="767" y="1721"/>
                </a:lnTo>
                <a:lnTo>
                  <a:pt x="773" y="1729"/>
                </a:lnTo>
                <a:lnTo>
                  <a:pt x="787" y="1743"/>
                </a:lnTo>
                <a:lnTo>
                  <a:pt x="796" y="1750"/>
                </a:lnTo>
                <a:lnTo>
                  <a:pt x="805" y="1757"/>
                </a:lnTo>
                <a:lnTo>
                  <a:pt x="812" y="1765"/>
                </a:lnTo>
                <a:lnTo>
                  <a:pt x="818" y="1774"/>
                </a:lnTo>
                <a:lnTo>
                  <a:pt x="823" y="1786"/>
                </a:lnTo>
                <a:lnTo>
                  <a:pt x="825" y="1801"/>
                </a:lnTo>
                <a:lnTo>
                  <a:pt x="833" y="1800"/>
                </a:lnTo>
                <a:lnTo>
                  <a:pt x="843" y="1798"/>
                </a:lnTo>
                <a:lnTo>
                  <a:pt x="854" y="1796"/>
                </a:lnTo>
                <a:lnTo>
                  <a:pt x="864" y="1793"/>
                </a:lnTo>
                <a:lnTo>
                  <a:pt x="873" y="1790"/>
                </a:lnTo>
                <a:lnTo>
                  <a:pt x="880" y="1784"/>
                </a:lnTo>
                <a:lnTo>
                  <a:pt x="883" y="1777"/>
                </a:lnTo>
                <a:lnTo>
                  <a:pt x="886" y="1764"/>
                </a:lnTo>
                <a:lnTo>
                  <a:pt x="887" y="1750"/>
                </a:lnTo>
                <a:lnTo>
                  <a:pt x="886" y="1735"/>
                </a:lnTo>
                <a:lnTo>
                  <a:pt x="882" y="1720"/>
                </a:lnTo>
                <a:lnTo>
                  <a:pt x="876" y="1711"/>
                </a:lnTo>
                <a:lnTo>
                  <a:pt x="867" y="1701"/>
                </a:lnTo>
                <a:lnTo>
                  <a:pt x="856" y="1690"/>
                </a:lnTo>
                <a:lnTo>
                  <a:pt x="843" y="1680"/>
                </a:lnTo>
                <a:lnTo>
                  <a:pt x="831" y="1670"/>
                </a:lnTo>
                <a:lnTo>
                  <a:pt x="818" y="1662"/>
                </a:lnTo>
                <a:lnTo>
                  <a:pt x="808" y="1656"/>
                </a:lnTo>
                <a:lnTo>
                  <a:pt x="793" y="1648"/>
                </a:lnTo>
                <a:lnTo>
                  <a:pt x="775" y="1641"/>
                </a:lnTo>
                <a:lnTo>
                  <a:pt x="756" y="1637"/>
                </a:lnTo>
                <a:lnTo>
                  <a:pt x="737" y="1636"/>
                </a:lnTo>
                <a:close/>
                <a:moveTo>
                  <a:pt x="289" y="1557"/>
                </a:moveTo>
                <a:lnTo>
                  <a:pt x="338" y="1625"/>
                </a:lnTo>
                <a:lnTo>
                  <a:pt x="366" y="1622"/>
                </a:lnTo>
                <a:lnTo>
                  <a:pt x="389" y="1617"/>
                </a:lnTo>
                <a:lnTo>
                  <a:pt x="411" y="1610"/>
                </a:lnTo>
                <a:lnTo>
                  <a:pt x="429" y="1600"/>
                </a:lnTo>
                <a:lnTo>
                  <a:pt x="445" y="1587"/>
                </a:lnTo>
                <a:lnTo>
                  <a:pt x="289" y="1557"/>
                </a:lnTo>
                <a:close/>
                <a:moveTo>
                  <a:pt x="247" y="1427"/>
                </a:moveTo>
                <a:lnTo>
                  <a:pt x="272" y="1511"/>
                </a:lnTo>
                <a:lnTo>
                  <a:pt x="363" y="1511"/>
                </a:lnTo>
                <a:lnTo>
                  <a:pt x="363" y="1496"/>
                </a:lnTo>
                <a:lnTo>
                  <a:pt x="247" y="1427"/>
                </a:lnTo>
                <a:close/>
                <a:moveTo>
                  <a:pt x="826" y="1425"/>
                </a:moveTo>
                <a:lnTo>
                  <a:pt x="816" y="1426"/>
                </a:lnTo>
                <a:lnTo>
                  <a:pt x="805" y="1427"/>
                </a:lnTo>
                <a:lnTo>
                  <a:pt x="783" y="1433"/>
                </a:lnTo>
                <a:lnTo>
                  <a:pt x="773" y="1437"/>
                </a:lnTo>
                <a:lnTo>
                  <a:pt x="763" y="1442"/>
                </a:lnTo>
                <a:lnTo>
                  <a:pt x="755" y="1449"/>
                </a:lnTo>
                <a:lnTo>
                  <a:pt x="748" y="1457"/>
                </a:lnTo>
                <a:lnTo>
                  <a:pt x="743" y="1468"/>
                </a:lnTo>
                <a:lnTo>
                  <a:pt x="741" y="1481"/>
                </a:lnTo>
                <a:lnTo>
                  <a:pt x="742" y="1496"/>
                </a:lnTo>
                <a:lnTo>
                  <a:pt x="747" y="1507"/>
                </a:lnTo>
                <a:lnTo>
                  <a:pt x="753" y="1515"/>
                </a:lnTo>
                <a:lnTo>
                  <a:pt x="762" y="1521"/>
                </a:lnTo>
                <a:lnTo>
                  <a:pt x="771" y="1524"/>
                </a:lnTo>
                <a:lnTo>
                  <a:pt x="781" y="1526"/>
                </a:lnTo>
                <a:lnTo>
                  <a:pt x="790" y="1526"/>
                </a:lnTo>
                <a:lnTo>
                  <a:pt x="800" y="1526"/>
                </a:lnTo>
                <a:lnTo>
                  <a:pt x="799" y="1525"/>
                </a:lnTo>
                <a:lnTo>
                  <a:pt x="796" y="1521"/>
                </a:lnTo>
                <a:lnTo>
                  <a:pt x="794" y="1515"/>
                </a:lnTo>
                <a:lnTo>
                  <a:pt x="793" y="1507"/>
                </a:lnTo>
                <a:lnTo>
                  <a:pt x="794" y="1498"/>
                </a:lnTo>
                <a:lnTo>
                  <a:pt x="800" y="1488"/>
                </a:lnTo>
                <a:lnTo>
                  <a:pt x="808" y="1481"/>
                </a:lnTo>
                <a:lnTo>
                  <a:pt x="817" y="1476"/>
                </a:lnTo>
                <a:lnTo>
                  <a:pt x="827" y="1473"/>
                </a:lnTo>
                <a:lnTo>
                  <a:pt x="838" y="1473"/>
                </a:lnTo>
                <a:lnTo>
                  <a:pt x="849" y="1477"/>
                </a:lnTo>
                <a:lnTo>
                  <a:pt x="858" y="1482"/>
                </a:lnTo>
                <a:lnTo>
                  <a:pt x="866" y="1493"/>
                </a:lnTo>
                <a:lnTo>
                  <a:pt x="873" y="1510"/>
                </a:lnTo>
                <a:lnTo>
                  <a:pt x="875" y="1527"/>
                </a:lnTo>
                <a:lnTo>
                  <a:pt x="871" y="1543"/>
                </a:lnTo>
                <a:lnTo>
                  <a:pt x="864" y="1558"/>
                </a:lnTo>
                <a:lnTo>
                  <a:pt x="852" y="1571"/>
                </a:lnTo>
                <a:lnTo>
                  <a:pt x="837" y="1581"/>
                </a:lnTo>
                <a:lnTo>
                  <a:pt x="819" y="1589"/>
                </a:lnTo>
                <a:lnTo>
                  <a:pt x="801" y="1594"/>
                </a:lnTo>
                <a:lnTo>
                  <a:pt x="781" y="1596"/>
                </a:lnTo>
                <a:lnTo>
                  <a:pt x="762" y="1593"/>
                </a:lnTo>
                <a:lnTo>
                  <a:pt x="742" y="1587"/>
                </a:lnTo>
                <a:lnTo>
                  <a:pt x="729" y="1581"/>
                </a:lnTo>
                <a:lnTo>
                  <a:pt x="720" y="1575"/>
                </a:lnTo>
                <a:lnTo>
                  <a:pt x="707" y="1562"/>
                </a:lnTo>
                <a:lnTo>
                  <a:pt x="701" y="1553"/>
                </a:lnTo>
                <a:lnTo>
                  <a:pt x="693" y="1542"/>
                </a:lnTo>
                <a:lnTo>
                  <a:pt x="685" y="1527"/>
                </a:lnTo>
                <a:lnTo>
                  <a:pt x="680" y="1515"/>
                </a:lnTo>
                <a:lnTo>
                  <a:pt x="679" y="1503"/>
                </a:lnTo>
                <a:lnTo>
                  <a:pt x="681" y="1492"/>
                </a:lnTo>
                <a:lnTo>
                  <a:pt x="692" y="1459"/>
                </a:lnTo>
                <a:lnTo>
                  <a:pt x="694" y="1447"/>
                </a:lnTo>
                <a:lnTo>
                  <a:pt x="693" y="1435"/>
                </a:lnTo>
                <a:lnTo>
                  <a:pt x="668" y="1445"/>
                </a:lnTo>
                <a:lnTo>
                  <a:pt x="643" y="1456"/>
                </a:lnTo>
                <a:lnTo>
                  <a:pt x="619" y="1467"/>
                </a:lnTo>
                <a:lnTo>
                  <a:pt x="595" y="1477"/>
                </a:lnTo>
                <a:lnTo>
                  <a:pt x="567" y="1487"/>
                </a:lnTo>
                <a:lnTo>
                  <a:pt x="536" y="1496"/>
                </a:lnTo>
                <a:lnTo>
                  <a:pt x="571" y="1521"/>
                </a:lnTo>
                <a:lnTo>
                  <a:pt x="606" y="1544"/>
                </a:lnTo>
                <a:lnTo>
                  <a:pt x="641" y="1564"/>
                </a:lnTo>
                <a:lnTo>
                  <a:pt x="679" y="1582"/>
                </a:lnTo>
                <a:lnTo>
                  <a:pt x="718" y="1597"/>
                </a:lnTo>
                <a:lnTo>
                  <a:pt x="759" y="1608"/>
                </a:lnTo>
                <a:lnTo>
                  <a:pt x="803" y="1617"/>
                </a:lnTo>
                <a:lnTo>
                  <a:pt x="849" y="1623"/>
                </a:lnTo>
                <a:lnTo>
                  <a:pt x="899" y="1625"/>
                </a:lnTo>
                <a:lnTo>
                  <a:pt x="899" y="1587"/>
                </a:lnTo>
                <a:lnTo>
                  <a:pt x="906" y="1587"/>
                </a:lnTo>
                <a:lnTo>
                  <a:pt x="915" y="1589"/>
                </a:lnTo>
                <a:lnTo>
                  <a:pt x="924" y="1591"/>
                </a:lnTo>
                <a:lnTo>
                  <a:pt x="933" y="1593"/>
                </a:lnTo>
                <a:lnTo>
                  <a:pt x="941" y="1594"/>
                </a:lnTo>
                <a:lnTo>
                  <a:pt x="948" y="1594"/>
                </a:lnTo>
                <a:lnTo>
                  <a:pt x="956" y="1592"/>
                </a:lnTo>
                <a:lnTo>
                  <a:pt x="961" y="1587"/>
                </a:lnTo>
                <a:lnTo>
                  <a:pt x="965" y="1580"/>
                </a:lnTo>
                <a:lnTo>
                  <a:pt x="967" y="1568"/>
                </a:lnTo>
                <a:lnTo>
                  <a:pt x="967" y="1553"/>
                </a:lnTo>
                <a:lnTo>
                  <a:pt x="965" y="1537"/>
                </a:lnTo>
                <a:lnTo>
                  <a:pt x="962" y="1521"/>
                </a:lnTo>
                <a:lnTo>
                  <a:pt x="957" y="1503"/>
                </a:lnTo>
                <a:lnTo>
                  <a:pt x="950" y="1487"/>
                </a:lnTo>
                <a:lnTo>
                  <a:pt x="943" y="1471"/>
                </a:lnTo>
                <a:lnTo>
                  <a:pt x="934" y="1459"/>
                </a:lnTo>
                <a:lnTo>
                  <a:pt x="924" y="1450"/>
                </a:lnTo>
                <a:lnTo>
                  <a:pt x="913" y="1444"/>
                </a:lnTo>
                <a:lnTo>
                  <a:pt x="898" y="1438"/>
                </a:lnTo>
                <a:lnTo>
                  <a:pt x="882" y="1432"/>
                </a:lnTo>
                <a:lnTo>
                  <a:pt x="863" y="1427"/>
                </a:lnTo>
                <a:lnTo>
                  <a:pt x="844" y="1425"/>
                </a:lnTo>
                <a:lnTo>
                  <a:pt x="826" y="1425"/>
                </a:lnTo>
                <a:close/>
                <a:moveTo>
                  <a:pt x="454" y="1374"/>
                </a:moveTo>
                <a:lnTo>
                  <a:pt x="495" y="1466"/>
                </a:lnTo>
                <a:lnTo>
                  <a:pt x="619" y="1389"/>
                </a:lnTo>
                <a:lnTo>
                  <a:pt x="619" y="1382"/>
                </a:lnTo>
                <a:lnTo>
                  <a:pt x="454" y="1374"/>
                </a:lnTo>
                <a:close/>
                <a:moveTo>
                  <a:pt x="734" y="1260"/>
                </a:moveTo>
                <a:lnTo>
                  <a:pt x="747" y="1280"/>
                </a:lnTo>
                <a:lnTo>
                  <a:pt x="763" y="1297"/>
                </a:lnTo>
                <a:lnTo>
                  <a:pt x="781" y="1312"/>
                </a:lnTo>
                <a:lnTo>
                  <a:pt x="801" y="1326"/>
                </a:lnTo>
                <a:lnTo>
                  <a:pt x="822" y="1339"/>
                </a:lnTo>
                <a:lnTo>
                  <a:pt x="866" y="1361"/>
                </a:lnTo>
                <a:lnTo>
                  <a:pt x="889" y="1371"/>
                </a:lnTo>
                <a:lnTo>
                  <a:pt x="911" y="1382"/>
                </a:lnTo>
                <a:lnTo>
                  <a:pt x="932" y="1394"/>
                </a:lnTo>
                <a:lnTo>
                  <a:pt x="953" y="1407"/>
                </a:lnTo>
                <a:lnTo>
                  <a:pt x="971" y="1422"/>
                </a:lnTo>
                <a:lnTo>
                  <a:pt x="989" y="1439"/>
                </a:lnTo>
                <a:lnTo>
                  <a:pt x="1002" y="1459"/>
                </a:lnTo>
                <a:lnTo>
                  <a:pt x="1014" y="1481"/>
                </a:lnTo>
                <a:lnTo>
                  <a:pt x="1023" y="1481"/>
                </a:lnTo>
                <a:lnTo>
                  <a:pt x="1031" y="1260"/>
                </a:lnTo>
                <a:lnTo>
                  <a:pt x="989" y="1268"/>
                </a:lnTo>
                <a:lnTo>
                  <a:pt x="948" y="1271"/>
                </a:lnTo>
                <a:lnTo>
                  <a:pt x="908" y="1272"/>
                </a:lnTo>
                <a:lnTo>
                  <a:pt x="868" y="1270"/>
                </a:lnTo>
                <a:lnTo>
                  <a:pt x="826" y="1267"/>
                </a:lnTo>
                <a:lnTo>
                  <a:pt x="782" y="1263"/>
                </a:lnTo>
                <a:lnTo>
                  <a:pt x="734" y="1260"/>
                </a:lnTo>
                <a:close/>
                <a:moveTo>
                  <a:pt x="429" y="1245"/>
                </a:moveTo>
                <a:lnTo>
                  <a:pt x="437" y="1351"/>
                </a:lnTo>
                <a:lnTo>
                  <a:pt x="553" y="1306"/>
                </a:lnTo>
                <a:lnTo>
                  <a:pt x="429" y="1245"/>
                </a:lnTo>
                <a:close/>
                <a:moveTo>
                  <a:pt x="223" y="1245"/>
                </a:moveTo>
                <a:lnTo>
                  <a:pt x="247" y="1405"/>
                </a:lnTo>
                <a:lnTo>
                  <a:pt x="355" y="1435"/>
                </a:lnTo>
                <a:lnTo>
                  <a:pt x="338" y="1420"/>
                </a:lnTo>
                <a:lnTo>
                  <a:pt x="223" y="1245"/>
                </a:lnTo>
                <a:close/>
                <a:moveTo>
                  <a:pt x="1014" y="1176"/>
                </a:moveTo>
                <a:lnTo>
                  <a:pt x="998" y="1191"/>
                </a:lnTo>
                <a:lnTo>
                  <a:pt x="980" y="1201"/>
                </a:lnTo>
                <a:lnTo>
                  <a:pt x="959" y="1208"/>
                </a:lnTo>
                <a:lnTo>
                  <a:pt x="937" y="1213"/>
                </a:lnTo>
                <a:lnTo>
                  <a:pt x="915" y="1215"/>
                </a:lnTo>
                <a:lnTo>
                  <a:pt x="891" y="1216"/>
                </a:lnTo>
                <a:lnTo>
                  <a:pt x="866" y="1217"/>
                </a:lnTo>
                <a:lnTo>
                  <a:pt x="814" y="1217"/>
                </a:lnTo>
                <a:lnTo>
                  <a:pt x="786" y="1218"/>
                </a:lnTo>
                <a:lnTo>
                  <a:pt x="759" y="1222"/>
                </a:lnTo>
                <a:lnTo>
                  <a:pt x="762" y="1223"/>
                </a:lnTo>
                <a:lnTo>
                  <a:pt x="768" y="1224"/>
                </a:lnTo>
                <a:lnTo>
                  <a:pt x="779" y="1226"/>
                </a:lnTo>
                <a:lnTo>
                  <a:pt x="793" y="1229"/>
                </a:lnTo>
                <a:lnTo>
                  <a:pt x="809" y="1231"/>
                </a:lnTo>
                <a:lnTo>
                  <a:pt x="828" y="1234"/>
                </a:lnTo>
                <a:lnTo>
                  <a:pt x="849" y="1235"/>
                </a:lnTo>
                <a:lnTo>
                  <a:pt x="871" y="1237"/>
                </a:lnTo>
                <a:lnTo>
                  <a:pt x="893" y="1237"/>
                </a:lnTo>
                <a:lnTo>
                  <a:pt x="915" y="1235"/>
                </a:lnTo>
                <a:lnTo>
                  <a:pt x="938" y="1233"/>
                </a:lnTo>
                <a:lnTo>
                  <a:pt x="959" y="1228"/>
                </a:lnTo>
                <a:lnTo>
                  <a:pt x="979" y="1221"/>
                </a:lnTo>
                <a:lnTo>
                  <a:pt x="996" y="1212"/>
                </a:lnTo>
                <a:lnTo>
                  <a:pt x="1011" y="1199"/>
                </a:lnTo>
                <a:lnTo>
                  <a:pt x="1023" y="1184"/>
                </a:lnTo>
                <a:lnTo>
                  <a:pt x="1014" y="1176"/>
                </a:lnTo>
                <a:close/>
                <a:moveTo>
                  <a:pt x="429" y="1077"/>
                </a:moveTo>
                <a:lnTo>
                  <a:pt x="421" y="1207"/>
                </a:lnTo>
                <a:lnTo>
                  <a:pt x="437" y="1207"/>
                </a:lnTo>
                <a:lnTo>
                  <a:pt x="528" y="1229"/>
                </a:lnTo>
                <a:lnTo>
                  <a:pt x="429" y="1077"/>
                </a:lnTo>
                <a:close/>
                <a:moveTo>
                  <a:pt x="775" y="1039"/>
                </a:moveTo>
                <a:lnTo>
                  <a:pt x="784" y="1061"/>
                </a:lnTo>
                <a:lnTo>
                  <a:pt x="794" y="1081"/>
                </a:lnTo>
                <a:lnTo>
                  <a:pt x="803" y="1100"/>
                </a:lnTo>
                <a:lnTo>
                  <a:pt x="812" y="1117"/>
                </a:lnTo>
                <a:lnTo>
                  <a:pt x="822" y="1131"/>
                </a:lnTo>
                <a:lnTo>
                  <a:pt x="833" y="1143"/>
                </a:lnTo>
                <a:lnTo>
                  <a:pt x="846" y="1153"/>
                </a:lnTo>
                <a:lnTo>
                  <a:pt x="860" y="1162"/>
                </a:lnTo>
                <a:lnTo>
                  <a:pt x="875" y="1167"/>
                </a:lnTo>
                <a:lnTo>
                  <a:pt x="893" y="1169"/>
                </a:lnTo>
                <a:lnTo>
                  <a:pt x="913" y="1169"/>
                </a:lnTo>
                <a:lnTo>
                  <a:pt x="936" y="1167"/>
                </a:lnTo>
                <a:lnTo>
                  <a:pt x="961" y="1162"/>
                </a:lnTo>
                <a:lnTo>
                  <a:pt x="990" y="1153"/>
                </a:lnTo>
                <a:lnTo>
                  <a:pt x="969" y="1142"/>
                </a:lnTo>
                <a:lnTo>
                  <a:pt x="946" y="1130"/>
                </a:lnTo>
                <a:lnTo>
                  <a:pt x="922" y="1117"/>
                </a:lnTo>
                <a:lnTo>
                  <a:pt x="874" y="1088"/>
                </a:lnTo>
                <a:lnTo>
                  <a:pt x="851" y="1075"/>
                </a:lnTo>
                <a:lnTo>
                  <a:pt x="829" y="1063"/>
                </a:lnTo>
                <a:lnTo>
                  <a:pt x="809" y="1052"/>
                </a:lnTo>
                <a:lnTo>
                  <a:pt x="791" y="1044"/>
                </a:lnTo>
                <a:lnTo>
                  <a:pt x="775" y="1039"/>
                </a:lnTo>
                <a:close/>
                <a:moveTo>
                  <a:pt x="676" y="1039"/>
                </a:moveTo>
                <a:lnTo>
                  <a:pt x="693" y="1199"/>
                </a:lnTo>
                <a:lnTo>
                  <a:pt x="792" y="1176"/>
                </a:lnTo>
                <a:lnTo>
                  <a:pt x="784" y="1161"/>
                </a:lnTo>
                <a:lnTo>
                  <a:pt x="776" y="1144"/>
                </a:lnTo>
                <a:lnTo>
                  <a:pt x="768" y="1126"/>
                </a:lnTo>
                <a:lnTo>
                  <a:pt x="760" y="1108"/>
                </a:lnTo>
                <a:lnTo>
                  <a:pt x="751" y="1091"/>
                </a:lnTo>
                <a:lnTo>
                  <a:pt x="742" y="1075"/>
                </a:lnTo>
                <a:lnTo>
                  <a:pt x="734" y="1061"/>
                </a:lnTo>
                <a:lnTo>
                  <a:pt x="726" y="1052"/>
                </a:lnTo>
                <a:lnTo>
                  <a:pt x="718" y="1047"/>
                </a:lnTo>
                <a:lnTo>
                  <a:pt x="706" y="1043"/>
                </a:lnTo>
                <a:lnTo>
                  <a:pt x="696" y="1042"/>
                </a:lnTo>
                <a:lnTo>
                  <a:pt x="684" y="1040"/>
                </a:lnTo>
                <a:lnTo>
                  <a:pt x="676" y="1039"/>
                </a:lnTo>
                <a:close/>
                <a:moveTo>
                  <a:pt x="324" y="1024"/>
                </a:moveTo>
                <a:lnTo>
                  <a:pt x="313" y="1025"/>
                </a:lnTo>
                <a:lnTo>
                  <a:pt x="302" y="1026"/>
                </a:lnTo>
                <a:lnTo>
                  <a:pt x="289" y="1029"/>
                </a:lnTo>
                <a:lnTo>
                  <a:pt x="277" y="1032"/>
                </a:lnTo>
                <a:lnTo>
                  <a:pt x="264" y="1037"/>
                </a:lnTo>
                <a:lnTo>
                  <a:pt x="253" y="1044"/>
                </a:lnTo>
                <a:lnTo>
                  <a:pt x="243" y="1054"/>
                </a:lnTo>
                <a:lnTo>
                  <a:pt x="236" y="1064"/>
                </a:lnTo>
                <a:lnTo>
                  <a:pt x="231" y="1077"/>
                </a:lnTo>
                <a:lnTo>
                  <a:pt x="228" y="1101"/>
                </a:lnTo>
                <a:lnTo>
                  <a:pt x="230" y="1126"/>
                </a:lnTo>
                <a:lnTo>
                  <a:pt x="235" y="1154"/>
                </a:lnTo>
                <a:lnTo>
                  <a:pt x="243" y="1182"/>
                </a:lnTo>
                <a:lnTo>
                  <a:pt x="254" y="1210"/>
                </a:lnTo>
                <a:lnTo>
                  <a:pt x="267" y="1238"/>
                </a:lnTo>
                <a:lnTo>
                  <a:pt x="282" y="1266"/>
                </a:lnTo>
                <a:lnTo>
                  <a:pt x="300" y="1292"/>
                </a:lnTo>
                <a:lnTo>
                  <a:pt x="318" y="1317"/>
                </a:lnTo>
                <a:lnTo>
                  <a:pt x="338" y="1339"/>
                </a:lnTo>
                <a:lnTo>
                  <a:pt x="358" y="1358"/>
                </a:lnTo>
                <a:lnTo>
                  <a:pt x="379" y="1374"/>
                </a:lnTo>
                <a:lnTo>
                  <a:pt x="371" y="1100"/>
                </a:lnTo>
                <a:lnTo>
                  <a:pt x="359" y="1099"/>
                </a:lnTo>
                <a:lnTo>
                  <a:pt x="334" y="1098"/>
                </a:lnTo>
                <a:lnTo>
                  <a:pt x="323" y="1095"/>
                </a:lnTo>
                <a:lnTo>
                  <a:pt x="313" y="1092"/>
                </a:lnTo>
                <a:lnTo>
                  <a:pt x="305" y="1085"/>
                </a:lnTo>
                <a:lnTo>
                  <a:pt x="303" y="1078"/>
                </a:lnTo>
                <a:lnTo>
                  <a:pt x="305" y="1070"/>
                </a:lnTo>
                <a:lnTo>
                  <a:pt x="310" y="1061"/>
                </a:lnTo>
                <a:lnTo>
                  <a:pt x="317" y="1052"/>
                </a:lnTo>
                <a:lnTo>
                  <a:pt x="325" y="1043"/>
                </a:lnTo>
                <a:lnTo>
                  <a:pt x="333" y="1033"/>
                </a:lnTo>
                <a:lnTo>
                  <a:pt x="338" y="1024"/>
                </a:lnTo>
                <a:lnTo>
                  <a:pt x="324" y="1024"/>
                </a:lnTo>
                <a:close/>
                <a:moveTo>
                  <a:pt x="891" y="917"/>
                </a:moveTo>
                <a:lnTo>
                  <a:pt x="893" y="938"/>
                </a:lnTo>
                <a:lnTo>
                  <a:pt x="895" y="960"/>
                </a:lnTo>
                <a:lnTo>
                  <a:pt x="895" y="984"/>
                </a:lnTo>
                <a:lnTo>
                  <a:pt x="896" y="1007"/>
                </a:lnTo>
                <a:lnTo>
                  <a:pt x="898" y="1030"/>
                </a:lnTo>
                <a:lnTo>
                  <a:pt x="901" y="1052"/>
                </a:lnTo>
                <a:lnTo>
                  <a:pt x="906" y="1073"/>
                </a:lnTo>
                <a:lnTo>
                  <a:pt x="915" y="1092"/>
                </a:lnTo>
                <a:lnTo>
                  <a:pt x="981" y="1108"/>
                </a:lnTo>
                <a:lnTo>
                  <a:pt x="976" y="1090"/>
                </a:lnTo>
                <a:lnTo>
                  <a:pt x="971" y="1071"/>
                </a:lnTo>
                <a:lnTo>
                  <a:pt x="969" y="1054"/>
                </a:lnTo>
                <a:lnTo>
                  <a:pt x="966" y="1035"/>
                </a:lnTo>
                <a:lnTo>
                  <a:pt x="964" y="1018"/>
                </a:lnTo>
                <a:lnTo>
                  <a:pt x="960" y="1001"/>
                </a:lnTo>
                <a:lnTo>
                  <a:pt x="957" y="985"/>
                </a:lnTo>
                <a:lnTo>
                  <a:pt x="952" y="970"/>
                </a:lnTo>
                <a:lnTo>
                  <a:pt x="946" y="956"/>
                </a:lnTo>
                <a:lnTo>
                  <a:pt x="937" y="944"/>
                </a:lnTo>
                <a:lnTo>
                  <a:pt x="925" y="933"/>
                </a:lnTo>
                <a:lnTo>
                  <a:pt x="909" y="924"/>
                </a:lnTo>
                <a:lnTo>
                  <a:pt x="891" y="917"/>
                </a:lnTo>
                <a:close/>
                <a:moveTo>
                  <a:pt x="495" y="864"/>
                </a:moveTo>
                <a:lnTo>
                  <a:pt x="445" y="1024"/>
                </a:lnTo>
                <a:lnTo>
                  <a:pt x="459" y="1037"/>
                </a:lnTo>
                <a:lnTo>
                  <a:pt x="471" y="1052"/>
                </a:lnTo>
                <a:lnTo>
                  <a:pt x="482" y="1066"/>
                </a:lnTo>
                <a:lnTo>
                  <a:pt x="504" y="1097"/>
                </a:lnTo>
                <a:lnTo>
                  <a:pt x="515" y="1111"/>
                </a:lnTo>
                <a:lnTo>
                  <a:pt x="528" y="1125"/>
                </a:lnTo>
                <a:lnTo>
                  <a:pt x="543" y="1136"/>
                </a:lnTo>
                <a:lnTo>
                  <a:pt x="561" y="1146"/>
                </a:lnTo>
                <a:lnTo>
                  <a:pt x="561" y="1138"/>
                </a:lnTo>
                <a:lnTo>
                  <a:pt x="495" y="864"/>
                </a:lnTo>
                <a:close/>
                <a:moveTo>
                  <a:pt x="971" y="749"/>
                </a:moveTo>
                <a:lnTo>
                  <a:pt x="959" y="751"/>
                </a:lnTo>
                <a:lnTo>
                  <a:pt x="946" y="755"/>
                </a:lnTo>
                <a:lnTo>
                  <a:pt x="934" y="762"/>
                </a:lnTo>
                <a:lnTo>
                  <a:pt x="924" y="773"/>
                </a:lnTo>
                <a:lnTo>
                  <a:pt x="920" y="780"/>
                </a:lnTo>
                <a:lnTo>
                  <a:pt x="917" y="792"/>
                </a:lnTo>
                <a:lnTo>
                  <a:pt x="916" y="806"/>
                </a:lnTo>
                <a:lnTo>
                  <a:pt x="915" y="820"/>
                </a:lnTo>
                <a:lnTo>
                  <a:pt x="915" y="849"/>
                </a:lnTo>
                <a:lnTo>
                  <a:pt x="932" y="856"/>
                </a:lnTo>
                <a:lnTo>
                  <a:pt x="942" y="847"/>
                </a:lnTo>
                <a:lnTo>
                  <a:pt x="951" y="837"/>
                </a:lnTo>
                <a:lnTo>
                  <a:pt x="960" y="828"/>
                </a:lnTo>
                <a:lnTo>
                  <a:pt x="969" y="822"/>
                </a:lnTo>
                <a:lnTo>
                  <a:pt x="977" y="817"/>
                </a:lnTo>
                <a:lnTo>
                  <a:pt x="984" y="817"/>
                </a:lnTo>
                <a:lnTo>
                  <a:pt x="991" y="822"/>
                </a:lnTo>
                <a:lnTo>
                  <a:pt x="995" y="828"/>
                </a:lnTo>
                <a:lnTo>
                  <a:pt x="996" y="838"/>
                </a:lnTo>
                <a:lnTo>
                  <a:pt x="995" y="850"/>
                </a:lnTo>
                <a:lnTo>
                  <a:pt x="992" y="862"/>
                </a:lnTo>
                <a:lnTo>
                  <a:pt x="989" y="877"/>
                </a:lnTo>
                <a:lnTo>
                  <a:pt x="983" y="891"/>
                </a:lnTo>
                <a:lnTo>
                  <a:pt x="979" y="905"/>
                </a:lnTo>
                <a:lnTo>
                  <a:pt x="973" y="917"/>
                </a:lnTo>
                <a:lnTo>
                  <a:pt x="977" y="918"/>
                </a:lnTo>
                <a:lnTo>
                  <a:pt x="982" y="919"/>
                </a:lnTo>
                <a:lnTo>
                  <a:pt x="988" y="919"/>
                </a:lnTo>
                <a:lnTo>
                  <a:pt x="994" y="917"/>
                </a:lnTo>
                <a:lnTo>
                  <a:pt x="1002" y="914"/>
                </a:lnTo>
                <a:lnTo>
                  <a:pt x="1012" y="908"/>
                </a:lnTo>
                <a:lnTo>
                  <a:pt x="1023" y="898"/>
                </a:lnTo>
                <a:lnTo>
                  <a:pt x="1026" y="891"/>
                </a:lnTo>
                <a:lnTo>
                  <a:pt x="1029" y="881"/>
                </a:lnTo>
                <a:lnTo>
                  <a:pt x="1032" y="867"/>
                </a:lnTo>
                <a:lnTo>
                  <a:pt x="1034" y="852"/>
                </a:lnTo>
                <a:lnTo>
                  <a:pt x="1035" y="836"/>
                </a:lnTo>
                <a:lnTo>
                  <a:pt x="1036" y="820"/>
                </a:lnTo>
                <a:lnTo>
                  <a:pt x="1036" y="805"/>
                </a:lnTo>
                <a:lnTo>
                  <a:pt x="1035" y="790"/>
                </a:lnTo>
                <a:lnTo>
                  <a:pt x="1034" y="780"/>
                </a:lnTo>
                <a:lnTo>
                  <a:pt x="1031" y="773"/>
                </a:lnTo>
                <a:lnTo>
                  <a:pt x="1025" y="767"/>
                </a:lnTo>
                <a:lnTo>
                  <a:pt x="1018" y="761"/>
                </a:lnTo>
                <a:lnTo>
                  <a:pt x="1008" y="756"/>
                </a:lnTo>
                <a:lnTo>
                  <a:pt x="997" y="752"/>
                </a:lnTo>
                <a:lnTo>
                  <a:pt x="984" y="750"/>
                </a:lnTo>
                <a:lnTo>
                  <a:pt x="971" y="749"/>
                </a:lnTo>
                <a:close/>
                <a:moveTo>
                  <a:pt x="585" y="724"/>
                </a:moveTo>
                <a:lnTo>
                  <a:pt x="569" y="727"/>
                </a:lnTo>
                <a:lnTo>
                  <a:pt x="558" y="734"/>
                </a:lnTo>
                <a:lnTo>
                  <a:pt x="550" y="745"/>
                </a:lnTo>
                <a:lnTo>
                  <a:pt x="544" y="757"/>
                </a:lnTo>
                <a:lnTo>
                  <a:pt x="543" y="777"/>
                </a:lnTo>
                <a:lnTo>
                  <a:pt x="543" y="801"/>
                </a:lnTo>
                <a:lnTo>
                  <a:pt x="544" y="827"/>
                </a:lnTo>
                <a:lnTo>
                  <a:pt x="547" y="855"/>
                </a:lnTo>
                <a:lnTo>
                  <a:pt x="558" y="916"/>
                </a:lnTo>
                <a:lnTo>
                  <a:pt x="565" y="946"/>
                </a:lnTo>
                <a:lnTo>
                  <a:pt x="572" y="977"/>
                </a:lnTo>
                <a:lnTo>
                  <a:pt x="578" y="1005"/>
                </a:lnTo>
                <a:lnTo>
                  <a:pt x="586" y="1032"/>
                </a:lnTo>
                <a:lnTo>
                  <a:pt x="602" y="1032"/>
                </a:lnTo>
                <a:lnTo>
                  <a:pt x="604" y="993"/>
                </a:lnTo>
                <a:lnTo>
                  <a:pt x="609" y="958"/>
                </a:lnTo>
                <a:lnTo>
                  <a:pt x="617" y="923"/>
                </a:lnTo>
                <a:lnTo>
                  <a:pt x="627" y="892"/>
                </a:lnTo>
                <a:lnTo>
                  <a:pt x="639" y="861"/>
                </a:lnTo>
                <a:lnTo>
                  <a:pt x="652" y="834"/>
                </a:lnTo>
                <a:lnTo>
                  <a:pt x="640" y="828"/>
                </a:lnTo>
                <a:lnTo>
                  <a:pt x="628" y="823"/>
                </a:lnTo>
                <a:lnTo>
                  <a:pt x="602" y="812"/>
                </a:lnTo>
                <a:lnTo>
                  <a:pt x="592" y="808"/>
                </a:lnTo>
                <a:lnTo>
                  <a:pt x="584" y="804"/>
                </a:lnTo>
                <a:lnTo>
                  <a:pt x="580" y="801"/>
                </a:lnTo>
                <a:lnTo>
                  <a:pt x="576" y="793"/>
                </a:lnTo>
                <a:lnTo>
                  <a:pt x="574" y="784"/>
                </a:lnTo>
                <a:lnTo>
                  <a:pt x="575" y="773"/>
                </a:lnTo>
                <a:lnTo>
                  <a:pt x="579" y="764"/>
                </a:lnTo>
                <a:lnTo>
                  <a:pt x="586" y="756"/>
                </a:lnTo>
                <a:lnTo>
                  <a:pt x="595" y="751"/>
                </a:lnTo>
                <a:lnTo>
                  <a:pt x="605" y="750"/>
                </a:lnTo>
                <a:lnTo>
                  <a:pt x="616" y="751"/>
                </a:lnTo>
                <a:lnTo>
                  <a:pt x="626" y="752"/>
                </a:lnTo>
                <a:lnTo>
                  <a:pt x="635" y="755"/>
                </a:lnTo>
                <a:lnTo>
                  <a:pt x="643" y="757"/>
                </a:lnTo>
                <a:lnTo>
                  <a:pt x="642" y="756"/>
                </a:lnTo>
                <a:lnTo>
                  <a:pt x="640" y="751"/>
                </a:lnTo>
                <a:lnTo>
                  <a:pt x="635" y="746"/>
                </a:lnTo>
                <a:lnTo>
                  <a:pt x="629" y="739"/>
                </a:lnTo>
                <a:lnTo>
                  <a:pt x="620" y="732"/>
                </a:lnTo>
                <a:lnTo>
                  <a:pt x="610" y="727"/>
                </a:lnTo>
                <a:lnTo>
                  <a:pt x="598" y="724"/>
                </a:lnTo>
                <a:lnTo>
                  <a:pt x="585" y="724"/>
                </a:lnTo>
                <a:close/>
                <a:moveTo>
                  <a:pt x="792" y="666"/>
                </a:moveTo>
                <a:lnTo>
                  <a:pt x="783" y="694"/>
                </a:lnTo>
                <a:lnTo>
                  <a:pt x="770" y="723"/>
                </a:lnTo>
                <a:lnTo>
                  <a:pt x="756" y="752"/>
                </a:lnTo>
                <a:lnTo>
                  <a:pt x="741" y="783"/>
                </a:lnTo>
                <a:lnTo>
                  <a:pt x="726" y="814"/>
                </a:lnTo>
                <a:lnTo>
                  <a:pt x="712" y="845"/>
                </a:lnTo>
                <a:lnTo>
                  <a:pt x="699" y="878"/>
                </a:lnTo>
                <a:lnTo>
                  <a:pt x="690" y="909"/>
                </a:lnTo>
                <a:lnTo>
                  <a:pt x="684" y="940"/>
                </a:lnTo>
                <a:lnTo>
                  <a:pt x="681" y="971"/>
                </a:lnTo>
                <a:lnTo>
                  <a:pt x="685" y="1001"/>
                </a:lnTo>
                <a:lnTo>
                  <a:pt x="716" y="998"/>
                </a:lnTo>
                <a:lnTo>
                  <a:pt x="745" y="998"/>
                </a:lnTo>
                <a:lnTo>
                  <a:pt x="772" y="999"/>
                </a:lnTo>
                <a:lnTo>
                  <a:pt x="798" y="1004"/>
                </a:lnTo>
                <a:lnTo>
                  <a:pt x="824" y="1010"/>
                </a:lnTo>
                <a:lnTo>
                  <a:pt x="849" y="1016"/>
                </a:lnTo>
                <a:lnTo>
                  <a:pt x="850" y="1011"/>
                </a:lnTo>
                <a:lnTo>
                  <a:pt x="851" y="1003"/>
                </a:lnTo>
                <a:lnTo>
                  <a:pt x="850" y="992"/>
                </a:lnTo>
                <a:lnTo>
                  <a:pt x="849" y="978"/>
                </a:lnTo>
                <a:lnTo>
                  <a:pt x="846" y="962"/>
                </a:lnTo>
                <a:lnTo>
                  <a:pt x="840" y="945"/>
                </a:lnTo>
                <a:lnTo>
                  <a:pt x="832" y="927"/>
                </a:lnTo>
                <a:lnTo>
                  <a:pt x="820" y="908"/>
                </a:lnTo>
                <a:lnTo>
                  <a:pt x="805" y="888"/>
                </a:lnTo>
                <a:lnTo>
                  <a:pt x="784" y="868"/>
                </a:lnTo>
                <a:lnTo>
                  <a:pt x="759" y="849"/>
                </a:lnTo>
                <a:lnTo>
                  <a:pt x="874" y="856"/>
                </a:lnTo>
                <a:lnTo>
                  <a:pt x="871" y="831"/>
                </a:lnTo>
                <a:lnTo>
                  <a:pt x="874" y="806"/>
                </a:lnTo>
                <a:lnTo>
                  <a:pt x="882" y="783"/>
                </a:lnTo>
                <a:lnTo>
                  <a:pt x="893" y="761"/>
                </a:lnTo>
                <a:lnTo>
                  <a:pt x="907" y="741"/>
                </a:lnTo>
                <a:lnTo>
                  <a:pt x="926" y="725"/>
                </a:lnTo>
                <a:lnTo>
                  <a:pt x="946" y="713"/>
                </a:lnTo>
                <a:lnTo>
                  <a:pt x="967" y="704"/>
                </a:lnTo>
                <a:lnTo>
                  <a:pt x="927" y="702"/>
                </a:lnTo>
                <a:lnTo>
                  <a:pt x="890" y="696"/>
                </a:lnTo>
                <a:lnTo>
                  <a:pt x="855" y="687"/>
                </a:lnTo>
                <a:lnTo>
                  <a:pt x="823" y="677"/>
                </a:lnTo>
                <a:lnTo>
                  <a:pt x="792" y="666"/>
                </a:lnTo>
                <a:close/>
                <a:moveTo>
                  <a:pt x="825" y="559"/>
                </a:moveTo>
                <a:lnTo>
                  <a:pt x="808" y="643"/>
                </a:lnTo>
                <a:lnTo>
                  <a:pt x="834" y="638"/>
                </a:lnTo>
                <a:lnTo>
                  <a:pt x="861" y="637"/>
                </a:lnTo>
                <a:lnTo>
                  <a:pt x="888" y="638"/>
                </a:lnTo>
                <a:lnTo>
                  <a:pt x="915" y="642"/>
                </a:lnTo>
                <a:lnTo>
                  <a:pt x="941" y="646"/>
                </a:lnTo>
                <a:lnTo>
                  <a:pt x="965" y="651"/>
                </a:lnTo>
                <a:lnTo>
                  <a:pt x="825" y="559"/>
                </a:lnTo>
                <a:close/>
                <a:moveTo>
                  <a:pt x="849" y="438"/>
                </a:moveTo>
                <a:lnTo>
                  <a:pt x="841" y="530"/>
                </a:lnTo>
                <a:lnTo>
                  <a:pt x="965" y="567"/>
                </a:lnTo>
                <a:lnTo>
                  <a:pt x="849" y="438"/>
                </a:lnTo>
                <a:close/>
                <a:moveTo>
                  <a:pt x="1050" y="0"/>
                </a:moveTo>
                <a:lnTo>
                  <a:pt x="1050" y="14"/>
                </a:lnTo>
                <a:lnTo>
                  <a:pt x="1051" y="29"/>
                </a:lnTo>
                <a:lnTo>
                  <a:pt x="1051" y="257"/>
                </a:lnTo>
                <a:lnTo>
                  <a:pt x="1052" y="302"/>
                </a:lnTo>
                <a:lnTo>
                  <a:pt x="1052" y="933"/>
                </a:lnTo>
                <a:lnTo>
                  <a:pt x="1051" y="933"/>
                </a:lnTo>
                <a:lnTo>
                  <a:pt x="1050" y="932"/>
                </a:lnTo>
                <a:lnTo>
                  <a:pt x="1048" y="931"/>
                </a:lnTo>
                <a:lnTo>
                  <a:pt x="1041" y="931"/>
                </a:lnTo>
                <a:lnTo>
                  <a:pt x="1039" y="933"/>
                </a:lnTo>
                <a:lnTo>
                  <a:pt x="1036" y="936"/>
                </a:lnTo>
                <a:lnTo>
                  <a:pt x="1021" y="965"/>
                </a:lnTo>
                <a:lnTo>
                  <a:pt x="1014" y="978"/>
                </a:lnTo>
                <a:lnTo>
                  <a:pt x="1008" y="993"/>
                </a:lnTo>
                <a:lnTo>
                  <a:pt x="1003" y="1009"/>
                </a:lnTo>
                <a:lnTo>
                  <a:pt x="1000" y="1025"/>
                </a:lnTo>
                <a:lnTo>
                  <a:pt x="997" y="1040"/>
                </a:lnTo>
                <a:lnTo>
                  <a:pt x="998" y="1054"/>
                </a:lnTo>
                <a:lnTo>
                  <a:pt x="1002" y="1070"/>
                </a:lnTo>
                <a:lnTo>
                  <a:pt x="1006" y="1081"/>
                </a:lnTo>
                <a:lnTo>
                  <a:pt x="1012" y="1091"/>
                </a:lnTo>
                <a:lnTo>
                  <a:pt x="1019" y="1096"/>
                </a:lnTo>
                <a:lnTo>
                  <a:pt x="1026" y="1099"/>
                </a:lnTo>
                <a:lnTo>
                  <a:pt x="1035" y="1101"/>
                </a:lnTo>
                <a:lnTo>
                  <a:pt x="1044" y="1101"/>
                </a:lnTo>
                <a:lnTo>
                  <a:pt x="1052" y="1099"/>
                </a:lnTo>
                <a:lnTo>
                  <a:pt x="1052" y="1610"/>
                </a:lnTo>
                <a:lnTo>
                  <a:pt x="932" y="1610"/>
                </a:lnTo>
                <a:lnTo>
                  <a:pt x="932" y="1633"/>
                </a:lnTo>
                <a:lnTo>
                  <a:pt x="1052" y="1633"/>
                </a:lnTo>
                <a:lnTo>
                  <a:pt x="1052" y="1671"/>
                </a:lnTo>
                <a:lnTo>
                  <a:pt x="1031" y="1671"/>
                </a:lnTo>
                <a:lnTo>
                  <a:pt x="1027" y="1682"/>
                </a:lnTo>
                <a:lnTo>
                  <a:pt x="1025" y="1693"/>
                </a:lnTo>
                <a:lnTo>
                  <a:pt x="1021" y="1705"/>
                </a:lnTo>
                <a:lnTo>
                  <a:pt x="1014" y="1717"/>
                </a:lnTo>
                <a:lnTo>
                  <a:pt x="1008" y="1722"/>
                </a:lnTo>
                <a:lnTo>
                  <a:pt x="998" y="1726"/>
                </a:lnTo>
                <a:lnTo>
                  <a:pt x="985" y="1730"/>
                </a:lnTo>
                <a:lnTo>
                  <a:pt x="941" y="1740"/>
                </a:lnTo>
                <a:lnTo>
                  <a:pt x="929" y="1745"/>
                </a:lnTo>
                <a:lnTo>
                  <a:pt x="920" y="1749"/>
                </a:lnTo>
                <a:lnTo>
                  <a:pt x="915" y="1755"/>
                </a:lnTo>
                <a:lnTo>
                  <a:pt x="914" y="1768"/>
                </a:lnTo>
                <a:lnTo>
                  <a:pt x="915" y="1778"/>
                </a:lnTo>
                <a:lnTo>
                  <a:pt x="921" y="1787"/>
                </a:lnTo>
                <a:lnTo>
                  <a:pt x="928" y="1794"/>
                </a:lnTo>
                <a:lnTo>
                  <a:pt x="937" y="1799"/>
                </a:lnTo>
                <a:lnTo>
                  <a:pt x="948" y="1801"/>
                </a:lnTo>
                <a:lnTo>
                  <a:pt x="963" y="1804"/>
                </a:lnTo>
                <a:lnTo>
                  <a:pt x="982" y="1806"/>
                </a:lnTo>
                <a:lnTo>
                  <a:pt x="1004" y="1810"/>
                </a:lnTo>
                <a:lnTo>
                  <a:pt x="1028" y="1812"/>
                </a:lnTo>
                <a:lnTo>
                  <a:pt x="1052" y="1812"/>
                </a:lnTo>
                <a:lnTo>
                  <a:pt x="1052" y="1988"/>
                </a:lnTo>
                <a:lnTo>
                  <a:pt x="1044" y="1988"/>
                </a:lnTo>
                <a:lnTo>
                  <a:pt x="1036" y="1990"/>
                </a:lnTo>
                <a:lnTo>
                  <a:pt x="1030" y="1993"/>
                </a:lnTo>
                <a:lnTo>
                  <a:pt x="1027" y="1998"/>
                </a:lnTo>
                <a:lnTo>
                  <a:pt x="1026" y="2005"/>
                </a:lnTo>
                <a:lnTo>
                  <a:pt x="1026" y="2014"/>
                </a:lnTo>
                <a:lnTo>
                  <a:pt x="1028" y="2021"/>
                </a:lnTo>
                <a:lnTo>
                  <a:pt x="1032" y="2026"/>
                </a:lnTo>
                <a:lnTo>
                  <a:pt x="1039" y="2029"/>
                </a:lnTo>
                <a:lnTo>
                  <a:pt x="1046" y="2030"/>
                </a:lnTo>
                <a:lnTo>
                  <a:pt x="1052" y="2030"/>
                </a:lnTo>
                <a:lnTo>
                  <a:pt x="1052" y="2039"/>
                </a:lnTo>
                <a:lnTo>
                  <a:pt x="1034" y="2037"/>
                </a:lnTo>
                <a:lnTo>
                  <a:pt x="1023" y="2037"/>
                </a:lnTo>
                <a:lnTo>
                  <a:pt x="1018" y="2037"/>
                </a:lnTo>
                <a:lnTo>
                  <a:pt x="1013" y="2037"/>
                </a:lnTo>
                <a:lnTo>
                  <a:pt x="1005" y="2038"/>
                </a:lnTo>
                <a:lnTo>
                  <a:pt x="997" y="2041"/>
                </a:lnTo>
                <a:lnTo>
                  <a:pt x="990" y="2044"/>
                </a:lnTo>
                <a:lnTo>
                  <a:pt x="982" y="2050"/>
                </a:lnTo>
                <a:lnTo>
                  <a:pt x="976" y="2057"/>
                </a:lnTo>
                <a:lnTo>
                  <a:pt x="970" y="2066"/>
                </a:lnTo>
                <a:lnTo>
                  <a:pt x="967" y="2078"/>
                </a:lnTo>
                <a:lnTo>
                  <a:pt x="965" y="2092"/>
                </a:lnTo>
                <a:lnTo>
                  <a:pt x="967" y="2108"/>
                </a:lnTo>
                <a:lnTo>
                  <a:pt x="971" y="2123"/>
                </a:lnTo>
                <a:lnTo>
                  <a:pt x="980" y="2135"/>
                </a:lnTo>
                <a:lnTo>
                  <a:pt x="989" y="2145"/>
                </a:lnTo>
                <a:lnTo>
                  <a:pt x="1001" y="2154"/>
                </a:lnTo>
                <a:lnTo>
                  <a:pt x="1013" y="2163"/>
                </a:lnTo>
                <a:lnTo>
                  <a:pt x="1025" y="2171"/>
                </a:lnTo>
                <a:lnTo>
                  <a:pt x="1039" y="2179"/>
                </a:lnTo>
                <a:lnTo>
                  <a:pt x="1052" y="2187"/>
                </a:lnTo>
                <a:lnTo>
                  <a:pt x="1052" y="2787"/>
                </a:lnTo>
                <a:lnTo>
                  <a:pt x="1018" y="2786"/>
                </a:lnTo>
                <a:lnTo>
                  <a:pt x="982" y="2783"/>
                </a:lnTo>
                <a:lnTo>
                  <a:pt x="945" y="2777"/>
                </a:lnTo>
                <a:lnTo>
                  <a:pt x="907" y="2768"/>
                </a:lnTo>
                <a:lnTo>
                  <a:pt x="734" y="2699"/>
                </a:lnTo>
                <a:lnTo>
                  <a:pt x="701" y="2684"/>
                </a:lnTo>
                <a:lnTo>
                  <a:pt x="665" y="2668"/>
                </a:lnTo>
                <a:lnTo>
                  <a:pt x="630" y="2650"/>
                </a:lnTo>
                <a:lnTo>
                  <a:pt x="592" y="2630"/>
                </a:lnTo>
                <a:lnTo>
                  <a:pt x="554" y="2609"/>
                </a:lnTo>
                <a:lnTo>
                  <a:pt x="517" y="2586"/>
                </a:lnTo>
                <a:lnTo>
                  <a:pt x="479" y="2562"/>
                </a:lnTo>
                <a:lnTo>
                  <a:pt x="442" y="2537"/>
                </a:lnTo>
                <a:lnTo>
                  <a:pt x="406" y="2509"/>
                </a:lnTo>
                <a:lnTo>
                  <a:pt x="372" y="2481"/>
                </a:lnTo>
                <a:lnTo>
                  <a:pt x="340" y="2450"/>
                </a:lnTo>
                <a:lnTo>
                  <a:pt x="310" y="2418"/>
                </a:lnTo>
                <a:lnTo>
                  <a:pt x="282" y="2385"/>
                </a:lnTo>
                <a:lnTo>
                  <a:pt x="258" y="2350"/>
                </a:lnTo>
                <a:lnTo>
                  <a:pt x="237" y="2315"/>
                </a:lnTo>
                <a:lnTo>
                  <a:pt x="220" y="2277"/>
                </a:lnTo>
                <a:lnTo>
                  <a:pt x="207" y="2238"/>
                </a:lnTo>
                <a:lnTo>
                  <a:pt x="199" y="2197"/>
                </a:lnTo>
                <a:lnTo>
                  <a:pt x="196" y="2156"/>
                </a:lnTo>
                <a:lnTo>
                  <a:pt x="198" y="2113"/>
                </a:lnTo>
                <a:lnTo>
                  <a:pt x="180" y="2112"/>
                </a:lnTo>
                <a:lnTo>
                  <a:pt x="165" y="2110"/>
                </a:lnTo>
                <a:lnTo>
                  <a:pt x="153" y="2108"/>
                </a:lnTo>
                <a:lnTo>
                  <a:pt x="143" y="2103"/>
                </a:lnTo>
                <a:lnTo>
                  <a:pt x="132" y="2097"/>
                </a:lnTo>
                <a:lnTo>
                  <a:pt x="149" y="2075"/>
                </a:lnTo>
                <a:lnTo>
                  <a:pt x="198" y="2044"/>
                </a:lnTo>
                <a:lnTo>
                  <a:pt x="116" y="2037"/>
                </a:lnTo>
                <a:lnTo>
                  <a:pt x="124" y="2021"/>
                </a:lnTo>
                <a:lnTo>
                  <a:pt x="198" y="1998"/>
                </a:lnTo>
                <a:lnTo>
                  <a:pt x="124" y="1930"/>
                </a:lnTo>
                <a:lnTo>
                  <a:pt x="124" y="1922"/>
                </a:lnTo>
                <a:lnTo>
                  <a:pt x="297" y="1953"/>
                </a:lnTo>
                <a:lnTo>
                  <a:pt x="281" y="1934"/>
                </a:lnTo>
                <a:lnTo>
                  <a:pt x="267" y="1916"/>
                </a:lnTo>
                <a:lnTo>
                  <a:pt x="253" y="1899"/>
                </a:lnTo>
                <a:lnTo>
                  <a:pt x="242" y="1882"/>
                </a:lnTo>
                <a:lnTo>
                  <a:pt x="232" y="1864"/>
                </a:lnTo>
                <a:lnTo>
                  <a:pt x="225" y="1845"/>
                </a:lnTo>
                <a:lnTo>
                  <a:pt x="220" y="1827"/>
                </a:lnTo>
                <a:lnTo>
                  <a:pt x="217" y="1806"/>
                </a:lnTo>
                <a:lnTo>
                  <a:pt x="218" y="1784"/>
                </a:lnTo>
                <a:lnTo>
                  <a:pt x="223" y="1759"/>
                </a:lnTo>
                <a:lnTo>
                  <a:pt x="231" y="1732"/>
                </a:lnTo>
                <a:lnTo>
                  <a:pt x="223" y="1732"/>
                </a:lnTo>
                <a:lnTo>
                  <a:pt x="204" y="1736"/>
                </a:lnTo>
                <a:lnTo>
                  <a:pt x="183" y="1739"/>
                </a:lnTo>
                <a:lnTo>
                  <a:pt x="160" y="1741"/>
                </a:lnTo>
                <a:lnTo>
                  <a:pt x="137" y="1741"/>
                </a:lnTo>
                <a:lnTo>
                  <a:pt x="112" y="1740"/>
                </a:lnTo>
                <a:lnTo>
                  <a:pt x="89" y="1739"/>
                </a:lnTo>
                <a:lnTo>
                  <a:pt x="67" y="1735"/>
                </a:lnTo>
                <a:lnTo>
                  <a:pt x="49" y="1730"/>
                </a:lnTo>
                <a:lnTo>
                  <a:pt x="33" y="1724"/>
                </a:lnTo>
                <a:lnTo>
                  <a:pt x="41" y="1709"/>
                </a:lnTo>
                <a:lnTo>
                  <a:pt x="132" y="1671"/>
                </a:lnTo>
                <a:lnTo>
                  <a:pt x="108" y="1659"/>
                </a:lnTo>
                <a:lnTo>
                  <a:pt x="85" y="1649"/>
                </a:lnTo>
                <a:lnTo>
                  <a:pt x="64" y="1638"/>
                </a:lnTo>
                <a:lnTo>
                  <a:pt x="44" y="1627"/>
                </a:lnTo>
                <a:lnTo>
                  <a:pt x="26" y="1613"/>
                </a:lnTo>
                <a:lnTo>
                  <a:pt x="8" y="1595"/>
                </a:lnTo>
                <a:lnTo>
                  <a:pt x="124" y="1603"/>
                </a:lnTo>
                <a:lnTo>
                  <a:pt x="111" y="1585"/>
                </a:lnTo>
                <a:lnTo>
                  <a:pt x="83" y="1554"/>
                </a:lnTo>
                <a:lnTo>
                  <a:pt x="45" y="1511"/>
                </a:lnTo>
                <a:lnTo>
                  <a:pt x="34" y="1495"/>
                </a:lnTo>
                <a:lnTo>
                  <a:pt x="24" y="1478"/>
                </a:lnTo>
                <a:lnTo>
                  <a:pt x="16" y="1459"/>
                </a:lnTo>
                <a:lnTo>
                  <a:pt x="8" y="1436"/>
                </a:lnTo>
                <a:lnTo>
                  <a:pt x="3" y="1411"/>
                </a:lnTo>
                <a:lnTo>
                  <a:pt x="0" y="1382"/>
                </a:lnTo>
                <a:lnTo>
                  <a:pt x="1" y="1383"/>
                </a:lnTo>
                <a:lnTo>
                  <a:pt x="4" y="1389"/>
                </a:lnTo>
                <a:lnTo>
                  <a:pt x="8" y="1398"/>
                </a:lnTo>
                <a:lnTo>
                  <a:pt x="16" y="1409"/>
                </a:lnTo>
                <a:lnTo>
                  <a:pt x="27" y="1421"/>
                </a:lnTo>
                <a:lnTo>
                  <a:pt x="40" y="1433"/>
                </a:lnTo>
                <a:lnTo>
                  <a:pt x="60" y="1446"/>
                </a:lnTo>
                <a:lnTo>
                  <a:pt x="83" y="1458"/>
                </a:lnTo>
                <a:lnTo>
                  <a:pt x="75" y="1438"/>
                </a:lnTo>
                <a:lnTo>
                  <a:pt x="66" y="1416"/>
                </a:lnTo>
                <a:lnTo>
                  <a:pt x="56" y="1391"/>
                </a:lnTo>
                <a:lnTo>
                  <a:pt x="45" y="1366"/>
                </a:lnTo>
                <a:lnTo>
                  <a:pt x="35" y="1339"/>
                </a:lnTo>
                <a:lnTo>
                  <a:pt x="27" y="1311"/>
                </a:lnTo>
                <a:lnTo>
                  <a:pt x="19" y="1283"/>
                </a:lnTo>
                <a:lnTo>
                  <a:pt x="16" y="1255"/>
                </a:lnTo>
                <a:lnTo>
                  <a:pt x="14" y="1228"/>
                </a:lnTo>
                <a:lnTo>
                  <a:pt x="17" y="1202"/>
                </a:lnTo>
                <a:lnTo>
                  <a:pt x="25" y="1176"/>
                </a:lnTo>
                <a:lnTo>
                  <a:pt x="29" y="1196"/>
                </a:lnTo>
                <a:lnTo>
                  <a:pt x="36" y="1215"/>
                </a:lnTo>
                <a:lnTo>
                  <a:pt x="43" y="1236"/>
                </a:lnTo>
                <a:lnTo>
                  <a:pt x="52" y="1257"/>
                </a:lnTo>
                <a:lnTo>
                  <a:pt x="62" y="1277"/>
                </a:lnTo>
                <a:lnTo>
                  <a:pt x="73" y="1297"/>
                </a:lnTo>
                <a:lnTo>
                  <a:pt x="83" y="1317"/>
                </a:lnTo>
                <a:lnTo>
                  <a:pt x="94" y="1334"/>
                </a:lnTo>
                <a:lnTo>
                  <a:pt x="105" y="1351"/>
                </a:lnTo>
                <a:lnTo>
                  <a:pt x="115" y="1367"/>
                </a:lnTo>
                <a:lnTo>
                  <a:pt x="123" y="1379"/>
                </a:lnTo>
                <a:lnTo>
                  <a:pt x="130" y="1390"/>
                </a:lnTo>
                <a:lnTo>
                  <a:pt x="139" y="1403"/>
                </a:lnTo>
                <a:lnTo>
                  <a:pt x="140" y="1405"/>
                </a:lnTo>
                <a:lnTo>
                  <a:pt x="127" y="1334"/>
                </a:lnTo>
                <a:lnTo>
                  <a:pt x="118" y="1261"/>
                </a:lnTo>
                <a:lnTo>
                  <a:pt x="111" y="1186"/>
                </a:lnTo>
                <a:lnTo>
                  <a:pt x="108" y="1111"/>
                </a:lnTo>
                <a:lnTo>
                  <a:pt x="108" y="1035"/>
                </a:lnTo>
                <a:lnTo>
                  <a:pt x="112" y="960"/>
                </a:lnTo>
                <a:lnTo>
                  <a:pt x="120" y="884"/>
                </a:lnTo>
                <a:lnTo>
                  <a:pt x="132" y="811"/>
                </a:lnTo>
                <a:lnTo>
                  <a:pt x="140" y="811"/>
                </a:lnTo>
                <a:lnTo>
                  <a:pt x="138" y="883"/>
                </a:lnTo>
                <a:lnTo>
                  <a:pt x="138" y="955"/>
                </a:lnTo>
                <a:lnTo>
                  <a:pt x="138" y="1026"/>
                </a:lnTo>
                <a:lnTo>
                  <a:pt x="141" y="1098"/>
                </a:lnTo>
                <a:lnTo>
                  <a:pt x="148" y="1168"/>
                </a:lnTo>
                <a:lnTo>
                  <a:pt x="157" y="1237"/>
                </a:lnTo>
                <a:lnTo>
                  <a:pt x="157" y="1235"/>
                </a:lnTo>
                <a:lnTo>
                  <a:pt x="159" y="1226"/>
                </a:lnTo>
                <a:lnTo>
                  <a:pt x="160" y="1213"/>
                </a:lnTo>
                <a:lnTo>
                  <a:pt x="162" y="1195"/>
                </a:lnTo>
                <a:lnTo>
                  <a:pt x="166" y="1173"/>
                </a:lnTo>
                <a:lnTo>
                  <a:pt x="170" y="1147"/>
                </a:lnTo>
                <a:lnTo>
                  <a:pt x="174" y="1117"/>
                </a:lnTo>
                <a:lnTo>
                  <a:pt x="179" y="1084"/>
                </a:lnTo>
                <a:lnTo>
                  <a:pt x="185" y="1049"/>
                </a:lnTo>
                <a:lnTo>
                  <a:pt x="192" y="1011"/>
                </a:lnTo>
                <a:lnTo>
                  <a:pt x="199" y="972"/>
                </a:lnTo>
                <a:lnTo>
                  <a:pt x="206" y="932"/>
                </a:lnTo>
                <a:lnTo>
                  <a:pt x="214" y="889"/>
                </a:lnTo>
                <a:lnTo>
                  <a:pt x="224" y="847"/>
                </a:lnTo>
                <a:lnTo>
                  <a:pt x="244" y="761"/>
                </a:lnTo>
                <a:lnTo>
                  <a:pt x="255" y="718"/>
                </a:lnTo>
                <a:lnTo>
                  <a:pt x="266" y="677"/>
                </a:lnTo>
                <a:lnTo>
                  <a:pt x="278" y="637"/>
                </a:lnTo>
                <a:lnTo>
                  <a:pt x="291" y="599"/>
                </a:lnTo>
                <a:lnTo>
                  <a:pt x="304" y="563"/>
                </a:lnTo>
                <a:lnTo>
                  <a:pt x="318" y="529"/>
                </a:lnTo>
                <a:lnTo>
                  <a:pt x="333" y="498"/>
                </a:lnTo>
                <a:lnTo>
                  <a:pt x="347" y="470"/>
                </a:lnTo>
                <a:lnTo>
                  <a:pt x="363" y="446"/>
                </a:lnTo>
                <a:lnTo>
                  <a:pt x="352" y="497"/>
                </a:lnTo>
                <a:lnTo>
                  <a:pt x="341" y="544"/>
                </a:lnTo>
                <a:lnTo>
                  <a:pt x="329" y="589"/>
                </a:lnTo>
                <a:lnTo>
                  <a:pt x="318" y="632"/>
                </a:lnTo>
                <a:lnTo>
                  <a:pt x="307" y="675"/>
                </a:lnTo>
                <a:lnTo>
                  <a:pt x="295" y="717"/>
                </a:lnTo>
                <a:lnTo>
                  <a:pt x="285" y="760"/>
                </a:lnTo>
                <a:lnTo>
                  <a:pt x="275" y="805"/>
                </a:lnTo>
                <a:lnTo>
                  <a:pt x="265" y="852"/>
                </a:lnTo>
                <a:lnTo>
                  <a:pt x="256" y="903"/>
                </a:lnTo>
                <a:lnTo>
                  <a:pt x="247" y="957"/>
                </a:lnTo>
                <a:lnTo>
                  <a:pt x="239" y="1016"/>
                </a:lnTo>
                <a:lnTo>
                  <a:pt x="247" y="1014"/>
                </a:lnTo>
                <a:lnTo>
                  <a:pt x="260" y="1010"/>
                </a:lnTo>
                <a:lnTo>
                  <a:pt x="277" y="1006"/>
                </a:lnTo>
                <a:lnTo>
                  <a:pt x="295" y="1003"/>
                </a:lnTo>
                <a:lnTo>
                  <a:pt x="334" y="994"/>
                </a:lnTo>
                <a:lnTo>
                  <a:pt x="352" y="990"/>
                </a:lnTo>
                <a:lnTo>
                  <a:pt x="369" y="987"/>
                </a:lnTo>
                <a:lnTo>
                  <a:pt x="382" y="983"/>
                </a:lnTo>
                <a:lnTo>
                  <a:pt x="391" y="981"/>
                </a:lnTo>
                <a:lnTo>
                  <a:pt x="396" y="978"/>
                </a:lnTo>
                <a:lnTo>
                  <a:pt x="420" y="939"/>
                </a:lnTo>
                <a:lnTo>
                  <a:pt x="444" y="895"/>
                </a:lnTo>
                <a:lnTo>
                  <a:pt x="468" y="849"/>
                </a:lnTo>
                <a:lnTo>
                  <a:pt x="493" y="799"/>
                </a:lnTo>
                <a:lnTo>
                  <a:pt x="518" y="747"/>
                </a:lnTo>
                <a:lnTo>
                  <a:pt x="543" y="694"/>
                </a:lnTo>
                <a:lnTo>
                  <a:pt x="588" y="587"/>
                </a:lnTo>
                <a:lnTo>
                  <a:pt x="608" y="535"/>
                </a:lnTo>
                <a:lnTo>
                  <a:pt x="628" y="485"/>
                </a:lnTo>
                <a:lnTo>
                  <a:pt x="645" y="438"/>
                </a:lnTo>
                <a:lnTo>
                  <a:pt x="660" y="393"/>
                </a:lnTo>
                <a:lnTo>
                  <a:pt x="653" y="427"/>
                </a:lnTo>
                <a:lnTo>
                  <a:pt x="648" y="458"/>
                </a:lnTo>
                <a:lnTo>
                  <a:pt x="643" y="484"/>
                </a:lnTo>
                <a:lnTo>
                  <a:pt x="638" y="507"/>
                </a:lnTo>
                <a:lnTo>
                  <a:pt x="633" y="526"/>
                </a:lnTo>
                <a:lnTo>
                  <a:pt x="630" y="545"/>
                </a:lnTo>
                <a:lnTo>
                  <a:pt x="625" y="562"/>
                </a:lnTo>
                <a:lnTo>
                  <a:pt x="616" y="594"/>
                </a:lnTo>
                <a:lnTo>
                  <a:pt x="611" y="611"/>
                </a:lnTo>
                <a:lnTo>
                  <a:pt x="606" y="630"/>
                </a:lnTo>
                <a:lnTo>
                  <a:pt x="594" y="674"/>
                </a:lnTo>
                <a:lnTo>
                  <a:pt x="616" y="675"/>
                </a:lnTo>
                <a:lnTo>
                  <a:pt x="634" y="678"/>
                </a:lnTo>
                <a:lnTo>
                  <a:pt x="650" y="682"/>
                </a:lnTo>
                <a:lnTo>
                  <a:pt x="663" y="688"/>
                </a:lnTo>
                <a:lnTo>
                  <a:pt x="674" y="695"/>
                </a:lnTo>
                <a:lnTo>
                  <a:pt x="685" y="702"/>
                </a:lnTo>
                <a:lnTo>
                  <a:pt x="696" y="710"/>
                </a:lnTo>
                <a:lnTo>
                  <a:pt x="709" y="719"/>
                </a:lnTo>
                <a:lnTo>
                  <a:pt x="729" y="694"/>
                </a:lnTo>
                <a:lnTo>
                  <a:pt x="747" y="667"/>
                </a:lnTo>
                <a:lnTo>
                  <a:pt x="761" y="638"/>
                </a:lnTo>
                <a:lnTo>
                  <a:pt x="773" y="608"/>
                </a:lnTo>
                <a:lnTo>
                  <a:pt x="783" y="576"/>
                </a:lnTo>
                <a:lnTo>
                  <a:pt x="792" y="543"/>
                </a:lnTo>
                <a:lnTo>
                  <a:pt x="799" y="509"/>
                </a:lnTo>
                <a:lnTo>
                  <a:pt x="807" y="475"/>
                </a:lnTo>
                <a:lnTo>
                  <a:pt x="815" y="441"/>
                </a:lnTo>
                <a:lnTo>
                  <a:pt x="823" y="407"/>
                </a:lnTo>
                <a:lnTo>
                  <a:pt x="833" y="373"/>
                </a:lnTo>
                <a:lnTo>
                  <a:pt x="844" y="340"/>
                </a:lnTo>
                <a:lnTo>
                  <a:pt x="858" y="309"/>
                </a:lnTo>
                <a:lnTo>
                  <a:pt x="858" y="408"/>
                </a:lnTo>
                <a:lnTo>
                  <a:pt x="873" y="414"/>
                </a:lnTo>
                <a:lnTo>
                  <a:pt x="891" y="422"/>
                </a:lnTo>
                <a:lnTo>
                  <a:pt x="924" y="440"/>
                </a:lnTo>
                <a:lnTo>
                  <a:pt x="940" y="450"/>
                </a:lnTo>
                <a:lnTo>
                  <a:pt x="956" y="461"/>
                </a:lnTo>
                <a:lnTo>
                  <a:pt x="970" y="471"/>
                </a:lnTo>
                <a:lnTo>
                  <a:pt x="981" y="480"/>
                </a:lnTo>
                <a:lnTo>
                  <a:pt x="991" y="488"/>
                </a:lnTo>
                <a:lnTo>
                  <a:pt x="1000" y="494"/>
                </a:lnTo>
                <a:lnTo>
                  <a:pt x="1004" y="498"/>
                </a:lnTo>
                <a:lnTo>
                  <a:pt x="1006" y="499"/>
                </a:lnTo>
                <a:lnTo>
                  <a:pt x="1002" y="434"/>
                </a:lnTo>
                <a:lnTo>
                  <a:pt x="1003" y="369"/>
                </a:lnTo>
                <a:lnTo>
                  <a:pt x="1008" y="305"/>
                </a:lnTo>
                <a:lnTo>
                  <a:pt x="1016" y="241"/>
                </a:lnTo>
                <a:lnTo>
                  <a:pt x="1025" y="179"/>
                </a:lnTo>
                <a:lnTo>
                  <a:pt x="1035" y="118"/>
                </a:lnTo>
                <a:lnTo>
                  <a:pt x="1044" y="58"/>
                </a:lnTo>
                <a:lnTo>
                  <a:pt x="1050" y="0"/>
                </a:lnTo>
                <a:close/>
              </a:path>
            </a:pathLst>
          </a:custGeom>
          <a:solidFill>
            <a:srgbClr val="466571">
              <a:alpha val="7059"/>
            </a:srgbClr>
          </a:solidFill>
          <a:ln w="25400" cap="sq" cmpd="sng" algn="ctr">
            <a:noFill/>
            <a:prstDash val="solid"/>
            <a:headEnd type="none" w="med" len="med"/>
            <a:tailEnd type="none" w="med" len="med"/>
          </a:ln>
          <a:effectLst>
            <a:innerShdw blurRad="50800" dist="50800" dir="16200000">
              <a:srgbClr val="000000">
                <a:alpha val="43137"/>
              </a:srgbClr>
            </a:innerShdw>
          </a:effectLst>
        </p:spPr>
        <p:style>
          <a:lnRef idx="2">
            <a:schemeClr val="accent2"/>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ko-KR" altLang="en-US"/>
          </a:p>
        </p:txBody>
      </p:sp>
      <p:sp>
        <p:nvSpPr>
          <p:cNvPr id="2" name="Title Placeholder 1"/>
          <p:cNvSpPr>
            <a:spLocks noGrp="1"/>
          </p:cNvSpPr>
          <p:nvPr>
            <p:ph type="title"/>
          </p:nvPr>
        </p:nvSpPr>
        <p:spPr>
          <a:xfrm>
            <a:off x="457200" y="274638"/>
            <a:ext cx="8229600" cy="1143000"/>
          </a:xfrm>
          <a:prstGeom prst="rect">
            <a:avLst/>
          </a:prstGeom>
        </p:spPr>
        <p:txBody>
          <a:bodyPr vert="horz" rtlCol="0" anchor="ctr">
            <a:normAutofit/>
          </a:bodyPr>
          <a:lstStyle/>
          <a:p>
            <a:r>
              <a:rPr lang="en-US" smtClean="0"/>
              <a:t>Click to edit Master title style</a:t>
            </a:r>
            <a:endParaRPr lang="en-US"/>
          </a:p>
        </p:txBody>
      </p:sp>
      <p:sp>
        <p:nvSpPr>
          <p:cNvPr id="61446"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rtlCol="0" anchor="ctr"/>
          <a:lstStyle>
            <a:lvl1pPr algn="l" eaLnBrk="1" fontAlgn="auto" latinLnBrk="0" hangingPunct="1">
              <a:spcBef>
                <a:spcPts val="0"/>
              </a:spcBef>
              <a:spcAft>
                <a:spcPts val="0"/>
              </a:spcAft>
              <a:defRPr kumimoji="0" sz="1200" smtClean="0">
                <a:solidFill>
                  <a:schemeClr val="tx1">
                    <a:tint val="75000"/>
                  </a:schemeClr>
                </a:solidFill>
                <a:latin typeface="+mn-lt"/>
                <a:cs typeface="+mn-cs"/>
              </a:defRPr>
            </a:lvl1pPr>
          </a:lstStyle>
          <a:p>
            <a:pPr>
              <a:defRPr/>
            </a:pPr>
            <a:fld id="{3FEF2C40-37BA-4039-A5E3-34EBC9A2F3B8}" type="datetime1">
              <a:rPr lang="en-GB" smtClean="0"/>
              <a:t>10/05/2016</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rtlCol="0" anchor="ctr"/>
          <a:lstStyle>
            <a:lvl1pPr algn="ctr" eaLnBrk="1" fontAlgn="auto" latinLnBrk="0" hangingPunct="1">
              <a:spcBef>
                <a:spcPts val="0"/>
              </a:spcBef>
              <a:spcAft>
                <a:spcPts val="0"/>
              </a:spcAft>
              <a:defRPr kumimoji="0" sz="1200" smtClean="0">
                <a:solidFill>
                  <a:schemeClr val="tx1">
                    <a:tint val="75000"/>
                  </a:schemeClr>
                </a:solidFill>
                <a:latin typeface="+mn-lt"/>
                <a:cs typeface="+mn-cs"/>
              </a:defRPr>
            </a:lvl1pPr>
          </a:lstStyle>
          <a:p>
            <a:pPr>
              <a:defRPr/>
            </a:pPr>
            <a:r>
              <a:rPr lang="en-GB" smtClean="0"/>
              <a:t>Christianity as a World Religion</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rtlCol="0" anchor="ctr"/>
          <a:lstStyle>
            <a:lvl1pPr algn="r" eaLnBrk="1" fontAlgn="auto" latinLnBrk="0" hangingPunct="1">
              <a:spcBef>
                <a:spcPts val="0"/>
              </a:spcBef>
              <a:spcAft>
                <a:spcPts val="0"/>
              </a:spcAft>
              <a:defRPr kumimoji="0" sz="1200" smtClean="0">
                <a:solidFill>
                  <a:schemeClr val="tx1">
                    <a:tint val="75000"/>
                  </a:schemeClr>
                </a:solidFill>
                <a:latin typeface="+mn-lt"/>
                <a:cs typeface="+mn-cs"/>
              </a:defRPr>
            </a:lvl1pPr>
          </a:lstStyle>
          <a:p>
            <a:pPr>
              <a:defRPr/>
            </a:pPr>
            <a:fld id="{BAC1643F-C255-4517-93ED-F3DE3111AD1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72"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wipe dir="d"/>
  </p:transition>
  <p:hf hdr="0"/>
  <p:txStyles>
    <p:titleStyle>
      <a:lvl1pPr algn="ctr" rtl="0" fontAlgn="base">
        <a:spcBef>
          <a:spcPct val="0"/>
        </a:spcBef>
        <a:spcAft>
          <a:spcPct val="0"/>
        </a:spcAft>
        <a:defRPr sz="4400" b="1" kern="1200">
          <a:ln w="11430">
            <a:solidFill>
              <a:schemeClr val="tx2">
                <a:shade val="25000"/>
                <a:alpha val="75000"/>
              </a:schemeClr>
            </a:solidFill>
          </a:ln>
          <a:gradFill>
            <a:gsLst>
              <a:gs pos="0">
                <a:schemeClr val="tx2"/>
              </a:gs>
              <a:gs pos="50000">
                <a:schemeClr val="tx2"/>
              </a:gs>
              <a:gs pos="100000">
                <a:schemeClr val="tx2">
                  <a:shade val="90000"/>
                </a:schemeClr>
              </a:gs>
            </a:gsLst>
            <a:lin ang="5400000" scaled="0"/>
          </a:gradFill>
          <a:effectLst>
            <a:outerShdw blurRad="50800" dist="25400" dir="5460000" algn="tl" rotWithShape="0">
              <a:srgbClr val="000000">
                <a:alpha val="27000"/>
              </a:srgbClr>
            </a:outerShdw>
          </a:effectLst>
          <a:latin typeface="+mj-lt"/>
          <a:ea typeface="+mj-ea"/>
          <a:cs typeface="+mj-cs"/>
        </a:defRPr>
      </a:lvl1pPr>
      <a:lvl2pPr algn="ctr" rtl="0" fontAlgn="base">
        <a:spcBef>
          <a:spcPct val="0"/>
        </a:spcBef>
        <a:spcAft>
          <a:spcPct val="0"/>
        </a:spcAft>
        <a:defRPr sz="4400" b="1">
          <a:solidFill>
            <a:schemeClr val="tx1"/>
          </a:solidFill>
          <a:latin typeface="Cambria" pitchFamily="18" charset="0"/>
        </a:defRPr>
      </a:lvl2pPr>
      <a:lvl3pPr algn="ctr" rtl="0" fontAlgn="base">
        <a:spcBef>
          <a:spcPct val="0"/>
        </a:spcBef>
        <a:spcAft>
          <a:spcPct val="0"/>
        </a:spcAft>
        <a:defRPr sz="4400" b="1">
          <a:solidFill>
            <a:schemeClr val="tx1"/>
          </a:solidFill>
          <a:latin typeface="Cambria" pitchFamily="18" charset="0"/>
        </a:defRPr>
      </a:lvl3pPr>
      <a:lvl4pPr algn="ctr" rtl="0" fontAlgn="base">
        <a:spcBef>
          <a:spcPct val="0"/>
        </a:spcBef>
        <a:spcAft>
          <a:spcPct val="0"/>
        </a:spcAft>
        <a:defRPr sz="4400" b="1">
          <a:solidFill>
            <a:schemeClr val="tx1"/>
          </a:solidFill>
          <a:latin typeface="Cambria" pitchFamily="18" charset="0"/>
        </a:defRPr>
      </a:lvl4pPr>
      <a:lvl5pPr algn="ctr" rtl="0" fontAlgn="base">
        <a:spcBef>
          <a:spcPct val="0"/>
        </a:spcBef>
        <a:spcAft>
          <a:spcPct val="0"/>
        </a:spcAft>
        <a:defRPr sz="4400" b="1">
          <a:solidFill>
            <a:schemeClr val="tx1"/>
          </a:solidFill>
          <a:latin typeface="Cambria" pitchFamily="18" charset="0"/>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1"/>
          </a:solidFill>
          <a:latin typeface="+mn-lt"/>
          <a:ea typeface="+mn-ea"/>
          <a:cs typeface="+mn-cs"/>
        </a:defRPr>
      </a:lvl1pPr>
      <a:lvl2pPr marL="742950" indent="-285750" algn="l" rtl="0" fontAlgn="base">
        <a:spcBef>
          <a:spcPct val="20000"/>
        </a:spcBef>
        <a:spcAft>
          <a:spcPct val="0"/>
        </a:spcAft>
        <a:buClr>
          <a:schemeClr val="tx2"/>
        </a:buClr>
        <a:buSzPct val="70000"/>
        <a:buFont typeface="Wingdings" pitchFamily="2" charset="2"/>
        <a:buChar char="p"/>
        <a:defRPr sz="2800" kern="1200">
          <a:solidFill>
            <a:schemeClr val="tx1"/>
          </a:solidFill>
          <a:latin typeface="+mn-lt"/>
          <a:ea typeface="+mn-ea"/>
          <a:cs typeface="+mn-cs"/>
        </a:defRPr>
      </a:lvl2pPr>
      <a:lvl3pPr marL="1143000" indent="-228600" algn="l" rtl="0" fontAlgn="base">
        <a:spcBef>
          <a:spcPct val="20000"/>
        </a:spcBef>
        <a:spcAft>
          <a:spcPct val="0"/>
        </a:spcAft>
        <a:buClr>
          <a:srgbClr val="B5AD67"/>
        </a:buClr>
        <a:buSzPct val="140000"/>
        <a:buFont typeface="Wingdings" pitchFamily="2" charset="2"/>
        <a:buChar char="§"/>
        <a:defRPr sz="2400" kern="1200">
          <a:solidFill>
            <a:schemeClr val="tx1"/>
          </a:solidFill>
          <a:latin typeface="+mn-lt"/>
          <a:ea typeface="+mn-ea"/>
          <a:cs typeface="+mn-cs"/>
        </a:defRPr>
      </a:lvl3pPr>
      <a:lvl4pPr marL="1600200" indent="-228600" algn="l" rtl="0" fontAlgn="base">
        <a:spcBef>
          <a:spcPct val="20000"/>
        </a:spcBef>
        <a:spcAft>
          <a:spcPct val="0"/>
        </a:spcAft>
        <a:buClr>
          <a:srgbClr val="61A9B8"/>
        </a:buClr>
        <a:buSzPct val="120000"/>
        <a:buFont typeface="Wingdings" pitchFamily="2" charset="2"/>
        <a:buChar char="§"/>
        <a:defRPr sz="2000" kern="1200">
          <a:solidFill>
            <a:schemeClr val="tx1"/>
          </a:solidFill>
          <a:latin typeface="+mn-lt"/>
          <a:ea typeface="+mn-ea"/>
          <a:cs typeface="+mn-cs"/>
        </a:defRPr>
      </a:lvl4pPr>
      <a:lvl5pPr marL="2057400" indent="-228600" algn="l" rtl="0" fontAlgn="base">
        <a:spcBef>
          <a:spcPct val="20000"/>
        </a:spcBef>
        <a:spcAft>
          <a:spcPct val="0"/>
        </a:spcAft>
        <a:buClr>
          <a:srgbClr val="AB7350"/>
        </a:buClr>
        <a:buSzPct val="110000"/>
        <a:buFont typeface="Wingdings" pitchFamily="2" charset="2"/>
        <a:buChar char="§"/>
        <a:defRPr sz="2000" kern="1200">
          <a:solidFill>
            <a:schemeClr val="tx1"/>
          </a:solidFill>
          <a:latin typeface="+mn-lt"/>
          <a:ea typeface="+mn-ea"/>
          <a:cs typeface="+mn-cs"/>
        </a:defRPr>
      </a:lvl5pPr>
      <a:lvl6pPr marL="2514600" indent="-228600" algn="l" rtl="0" eaLnBrk="1" latinLnBrk="0" hangingPunct="1">
        <a:spcBef>
          <a:spcPct val="20000"/>
        </a:spcBef>
        <a:buClr>
          <a:schemeClr val="accent6"/>
        </a:buClr>
        <a:buSzPct val="90000"/>
        <a:buFont typeface="Wingdings"/>
        <a:buChar char="§"/>
        <a:defRPr kumimoji="0" sz="2000" kern="1200">
          <a:solidFill>
            <a:schemeClr val="tx1"/>
          </a:solidFill>
          <a:latin typeface="+mn-lt"/>
          <a:ea typeface="+mn-ea"/>
          <a:cs typeface="+mn-cs"/>
        </a:defRPr>
      </a:lvl6pPr>
      <a:lvl7pPr marL="2971800" indent="-228600" algn="l" rtl="0" eaLnBrk="1" latinLnBrk="0" hangingPunct="1">
        <a:spcBef>
          <a:spcPct val="20000"/>
        </a:spcBef>
        <a:buClr>
          <a:schemeClr val="accent1"/>
        </a:buClr>
        <a:buSzPct val="80000"/>
        <a:buFont typeface="Wingdings"/>
        <a:buChar char="§"/>
        <a:defRPr kumimoji="0" sz="2000" kern="1200">
          <a:solidFill>
            <a:schemeClr val="tx1"/>
          </a:solidFill>
          <a:latin typeface="+mn-lt"/>
          <a:ea typeface="+mn-ea"/>
          <a:cs typeface="+mn-cs"/>
        </a:defRPr>
      </a:lvl7pPr>
      <a:lvl8pPr marL="3429000" indent="-228600" algn="l" rtl="0" eaLnBrk="1" latinLnBrk="0" hangingPunct="1">
        <a:spcBef>
          <a:spcPct val="20000"/>
        </a:spcBef>
        <a:buClr>
          <a:schemeClr val="accent2"/>
        </a:buClr>
        <a:buSzPct val="70000"/>
        <a:buFont typeface="Wingdings"/>
        <a:buChar char="§"/>
        <a:defRPr kumimoji="0" sz="2000" kern="1200">
          <a:solidFill>
            <a:schemeClr val="tx1"/>
          </a:solidFill>
          <a:latin typeface="+mn-lt"/>
          <a:ea typeface="+mn-ea"/>
          <a:cs typeface="+mn-cs"/>
        </a:defRPr>
      </a:lvl8pPr>
      <a:lvl9pPr marL="3886200" indent="-228600" algn="l" rtl="0" eaLnBrk="1" latinLnBrk="0" hangingPunct="1">
        <a:spcBef>
          <a:spcPct val="20000"/>
        </a:spcBef>
        <a:buClr>
          <a:schemeClr val="accent3"/>
        </a:buClr>
        <a:buSzPct val="65000"/>
        <a:buFont typeface="Wingdings"/>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hsstudyc.org.hk/en/tripod_en/en_tripod_124_05.html" TargetMode="External"/><Relationship Id="rId2" Type="http://schemas.openxmlformats.org/officeDocument/2006/relationships/hyperlink" Target="http://legacy.fordham.edu/halsall/eastasia/781nestorian.asp" TargetMode="External"/><Relationship Id="rId1" Type="http://schemas.openxmlformats.org/officeDocument/2006/relationships/slideLayout" Target="../slideLayouts/slideLayout2.xml"/><Relationship Id="rId4" Type="http://schemas.openxmlformats.org/officeDocument/2006/relationships/hyperlink" Target="http://www.aina.org/articles/dasotns.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legacy.fordham.edu/halsall/mod/1715chineserites.asp"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ignatianspirituality.com/ignatian-voices/16th-and-17th-century-ignatian-voices/matteo-ricci-sj/" TargetMode="External"/><Relationship Id="rId5" Type="http://schemas.openxmlformats.org/officeDocument/2006/relationships/hyperlink" Target="http://www.riccicenter.com/" TargetMode="External"/><Relationship Id="rId4" Type="http://schemas.openxmlformats.org/officeDocument/2006/relationships/hyperlink" Target="http://www.georgetown.edu/inculturation.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GB" dirty="0" smtClean="0"/>
              <a:t>Mission to China</a:t>
            </a:r>
            <a:endParaRPr lang="en-GB" dirty="0"/>
          </a:p>
        </p:txBody>
      </p:sp>
      <p:sp>
        <p:nvSpPr>
          <p:cNvPr id="7" name="Subtitle 6"/>
          <p:cNvSpPr>
            <a:spLocks noGrp="1"/>
          </p:cNvSpPr>
          <p:nvPr>
            <p:ph type="subTitle" idx="1"/>
          </p:nvPr>
        </p:nvSpPr>
        <p:spPr/>
        <p:txBody>
          <a:bodyPr/>
          <a:lstStyle/>
          <a:p>
            <a:r>
              <a:rPr lang="en-GB" dirty="0" err="1" smtClean="0"/>
              <a:t>Inculturating</a:t>
            </a:r>
            <a:r>
              <a:rPr lang="en-GB" dirty="0" smtClean="0"/>
              <a:t> the Gospel</a:t>
            </a:r>
            <a:endParaRPr lang="en-GB" dirty="0"/>
          </a:p>
        </p:txBody>
      </p:sp>
      <p:sp>
        <p:nvSpPr>
          <p:cNvPr id="4" name="Date Placeholder 3"/>
          <p:cNvSpPr>
            <a:spLocks noGrp="1"/>
          </p:cNvSpPr>
          <p:nvPr>
            <p:ph type="dt" sz="half" idx="10"/>
          </p:nvPr>
        </p:nvSpPr>
        <p:spPr/>
        <p:txBody>
          <a:bodyPr/>
          <a:lstStyle/>
          <a:p>
            <a:pPr>
              <a:defRPr/>
            </a:pPr>
            <a:fld id="{813E3C53-B4E2-40C5-9303-C6964888C7AE}"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5" name="Slide Number Placeholder 4"/>
          <p:cNvSpPr>
            <a:spLocks noGrp="1"/>
          </p:cNvSpPr>
          <p:nvPr>
            <p:ph type="sldNum" sz="quarter" idx="12"/>
          </p:nvPr>
        </p:nvSpPr>
        <p:spPr/>
        <p:txBody>
          <a:bodyPr/>
          <a:lstStyle/>
          <a:p>
            <a:pPr>
              <a:defRPr/>
            </a:pPr>
            <a:fld id="{716DF1C3-C803-49C3-BD12-38CA8B6FC11D}" type="slidenum">
              <a:rPr lang="en-GB"/>
              <a:pPr>
                <a:defRPr/>
              </a:pPr>
              <a:t>1</a:t>
            </a:fld>
            <a:endParaRPr lang="en-GB"/>
          </a:p>
        </p:txBody>
      </p:sp>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History of the Church </a:t>
            </a:r>
            <a:r>
              <a:rPr lang="en-GB" dirty="0"/>
              <a:t>of the East in China</a:t>
            </a:r>
          </a:p>
        </p:txBody>
      </p:sp>
      <p:sp>
        <p:nvSpPr>
          <p:cNvPr id="4" name="Content Placeholder 3"/>
          <p:cNvSpPr>
            <a:spLocks noGrp="1"/>
          </p:cNvSpPr>
          <p:nvPr>
            <p:ph sz="half" idx="2"/>
          </p:nvPr>
        </p:nvSpPr>
        <p:spPr>
          <a:xfrm>
            <a:off x="3635896" y="1600200"/>
            <a:ext cx="5256584" cy="4756150"/>
          </a:xfrm>
        </p:spPr>
        <p:txBody>
          <a:bodyPr/>
          <a:lstStyle/>
          <a:p>
            <a:r>
              <a:rPr lang="en-GB" sz="2400" dirty="0" smtClean="0"/>
              <a:t>According to the inscription (‘history’ section), Christianity </a:t>
            </a:r>
            <a:r>
              <a:rPr lang="en-GB" sz="2400" dirty="0"/>
              <a:t>flourished in </a:t>
            </a:r>
            <a:r>
              <a:rPr lang="en-GB" sz="2400" dirty="0" smtClean="0"/>
              <a:t>China at first</a:t>
            </a:r>
          </a:p>
          <a:p>
            <a:r>
              <a:rPr lang="en-GB" sz="2400" dirty="0" smtClean="0"/>
              <a:t>But from 699 Buddhists </a:t>
            </a:r>
            <a:r>
              <a:rPr lang="en-GB" sz="2400" dirty="0"/>
              <a:t>caused controversy and </a:t>
            </a:r>
            <a:r>
              <a:rPr lang="en-GB" sz="2400" dirty="0" smtClean="0"/>
              <a:t>violence </a:t>
            </a:r>
            <a:r>
              <a:rPr lang="en-GB" sz="2400" dirty="0"/>
              <a:t>against </a:t>
            </a:r>
            <a:r>
              <a:rPr lang="en-GB" sz="2400" dirty="0" smtClean="0"/>
              <a:t>Christians</a:t>
            </a:r>
          </a:p>
          <a:p>
            <a:r>
              <a:rPr lang="en-GB" sz="2400" dirty="0" smtClean="0"/>
              <a:t>In 742 Christianity was restored </a:t>
            </a:r>
            <a:r>
              <a:rPr lang="en-GB" sz="2400" dirty="0"/>
              <a:t>by the </a:t>
            </a:r>
            <a:r>
              <a:rPr lang="en-GB" sz="2400" dirty="0" smtClean="0"/>
              <a:t>emperor </a:t>
            </a:r>
          </a:p>
          <a:p>
            <a:r>
              <a:rPr lang="en-GB" sz="2400" dirty="0" smtClean="0"/>
              <a:t>Monument was erected 781</a:t>
            </a:r>
          </a:p>
          <a:p>
            <a:r>
              <a:rPr lang="en-GB" sz="2400" dirty="0" smtClean="0"/>
              <a:t>Christians </a:t>
            </a:r>
            <a:r>
              <a:rPr lang="en-GB" sz="2400" dirty="0"/>
              <a:t>hoped to continue to influence China in the </a:t>
            </a:r>
            <a:r>
              <a:rPr lang="en-GB" sz="2400" dirty="0" smtClean="0"/>
              <a:t>‘illustrious way’ or ‘path’.</a:t>
            </a:r>
            <a:endParaRPr lang="en-GB" sz="2400" dirty="0"/>
          </a:p>
          <a:p>
            <a:endParaRPr lang="en-GB" sz="2400" dirty="0"/>
          </a:p>
        </p:txBody>
      </p:sp>
      <p:sp>
        <p:nvSpPr>
          <p:cNvPr id="5" name="Date Placeholder 4"/>
          <p:cNvSpPr>
            <a:spLocks noGrp="1"/>
          </p:cNvSpPr>
          <p:nvPr>
            <p:ph type="dt" sz="half" idx="10"/>
          </p:nvPr>
        </p:nvSpPr>
        <p:spPr/>
        <p:txBody>
          <a:bodyPr/>
          <a:lstStyle/>
          <a:p>
            <a:pPr>
              <a:defRPr/>
            </a:pPr>
            <a:fld id="{C3C0FC1E-3F23-4669-ABEB-7A46B0B83AFE}"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10</a:t>
            </a:fld>
            <a:endParaRPr lang="en-GB"/>
          </a:p>
        </p:txBody>
      </p:sp>
      <p:pic>
        <p:nvPicPr>
          <p:cNvPr id="9" name="Content Placeholder 8"/>
          <p:cNvPicPr>
            <a:picLocks noGrp="1" noChangeAspect="1"/>
          </p:cNvPicPr>
          <p:nvPr>
            <p:ph sz="half" idx="1"/>
          </p:nvPr>
        </p:nvPicPr>
        <p:blipFill>
          <a:blip r:embed="rId3"/>
          <a:stretch>
            <a:fillRect/>
          </a:stretch>
        </p:blipFill>
        <p:spPr>
          <a:xfrm>
            <a:off x="457200" y="1622267"/>
            <a:ext cx="2988216" cy="3987871"/>
          </a:xfrm>
          <a:prstGeom prst="rect">
            <a:avLst/>
          </a:prstGeom>
        </p:spPr>
      </p:pic>
    </p:spTree>
    <p:extLst>
      <p:ext uri="{BB962C8B-B14F-4D97-AF65-F5344CB8AC3E}">
        <p14:creationId xmlns:p14="http://schemas.microsoft.com/office/powerpoint/2010/main" val="337083525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Doctrine of the </a:t>
            </a:r>
            <a:r>
              <a:rPr lang="en-GB" dirty="0" smtClean="0"/>
              <a:t>monument 1</a:t>
            </a:r>
            <a:endParaRPr lang="en-GB" dirty="0"/>
          </a:p>
        </p:txBody>
      </p:sp>
      <p:sp>
        <p:nvSpPr>
          <p:cNvPr id="3" name="Content Placeholder 2"/>
          <p:cNvSpPr>
            <a:spLocks noGrp="1"/>
          </p:cNvSpPr>
          <p:nvPr>
            <p:ph idx="1"/>
          </p:nvPr>
        </p:nvSpPr>
        <p:spPr/>
        <p:txBody>
          <a:bodyPr/>
          <a:lstStyle/>
          <a:p>
            <a:r>
              <a:rPr lang="en-GB" sz="2400" dirty="0" smtClean="0"/>
              <a:t>Activity</a:t>
            </a:r>
            <a:endParaRPr lang="en-GB" sz="2400" dirty="0" smtClean="0"/>
          </a:p>
          <a:p>
            <a:endParaRPr lang="en-GB" sz="2400" dirty="0"/>
          </a:p>
          <a:p>
            <a:r>
              <a:rPr lang="en-GB" sz="2400" dirty="0" smtClean="0"/>
              <a:t>Read the ‘doctrine’ section.</a:t>
            </a:r>
          </a:p>
          <a:p>
            <a:r>
              <a:rPr lang="en-GB" sz="2400" dirty="0" smtClean="0"/>
              <a:t>What is Christian about this text?</a:t>
            </a:r>
          </a:p>
          <a:p>
            <a:r>
              <a:rPr lang="en-GB" sz="2400" dirty="0" smtClean="0"/>
              <a:t>What is unfamiliar or strange?</a:t>
            </a:r>
            <a:endParaRPr lang="en-GB" sz="2400" dirty="0"/>
          </a:p>
          <a:p>
            <a:endParaRPr lang="en-GB" dirty="0" smtClean="0"/>
          </a:p>
        </p:txBody>
      </p:sp>
      <p:sp>
        <p:nvSpPr>
          <p:cNvPr id="4" name="Date Placeholder 3"/>
          <p:cNvSpPr>
            <a:spLocks noGrp="1"/>
          </p:cNvSpPr>
          <p:nvPr>
            <p:ph type="dt" sz="half" idx="10"/>
          </p:nvPr>
        </p:nvSpPr>
        <p:spPr/>
        <p:txBody>
          <a:bodyPr/>
          <a:lstStyle/>
          <a:p>
            <a:pPr>
              <a:defRPr/>
            </a:pPr>
            <a:fld id="{F4E70F2B-FE80-4752-8313-80A8C439F1D2}"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11</a:t>
            </a:fld>
            <a:endParaRPr lang="en-GB"/>
          </a:p>
        </p:txBody>
      </p:sp>
    </p:spTree>
    <p:extLst>
      <p:ext uri="{BB962C8B-B14F-4D97-AF65-F5344CB8AC3E}">
        <p14:creationId xmlns:p14="http://schemas.microsoft.com/office/powerpoint/2010/main" val="67719943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Doctrine of the monument 2</a:t>
            </a:r>
            <a:endParaRPr lang="en-GB" dirty="0"/>
          </a:p>
        </p:txBody>
      </p:sp>
      <p:sp>
        <p:nvSpPr>
          <p:cNvPr id="3" name="Content Placeholder 2"/>
          <p:cNvSpPr>
            <a:spLocks noGrp="1"/>
          </p:cNvSpPr>
          <p:nvPr>
            <p:ph idx="1"/>
          </p:nvPr>
        </p:nvSpPr>
        <p:spPr/>
        <p:txBody>
          <a:bodyPr/>
          <a:lstStyle/>
          <a:p>
            <a:r>
              <a:rPr lang="en-GB" sz="2400" dirty="0" smtClean="0"/>
              <a:t>God</a:t>
            </a:r>
            <a:r>
              <a:rPr lang="en-GB" sz="2400" dirty="0"/>
              <a:t>, or </a:t>
            </a:r>
            <a:r>
              <a:rPr lang="en-GB" sz="2400" i="1" dirty="0" err="1"/>
              <a:t>Alaha</a:t>
            </a:r>
            <a:r>
              <a:rPr lang="en-GB" sz="2400" dirty="0"/>
              <a:t> – the </a:t>
            </a:r>
            <a:r>
              <a:rPr lang="en-GB" sz="2400" dirty="0" err="1"/>
              <a:t>Syriac</a:t>
            </a:r>
            <a:r>
              <a:rPr lang="en-GB" sz="2400" dirty="0"/>
              <a:t> </a:t>
            </a:r>
            <a:r>
              <a:rPr lang="en-GB" sz="2400" dirty="0" smtClean="0"/>
              <a:t>word</a:t>
            </a:r>
          </a:p>
          <a:p>
            <a:r>
              <a:rPr lang="en-GB" sz="2400" dirty="0" smtClean="0"/>
              <a:t>God as ‘</a:t>
            </a:r>
            <a:r>
              <a:rPr lang="en-GB" sz="2400" dirty="0"/>
              <a:t>Three-One’ (Trinity</a:t>
            </a:r>
            <a:r>
              <a:rPr lang="en-GB" sz="2400" dirty="0" smtClean="0"/>
              <a:t>) – Creator</a:t>
            </a:r>
          </a:p>
          <a:p>
            <a:r>
              <a:rPr lang="en-GB" sz="2400" dirty="0" smtClean="0"/>
              <a:t>Humankind</a:t>
            </a:r>
            <a:r>
              <a:rPr lang="en-GB" sz="2400" dirty="0"/>
              <a:t>, </a:t>
            </a:r>
            <a:r>
              <a:rPr lang="en-GB" sz="2400" dirty="0" smtClean="0"/>
              <a:t>tempted </a:t>
            </a:r>
            <a:r>
              <a:rPr lang="en-GB" sz="2400" dirty="0"/>
              <a:t>by Satan and ‘lost their </a:t>
            </a:r>
            <a:r>
              <a:rPr lang="en-GB" sz="2400" dirty="0" smtClean="0"/>
              <a:t>path’. </a:t>
            </a:r>
          </a:p>
          <a:p>
            <a:r>
              <a:rPr lang="en-GB" sz="2400" dirty="0" smtClean="0"/>
              <a:t>‘ancient dispensation’ of the ‘twenty-four </a:t>
            </a:r>
            <a:r>
              <a:rPr lang="en-GB" sz="2400" dirty="0"/>
              <a:t>holy men’ </a:t>
            </a:r>
            <a:r>
              <a:rPr lang="en-GB" sz="2400" dirty="0" smtClean="0"/>
              <a:t>– Old Testament (24 books in </a:t>
            </a:r>
            <a:r>
              <a:rPr lang="en-GB" sz="2400" dirty="0" err="1" smtClean="0"/>
              <a:t>Syriac</a:t>
            </a:r>
            <a:r>
              <a:rPr lang="en-GB" sz="2400" dirty="0" smtClean="0"/>
              <a:t> Bible)</a:t>
            </a:r>
          </a:p>
          <a:p>
            <a:r>
              <a:rPr lang="en-GB" sz="2400" dirty="0" smtClean="0"/>
              <a:t>Incarnation </a:t>
            </a:r>
            <a:r>
              <a:rPr lang="en-GB" sz="2400" dirty="0"/>
              <a:t>of the second person of the Trinity as a </a:t>
            </a:r>
            <a:r>
              <a:rPr lang="en-GB" sz="2400" dirty="0" smtClean="0"/>
              <a:t>holy one, </a:t>
            </a:r>
            <a:r>
              <a:rPr lang="en-GB" sz="2400" dirty="0"/>
              <a:t>born of a virgin in Syria, </a:t>
            </a:r>
            <a:r>
              <a:rPr lang="en-GB" sz="2400" dirty="0" smtClean="0"/>
              <a:t>visited by </a:t>
            </a:r>
            <a:r>
              <a:rPr lang="en-GB" sz="2400" dirty="0"/>
              <a:t>wise men </a:t>
            </a:r>
            <a:r>
              <a:rPr lang="en-GB" sz="2400" dirty="0" smtClean="0"/>
              <a:t>(from Persia, Magi) </a:t>
            </a:r>
          </a:p>
          <a:p>
            <a:r>
              <a:rPr lang="en-GB" sz="2400" dirty="0" smtClean="0"/>
              <a:t>Death?, </a:t>
            </a:r>
            <a:r>
              <a:rPr lang="en-GB" sz="2400" dirty="0"/>
              <a:t>resurrection and ascension of </a:t>
            </a:r>
            <a:r>
              <a:rPr lang="en-GB" sz="2400" dirty="0" smtClean="0"/>
              <a:t>Christ</a:t>
            </a:r>
          </a:p>
          <a:p>
            <a:r>
              <a:rPr lang="en-GB" sz="2400" dirty="0" smtClean="0"/>
              <a:t>The </a:t>
            </a:r>
            <a:r>
              <a:rPr lang="en-GB" sz="2400" dirty="0"/>
              <a:t>divine and human nature of </a:t>
            </a:r>
            <a:r>
              <a:rPr lang="en-GB" sz="2400" dirty="0" smtClean="0"/>
              <a:t>Jesus separated (as Nestorius): ‘Divided </a:t>
            </a:r>
            <a:r>
              <a:rPr lang="en-GB" sz="2400" dirty="0"/>
              <a:t>in nature, he entered the </a:t>
            </a:r>
            <a:r>
              <a:rPr lang="en-GB" sz="2400" dirty="0" smtClean="0"/>
              <a:t>world’ (Ode)</a:t>
            </a:r>
          </a:p>
        </p:txBody>
      </p:sp>
      <p:sp>
        <p:nvSpPr>
          <p:cNvPr id="4" name="Date Placeholder 3"/>
          <p:cNvSpPr>
            <a:spLocks noGrp="1"/>
          </p:cNvSpPr>
          <p:nvPr>
            <p:ph type="dt" sz="half" idx="10"/>
          </p:nvPr>
        </p:nvSpPr>
        <p:spPr/>
        <p:txBody>
          <a:bodyPr/>
          <a:lstStyle/>
          <a:p>
            <a:pPr>
              <a:defRPr/>
            </a:pPr>
            <a:fld id="{0B70F8C8-5CC5-4609-B4CC-D230B08AE999}" type="datetime1">
              <a:rPr lang="en-GB" smtClean="0"/>
              <a:t>10/05/2016</a:t>
            </a:fld>
            <a:endParaRPr lang="en-GB" dirty="0"/>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dirty="0"/>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12</a:t>
            </a:fld>
            <a:endParaRPr lang="en-GB" dirty="0"/>
          </a:p>
        </p:txBody>
      </p:sp>
    </p:spTree>
    <p:extLst>
      <p:ext uri="{BB962C8B-B14F-4D97-AF65-F5344CB8AC3E}">
        <p14:creationId xmlns:p14="http://schemas.microsoft.com/office/powerpoint/2010/main" val="16139824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Doctrine of the </a:t>
            </a:r>
            <a:r>
              <a:rPr lang="en-GB" dirty="0" smtClean="0"/>
              <a:t>monument 3</a:t>
            </a:r>
            <a:endParaRPr lang="en-GB" dirty="0"/>
          </a:p>
        </p:txBody>
      </p:sp>
      <p:sp>
        <p:nvSpPr>
          <p:cNvPr id="3" name="Content Placeholder 2"/>
          <p:cNvSpPr>
            <a:spLocks noGrp="1"/>
          </p:cNvSpPr>
          <p:nvPr>
            <p:ph idx="1"/>
          </p:nvPr>
        </p:nvSpPr>
        <p:spPr/>
        <p:txBody>
          <a:bodyPr/>
          <a:lstStyle/>
          <a:p>
            <a:r>
              <a:rPr lang="en-GB" sz="2400" dirty="0"/>
              <a:t>Religion of </a:t>
            </a:r>
            <a:r>
              <a:rPr lang="en-GB" sz="2400" dirty="0" smtClean="0"/>
              <a:t>‘holy men’ </a:t>
            </a:r>
            <a:r>
              <a:rPr lang="en-GB" sz="2400" dirty="0"/>
              <a:t>and ‘right </a:t>
            </a:r>
            <a:r>
              <a:rPr lang="en-GB" sz="2400" dirty="0" smtClean="0"/>
              <a:t>principles’</a:t>
            </a:r>
            <a:endParaRPr lang="en-GB" sz="2400" dirty="0"/>
          </a:p>
          <a:p>
            <a:r>
              <a:rPr lang="en-GB" sz="2400" dirty="0" smtClean="0"/>
              <a:t>Descriptions </a:t>
            </a:r>
            <a:r>
              <a:rPr lang="en-GB" sz="2400" dirty="0"/>
              <a:t>of </a:t>
            </a:r>
            <a:r>
              <a:rPr lang="en-GB" sz="2400" dirty="0" smtClean="0"/>
              <a:t>‘The Illustrious Religion’:</a:t>
            </a:r>
          </a:p>
          <a:p>
            <a:pPr lvl="1"/>
            <a:r>
              <a:rPr lang="en-GB" sz="2000" dirty="0" smtClean="0"/>
              <a:t>The </a:t>
            </a:r>
            <a:r>
              <a:rPr lang="en-GB" sz="2000" dirty="0"/>
              <a:t>New </a:t>
            </a:r>
            <a:r>
              <a:rPr lang="en-GB" sz="2000" dirty="0" smtClean="0"/>
              <a:t>Testament (27 books)</a:t>
            </a:r>
          </a:p>
          <a:p>
            <a:pPr lvl="1"/>
            <a:r>
              <a:rPr lang="en-GB" sz="2000" dirty="0" smtClean="0"/>
              <a:t>Baptism</a:t>
            </a:r>
          </a:p>
          <a:p>
            <a:pPr lvl="1"/>
            <a:r>
              <a:rPr lang="en-GB" sz="2000" dirty="0" smtClean="0"/>
              <a:t>Cross (wood)?</a:t>
            </a:r>
          </a:p>
          <a:p>
            <a:pPr lvl="1"/>
            <a:r>
              <a:rPr lang="en-GB" sz="2000" dirty="0" smtClean="0"/>
              <a:t>Monastic practice</a:t>
            </a:r>
          </a:p>
          <a:p>
            <a:pPr lvl="1"/>
            <a:r>
              <a:rPr lang="en-GB" sz="2000" dirty="0" smtClean="0"/>
              <a:t>Community life – equality, sharing, restraint</a:t>
            </a:r>
          </a:p>
          <a:p>
            <a:pPr lvl="1"/>
            <a:r>
              <a:rPr lang="en-GB" sz="2000" dirty="0" smtClean="0"/>
              <a:t>Christian worship and Eucharist (sacrifice)</a:t>
            </a:r>
          </a:p>
          <a:p>
            <a:endParaRPr lang="en-GB" dirty="0"/>
          </a:p>
        </p:txBody>
      </p:sp>
      <p:sp>
        <p:nvSpPr>
          <p:cNvPr id="4" name="Date Placeholder 3"/>
          <p:cNvSpPr>
            <a:spLocks noGrp="1"/>
          </p:cNvSpPr>
          <p:nvPr>
            <p:ph type="dt" sz="half" idx="10"/>
          </p:nvPr>
        </p:nvSpPr>
        <p:spPr/>
        <p:txBody>
          <a:bodyPr/>
          <a:lstStyle/>
          <a:p>
            <a:pPr>
              <a:defRPr/>
            </a:pPr>
            <a:fld id="{A526F7BD-DED6-41B7-BC09-2C1EF8B51377}"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13</a:t>
            </a:fld>
            <a:endParaRPr lang="en-GB"/>
          </a:p>
        </p:txBody>
      </p:sp>
    </p:spTree>
    <p:extLst>
      <p:ext uri="{BB962C8B-B14F-4D97-AF65-F5344CB8AC3E}">
        <p14:creationId xmlns:p14="http://schemas.microsoft.com/office/powerpoint/2010/main" val="8592052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Inculturation</a:t>
            </a:r>
            <a:r>
              <a:rPr lang="en-GB" dirty="0" smtClean="0"/>
              <a:t> 1</a:t>
            </a:r>
            <a:endParaRPr lang="en-GB" dirty="0"/>
          </a:p>
        </p:txBody>
      </p:sp>
      <p:sp>
        <p:nvSpPr>
          <p:cNvPr id="3" name="Content Placeholder 2"/>
          <p:cNvSpPr>
            <a:spLocks noGrp="1"/>
          </p:cNvSpPr>
          <p:nvPr>
            <p:ph idx="1"/>
          </p:nvPr>
        </p:nvSpPr>
        <p:spPr/>
        <p:txBody>
          <a:bodyPr/>
          <a:lstStyle/>
          <a:p>
            <a:r>
              <a:rPr lang="en-GB" sz="2400" dirty="0" smtClean="0"/>
              <a:t>How is the gospel expressed in cultural terms?</a:t>
            </a:r>
          </a:p>
          <a:p>
            <a:endParaRPr lang="en-GB" sz="2400" dirty="0" smtClean="0"/>
          </a:p>
          <a:p>
            <a:r>
              <a:rPr lang="en-GB" sz="2400" dirty="0" smtClean="0"/>
              <a:t>Beautifully written in Chinese</a:t>
            </a:r>
          </a:p>
          <a:p>
            <a:r>
              <a:rPr lang="en-GB" sz="2400" dirty="0" smtClean="0"/>
              <a:t>Translation of the gospel</a:t>
            </a:r>
          </a:p>
          <a:p>
            <a:r>
              <a:rPr lang="en-GB" sz="2400" dirty="0" smtClean="0"/>
              <a:t>Deference to the emperor and Chinese authorities</a:t>
            </a:r>
          </a:p>
          <a:p>
            <a:r>
              <a:rPr lang="en-GB" sz="2400" dirty="0" smtClean="0"/>
              <a:t>Uses Chinese terms familiar in Buddhism and Daoism</a:t>
            </a:r>
          </a:p>
          <a:p>
            <a:r>
              <a:rPr lang="en-GB" sz="2400" dirty="0" smtClean="0"/>
              <a:t>Use </a:t>
            </a:r>
            <a:r>
              <a:rPr lang="en-GB" sz="2400" dirty="0"/>
              <a:t>of ‘the Way’ (</a:t>
            </a:r>
            <a:r>
              <a:rPr lang="en-GB" sz="2400" i="1" dirty="0" err="1"/>
              <a:t>dao</a:t>
            </a:r>
            <a:r>
              <a:rPr lang="en-GB" sz="2400" dirty="0"/>
              <a:t> as in Daoism). Cf. Acts </a:t>
            </a:r>
            <a:r>
              <a:rPr lang="en-GB" sz="2400" dirty="0" smtClean="0"/>
              <a:t>9:2</a:t>
            </a:r>
          </a:p>
          <a:p>
            <a:r>
              <a:rPr lang="en-GB" sz="2400" dirty="0" smtClean="0"/>
              <a:t>Use ‘illustrious’ (enlightened) as in Buddhism</a:t>
            </a:r>
          </a:p>
          <a:p>
            <a:r>
              <a:rPr lang="en-GB" sz="2400" dirty="0" smtClean="0"/>
              <a:t>No mention of the death of Christ (offensive to Chinese?)</a:t>
            </a:r>
          </a:p>
        </p:txBody>
      </p:sp>
      <p:sp>
        <p:nvSpPr>
          <p:cNvPr id="4" name="Date Placeholder 3"/>
          <p:cNvSpPr>
            <a:spLocks noGrp="1"/>
          </p:cNvSpPr>
          <p:nvPr>
            <p:ph type="dt" sz="half" idx="10"/>
          </p:nvPr>
        </p:nvSpPr>
        <p:spPr/>
        <p:txBody>
          <a:bodyPr/>
          <a:lstStyle/>
          <a:p>
            <a:pPr>
              <a:defRPr/>
            </a:pPr>
            <a:fld id="{A5DADC65-8016-484A-96ED-F8E11EC1BA75}"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14</a:t>
            </a:fld>
            <a:endParaRPr lang="en-GB"/>
          </a:p>
        </p:txBody>
      </p:sp>
    </p:spTree>
    <p:extLst>
      <p:ext uri="{BB962C8B-B14F-4D97-AF65-F5344CB8AC3E}">
        <p14:creationId xmlns:p14="http://schemas.microsoft.com/office/powerpoint/2010/main" val="103006202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err="1" smtClean="0"/>
              <a:t>Inculturation</a:t>
            </a:r>
            <a:r>
              <a:rPr lang="en-GB" dirty="0" smtClean="0"/>
              <a:t> 2</a:t>
            </a:r>
            <a:endParaRPr lang="en-GB" dirty="0"/>
          </a:p>
        </p:txBody>
      </p:sp>
      <p:pic>
        <p:nvPicPr>
          <p:cNvPr id="10" name="Content Placeholder 9"/>
          <p:cNvPicPr>
            <a:picLocks noGrp="1" noChangeAspect="1"/>
          </p:cNvPicPr>
          <p:nvPr>
            <p:ph sz="half" idx="1"/>
          </p:nvPr>
        </p:nvPicPr>
        <p:blipFill>
          <a:blip r:embed="rId3"/>
          <a:stretch>
            <a:fillRect/>
          </a:stretch>
        </p:blipFill>
        <p:spPr>
          <a:xfrm>
            <a:off x="436585" y="1430033"/>
            <a:ext cx="4038600" cy="3028950"/>
          </a:xfrm>
          <a:prstGeom prst="rect">
            <a:avLst/>
          </a:prstGeom>
        </p:spPr>
      </p:pic>
      <p:sp>
        <p:nvSpPr>
          <p:cNvPr id="9" name="Content Placeholder 8"/>
          <p:cNvSpPr>
            <a:spLocks noGrp="1"/>
          </p:cNvSpPr>
          <p:nvPr>
            <p:ph sz="half" idx="2"/>
          </p:nvPr>
        </p:nvSpPr>
        <p:spPr>
          <a:xfrm>
            <a:off x="457200" y="4653135"/>
            <a:ext cx="8229600" cy="1473027"/>
          </a:xfrm>
        </p:spPr>
        <p:txBody>
          <a:bodyPr/>
          <a:lstStyle/>
          <a:p>
            <a:r>
              <a:rPr lang="en-GB" sz="2400" dirty="0" smtClean="0"/>
              <a:t>Dragons (China) holding a pearl (of great price?)</a:t>
            </a:r>
          </a:p>
          <a:p>
            <a:r>
              <a:rPr lang="en-GB" sz="2400" dirty="0" smtClean="0"/>
              <a:t>Symbols </a:t>
            </a:r>
            <a:r>
              <a:rPr lang="en-GB" sz="2400" dirty="0"/>
              <a:t>of Daoism (clouds) and Buddhism (lotus)</a:t>
            </a:r>
          </a:p>
          <a:p>
            <a:endParaRPr lang="en-GB" dirty="0"/>
          </a:p>
        </p:txBody>
      </p:sp>
      <p:sp>
        <p:nvSpPr>
          <p:cNvPr id="4" name="Date Placeholder 3"/>
          <p:cNvSpPr>
            <a:spLocks noGrp="1"/>
          </p:cNvSpPr>
          <p:nvPr>
            <p:ph type="dt" sz="half" idx="10"/>
          </p:nvPr>
        </p:nvSpPr>
        <p:spPr/>
        <p:txBody>
          <a:bodyPr/>
          <a:lstStyle/>
          <a:p>
            <a:pPr>
              <a:defRPr/>
            </a:pPr>
            <a:fld id="{CB273181-5230-4819-A60B-407A3F15F77F}"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15</a:t>
            </a:fld>
            <a:endParaRPr lang="en-GB"/>
          </a:p>
        </p:txBody>
      </p:sp>
    </p:spTree>
    <p:extLst>
      <p:ext uri="{BB962C8B-B14F-4D97-AF65-F5344CB8AC3E}">
        <p14:creationId xmlns:p14="http://schemas.microsoft.com/office/powerpoint/2010/main" val="2179374384"/>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smtClean="0"/>
              <a:t>Reasons for the demise of Persian Christianity in China after 845</a:t>
            </a:r>
            <a:endParaRPr lang="en-GB" dirty="0"/>
          </a:p>
        </p:txBody>
      </p:sp>
      <p:sp>
        <p:nvSpPr>
          <p:cNvPr id="9" name="Content Placeholder 8"/>
          <p:cNvSpPr>
            <a:spLocks noGrp="1"/>
          </p:cNvSpPr>
          <p:nvPr>
            <p:ph idx="1"/>
          </p:nvPr>
        </p:nvSpPr>
        <p:spPr/>
        <p:txBody>
          <a:bodyPr/>
          <a:lstStyle/>
          <a:p>
            <a:r>
              <a:rPr lang="en-GB" sz="2400" dirty="0" smtClean="0"/>
              <a:t>Relied </a:t>
            </a:r>
            <a:r>
              <a:rPr lang="en-GB" sz="2400" dirty="0"/>
              <a:t>too heavily on imperial </a:t>
            </a:r>
            <a:r>
              <a:rPr lang="en-GB" sz="2400" dirty="0" smtClean="0"/>
              <a:t>favour?</a:t>
            </a:r>
          </a:p>
          <a:p>
            <a:r>
              <a:rPr lang="en-GB" sz="2400" dirty="0" smtClean="0"/>
              <a:t>Community remained dominated by foreigners?</a:t>
            </a:r>
          </a:p>
          <a:p>
            <a:r>
              <a:rPr lang="en-GB" sz="2400" dirty="0" smtClean="0"/>
              <a:t>Use of Chinese </a:t>
            </a:r>
            <a:r>
              <a:rPr lang="en-GB" sz="2400" dirty="0" err="1"/>
              <a:t>phonetizations</a:t>
            </a:r>
            <a:r>
              <a:rPr lang="en-GB" sz="2400" dirty="0"/>
              <a:t> of </a:t>
            </a:r>
            <a:r>
              <a:rPr lang="en-GB" sz="2400" dirty="0" err="1"/>
              <a:t>Syriac</a:t>
            </a:r>
            <a:r>
              <a:rPr lang="en-GB" sz="2400" dirty="0"/>
              <a:t> </a:t>
            </a:r>
            <a:r>
              <a:rPr lang="en-GB" sz="2400" dirty="0" smtClean="0"/>
              <a:t>terms for </a:t>
            </a:r>
            <a:r>
              <a:rPr lang="en-GB" sz="2400" dirty="0"/>
              <a:t>the essential concepts </a:t>
            </a:r>
            <a:r>
              <a:rPr lang="en-GB" sz="2400" dirty="0" smtClean="0"/>
              <a:t>rather than Chinese terms?</a:t>
            </a:r>
          </a:p>
          <a:p>
            <a:r>
              <a:rPr lang="en-GB" sz="2400" dirty="0" smtClean="0"/>
              <a:t>With </a:t>
            </a:r>
            <a:r>
              <a:rPr lang="en-GB" sz="2400" dirty="0"/>
              <a:t>the rise of Islam </a:t>
            </a:r>
            <a:r>
              <a:rPr lang="en-GB" sz="2400" dirty="0" smtClean="0"/>
              <a:t>cut these </a:t>
            </a:r>
            <a:r>
              <a:rPr lang="en-GB" sz="2400" dirty="0"/>
              <a:t>Christians </a:t>
            </a:r>
            <a:r>
              <a:rPr lang="en-GB" sz="2400" dirty="0" smtClean="0"/>
              <a:t>off from home support?</a:t>
            </a:r>
          </a:p>
          <a:p>
            <a:r>
              <a:rPr lang="en-GB" sz="2400" dirty="0" smtClean="0"/>
              <a:t>Syncretistic tendencies in later writings weakened their message </a:t>
            </a:r>
            <a:r>
              <a:rPr lang="en-GB" sz="2400" dirty="0"/>
              <a:t>and </a:t>
            </a:r>
            <a:r>
              <a:rPr lang="en-GB" sz="2400" dirty="0" smtClean="0"/>
              <a:t>distinctiveness?</a:t>
            </a:r>
          </a:p>
          <a:p>
            <a:endParaRPr lang="en-GB" sz="2400" dirty="0"/>
          </a:p>
          <a:p>
            <a:r>
              <a:rPr lang="en-GB" sz="2400" dirty="0" smtClean="0"/>
              <a:t>Did the Syrians </a:t>
            </a:r>
            <a:r>
              <a:rPr lang="en-GB" sz="2400" dirty="0" err="1" smtClean="0"/>
              <a:t>inculturate</a:t>
            </a:r>
            <a:r>
              <a:rPr lang="en-GB" sz="2400" dirty="0" smtClean="0"/>
              <a:t> too much? Not enough? With respect to the wrong things?</a:t>
            </a:r>
            <a:endParaRPr lang="en-GB" sz="2400" dirty="0"/>
          </a:p>
        </p:txBody>
      </p:sp>
      <p:sp>
        <p:nvSpPr>
          <p:cNvPr id="5" name="Date Placeholder 4"/>
          <p:cNvSpPr>
            <a:spLocks noGrp="1"/>
          </p:cNvSpPr>
          <p:nvPr>
            <p:ph type="dt" sz="half" idx="10"/>
          </p:nvPr>
        </p:nvSpPr>
        <p:spPr/>
        <p:txBody>
          <a:bodyPr/>
          <a:lstStyle/>
          <a:p>
            <a:pPr>
              <a:defRPr/>
            </a:pPr>
            <a:fld id="{94BFE2C3-5205-422C-9094-1749DF0CBD76}"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16</a:t>
            </a:fld>
            <a:endParaRPr lang="en-GB"/>
          </a:p>
        </p:txBody>
      </p:sp>
    </p:spTree>
    <p:extLst>
      <p:ext uri="{BB962C8B-B14F-4D97-AF65-F5344CB8AC3E}">
        <p14:creationId xmlns:p14="http://schemas.microsoft.com/office/powerpoint/2010/main" val="202235440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smtClean="0"/>
              <a:t>Sources and commentary on </a:t>
            </a:r>
            <a:r>
              <a:rPr lang="en-GB" dirty="0" err="1" smtClean="0"/>
              <a:t>Alopen’s</a:t>
            </a:r>
            <a:r>
              <a:rPr lang="en-GB" dirty="0" smtClean="0"/>
              <a:t> mission</a:t>
            </a:r>
            <a:endParaRPr lang="en-GB" dirty="0"/>
          </a:p>
        </p:txBody>
      </p:sp>
      <p:sp>
        <p:nvSpPr>
          <p:cNvPr id="3" name="Content Placeholder 2"/>
          <p:cNvSpPr>
            <a:spLocks noGrp="1"/>
          </p:cNvSpPr>
          <p:nvPr>
            <p:ph idx="1"/>
          </p:nvPr>
        </p:nvSpPr>
        <p:spPr>
          <a:xfrm>
            <a:off x="251520" y="1640217"/>
            <a:ext cx="8640960" cy="4525963"/>
          </a:xfrm>
        </p:spPr>
        <p:txBody>
          <a:bodyPr>
            <a:noAutofit/>
          </a:bodyPr>
          <a:lstStyle/>
          <a:p>
            <a:pPr>
              <a:lnSpc>
                <a:spcPct val="80000"/>
              </a:lnSpc>
            </a:pPr>
            <a:r>
              <a:rPr lang="en-GB" sz="2400" dirty="0"/>
              <a:t>East Asian History Sourcebook: </a:t>
            </a:r>
            <a:r>
              <a:rPr lang="en-GB" sz="2400" dirty="0" smtClean="0"/>
              <a:t>Ch'ing-Tsing</a:t>
            </a:r>
            <a:r>
              <a:rPr lang="en-GB" sz="2400" dirty="0"/>
              <a:t>: </a:t>
            </a:r>
            <a:r>
              <a:rPr lang="en-GB" sz="2400" dirty="0" smtClean="0"/>
              <a:t>Nestorian Tablet </a:t>
            </a:r>
            <a:r>
              <a:rPr lang="en-GB" sz="2400" dirty="0" smtClean="0">
                <a:hlinkClick r:id="rId2"/>
              </a:rPr>
              <a:t>http</a:t>
            </a:r>
            <a:r>
              <a:rPr lang="en-GB" sz="2400" dirty="0">
                <a:hlinkClick r:id="rId2"/>
              </a:rPr>
              <a:t>://</a:t>
            </a:r>
            <a:r>
              <a:rPr lang="en-GB" sz="2400" dirty="0" smtClean="0">
                <a:hlinkClick r:id="rId2"/>
              </a:rPr>
              <a:t>legacy.fordham.edu/halsall/eastasia/781nestorian.asp</a:t>
            </a:r>
            <a:endParaRPr lang="en-GB" sz="2400" dirty="0" smtClean="0"/>
          </a:p>
          <a:p>
            <a:pPr>
              <a:lnSpc>
                <a:spcPct val="80000"/>
              </a:lnSpc>
            </a:pPr>
            <a:r>
              <a:rPr lang="en-GB" sz="2400" dirty="0" smtClean="0"/>
              <a:t>Yves </a:t>
            </a:r>
            <a:r>
              <a:rPr lang="en-GB" sz="2400" dirty="0" err="1" smtClean="0"/>
              <a:t>Raguin</a:t>
            </a:r>
            <a:r>
              <a:rPr lang="en-GB" sz="2400" dirty="0" smtClean="0"/>
              <a:t> SJ, ‘Jesus-Messiah of Xi’an’, </a:t>
            </a:r>
            <a:r>
              <a:rPr lang="en-GB" sz="2400" i="1" dirty="0" smtClean="0"/>
              <a:t>Tripod</a:t>
            </a:r>
            <a:r>
              <a:rPr lang="en-GB" sz="2400" dirty="0" smtClean="0"/>
              <a:t> 22/124 (Spring </a:t>
            </a:r>
            <a:r>
              <a:rPr lang="en-GB" sz="2400" dirty="0"/>
              <a:t>2002). Translated from the French by Betty Ann </a:t>
            </a:r>
            <a:r>
              <a:rPr lang="en-GB" sz="2400" dirty="0" err="1" smtClean="0"/>
              <a:t>Maheu</a:t>
            </a:r>
            <a:r>
              <a:rPr lang="en-GB" sz="2400" dirty="0"/>
              <a:t> MM. </a:t>
            </a:r>
            <a:r>
              <a:rPr lang="en-GB" sz="2400" dirty="0">
                <a:hlinkClick r:id="rId3"/>
              </a:rPr>
              <a:t>http://</a:t>
            </a:r>
            <a:r>
              <a:rPr lang="en-GB" sz="2400" dirty="0" smtClean="0">
                <a:hlinkClick r:id="rId3"/>
              </a:rPr>
              <a:t>www.hsstudyc.org.hk/en/tripod_en/en_tripod_124_05.html</a:t>
            </a:r>
            <a:r>
              <a:rPr lang="en-GB" sz="2400" dirty="0" smtClean="0"/>
              <a:t> </a:t>
            </a:r>
          </a:p>
          <a:p>
            <a:pPr>
              <a:lnSpc>
                <a:spcPct val="80000"/>
              </a:lnSpc>
            </a:pPr>
            <a:r>
              <a:rPr lang="en-GB" sz="2400" dirty="0"/>
              <a:t>John R. </a:t>
            </a:r>
            <a:r>
              <a:rPr lang="en-GB" sz="2400" dirty="0" smtClean="0"/>
              <a:t>Lawton, ‘Description </a:t>
            </a:r>
            <a:r>
              <a:rPr lang="en-GB" sz="2400" dirty="0"/>
              <a:t>and Significance of the Nestorian </a:t>
            </a:r>
            <a:r>
              <a:rPr lang="en-GB" sz="2400" dirty="0" smtClean="0"/>
              <a:t>Stele’ (no date), </a:t>
            </a:r>
            <a:r>
              <a:rPr lang="en-GB" sz="2400" dirty="0">
                <a:hlinkClick r:id="rId4"/>
              </a:rPr>
              <a:t>http://</a:t>
            </a:r>
            <a:r>
              <a:rPr lang="en-GB" sz="2400" dirty="0" smtClean="0">
                <a:hlinkClick r:id="rId4"/>
              </a:rPr>
              <a:t>www.aina.org/articles/dasotns.pdf</a:t>
            </a:r>
            <a:r>
              <a:rPr lang="en-GB" sz="2400" dirty="0" smtClean="0"/>
              <a:t> </a:t>
            </a:r>
          </a:p>
          <a:p>
            <a:pPr>
              <a:lnSpc>
                <a:spcPct val="80000"/>
              </a:lnSpc>
            </a:pPr>
            <a:r>
              <a:rPr lang="en-GB" sz="2400" dirty="0" smtClean="0"/>
              <a:t>D.T. Irvin </a:t>
            </a:r>
            <a:r>
              <a:rPr lang="en-GB" sz="2400" dirty="0"/>
              <a:t>&amp; </a:t>
            </a:r>
            <a:r>
              <a:rPr lang="en-GB" sz="2400" dirty="0" smtClean="0"/>
              <a:t>S.W. </a:t>
            </a:r>
            <a:r>
              <a:rPr lang="en-GB" sz="2400" dirty="0" err="1" smtClean="0"/>
              <a:t>Sunquist</a:t>
            </a:r>
            <a:r>
              <a:rPr lang="en-GB" sz="2400" dirty="0"/>
              <a:t>, </a:t>
            </a:r>
            <a:r>
              <a:rPr lang="en-GB" sz="2400" i="1" dirty="0"/>
              <a:t>History of the World Christian Movement</a:t>
            </a:r>
            <a:r>
              <a:rPr lang="en-GB" sz="2400" dirty="0"/>
              <a:t>. </a:t>
            </a:r>
            <a:r>
              <a:rPr lang="en-GB" sz="2400" dirty="0" err="1"/>
              <a:t>Vol</a:t>
            </a:r>
            <a:r>
              <a:rPr lang="en-GB" sz="2400" dirty="0"/>
              <a:t> </a:t>
            </a:r>
            <a:r>
              <a:rPr lang="en-GB" sz="2400" dirty="0" smtClean="0"/>
              <a:t>I (</a:t>
            </a:r>
            <a:r>
              <a:rPr lang="en-GB" sz="2400" dirty="0" err="1"/>
              <a:t>Maryknoll</a:t>
            </a:r>
            <a:r>
              <a:rPr lang="en-GB" sz="2400" dirty="0"/>
              <a:t>, NY: </a:t>
            </a:r>
            <a:r>
              <a:rPr lang="en-GB" sz="2400" dirty="0" err="1"/>
              <a:t>Orbis</a:t>
            </a:r>
            <a:r>
              <a:rPr lang="en-GB" sz="2400" dirty="0"/>
              <a:t>, </a:t>
            </a:r>
            <a:r>
              <a:rPr lang="en-GB" sz="2400" dirty="0" smtClean="0"/>
              <a:t>2001), </a:t>
            </a:r>
            <a:r>
              <a:rPr lang="en-GB" sz="2400" dirty="0"/>
              <a:t>pp. 57-65, 195-208, </a:t>
            </a:r>
            <a:r>
              <a:rPr lang="en-GB" sz="2400" dirty="0" smtClean="0"/>
              <a:t>271-88</a:t>
            </a:r>
          </a:p>
          <a:p>
            <a:pPr>
              <a:lnSpc>
                <a:spcPct val="80000"/>
              </a:lnSpc>
            </a:pPr>
            <a:r>
              <a:rPr lang="en-GB" sz="2400" dirty="0" smtClean="0"/>
              <a:t>Moffett</a:t>
            </a:r>
            <a:r>
              <a:rPr lang="en-GB" sz="2400" dirty="0"/>
              <a:t>, Samuel Hugh, </a:t>
            </a:r>
            <a:r>
              <a:rPr lang="en-GB" sz="2400" i="1" dirty="0" smtClean="0"/>
              <a:t>A </a:t>
            </a:r>
            <a:r>
              <a:rPr lang="en-GB" sz="2400" i="1" dirty="0"/>
              <a:t>History of Christianity in Asia</a:t>
            </a:r>
            <a:r>
              <a:rPr lang="en-GB" sz="2400" dirty="0"/>
              <a:t>, </a:t>
            </a:r>
            <a:r>
              <a:rPr lang="en-GB" sz="2400" dirty="0" err="1" smtClean="0"/>
              <a:t>Vol</a:t>
            </a:r>
            <a:r>
              <a:rPr lang="en-GB" sz="2400" dirty="0" smtClean="0"/>
              <a:t> I (</a:t>
            </a:r>
            <a:r>
              <a:rPr lang="en-GB" sz="2400" dirty="0" err="1"/>
              <a:t>Maryknoll</a:t>
            </a:r>
            <a:r>
              <a:rPr lang="en-GB" sz="2400" dirty="0"/>
              <a:t>, NY: </a:t>
            </a:r>
            <a:r>
              <a:rPr lang="en-GB" sz="2400" dirty="0" err="1"/>
              <a:t>Orbis</a:t>
            </a:r>
            <a:r>
              <a:rPr lang="en-GB" sz="2400" dirty="0"/>
              <a:t> Books, </a:t>
            </a:r>
            <a:r>
              <a:rPr lang="en-GB" sz="2400" dirty="0" smtClean="0"/>
              <a:t>1998), </a:t>
            </a:r>
            <a:r>
              <a:rPr lang="en-GB" sz="2400" dirty="0"/>
              <a:t>pp. </a:t>
            </a:r>
            <a:r>
              <a:rPr lang="en-GB" sz="2400" dirty="0" smtClean="0"/>
              <a:t>287-323</a:t>
            </a:r>
          </a:p>
          <a:p>
            <a:pPr>
              <a:lnSpc>
                <a:spcPct val="80000"/>
              </a:lnSpc>
            </a:pPr>
            <a:r>
              <a:rPr lang="en-GB" sz="2400" dirty="0" smtClean="0"/>
              <a:t>Philip Jenkins, </a:t>
            </a:r>
            <a:r>
              <a:rPr lang="en-GB" sz="2400" i="1" dirty="0" smtClean="0"/>
              <a:t>The Lost History of Christianity</a:t>
            </a:r>
            <a:r>
              <a:rPr lang="en-GB" sz="2400" dirty="0" smtClean="0"/>
              <a:t> (Oxford: Lion, 2008), pp. 45-70</a:t>
            </a:r>
          </a:p>
          <a:p>
            <a:pPr>
              <a:lnSpc>
                <a:spcPct val="80000"/>
              </a:lnSpc>
            </a:pPr>
            <a:endParaRPr lang="en-GB" sz="2600" dirty="0" smtClean="0"/>
          </a:p>
        </p:txBody>
      </p:sp>
      <p:sp>
        <p:nvSpPr>
          <p:cNvPr id="4" name="Date Placeholder 3"/>
          <p:cNvSpPr>
            <a:spLocks noGrp="1"/>
          </p:cNvSpPr>
          <p:nvPr>
            <p:ph type="dt" sz="half" idx="10"/>
          </p:nvPr>
        </p:nvSpPr>
        <p:spPr/>
        <p:txBody>
          <a:bodyPr/>
          <a:lstStyle/>
          <a:p>
            <a:pPr>
              <a:defRPr/>
            </a:pPr>
            <a:fld id="{67D4B706-90A3-483E-A3A5-319837B30699}"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5" name="Slide Number Placeholder 4"/>
          <p:cNvSpPr>
            <a:spLocks noGrp="1"/>
          </p:cNvSpPr>
          <p:nvPr>
            <p:ph type="sldNum" sz="quarter" idx="12"/>
          </p:nvPr>
        </p:nvSpPr>
        <p:spPr/>
        <p:txBody>
          <a:bodyPr/>
          <a:lstStyle/>
          <a:p>
            <a:pPr>
              <a:defRPr/>
            </a:pPr>
            <a:fld id="{B2335A3A-C73A-4DD2-9EE0-EBEFAE297894}" type="slidenum">
              <a:rPr lang="en-GB"/>
              <a:pPr>
                <a:defRPr/>
              </a:pPr>
              <a:t>17</a:t>
            </a:fld>
            <a:endParaRPr lang="en-GB"/>
          </a:p>
        </p:txBody>
      </p:sp>
    </p:spTree>
    <p:extLst>
      <p:ext uri="{BB962C8B-B14F-4D97-AF65-F5344CB8AC3E}">
        <p14:creationId xmlns:p14="http://schemas.microsoft.com/office/powerpoint/2010/main" val="1651344823"/>
      </p:ext>
    </p:extLst>
  </p:cSld>
  <p:clrMapOvr>
    <a:masterClrMapping/>
  </p:clrMapOvr>
  <p:transition>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smtClean="0"/>
              <a:t>Matteo Ricci’s </a:t>
            </a:r>
            <a:r>
              <a:rPr lang="en-GB" dirty="0"/>
              <a:t>mission to China from Europe, </a:t>
            </a:r>
            <a:r>
              <a:rPr lang="en-GB" dirty="0" smtClean="0"/>
              <a:t>16</a:t>
            </a:r>
            <a:r>
              <a:rPr lang="en-GB" baseline="30000" dirty="0" smtClean="0"/>
              <a:t>th</a:t>
            </a:r>
            <a:r>
              <a:rPr lang="en-GB" dirty="0" smtClean="0"/>
              <a:t> C</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7301F495-B131-4F79-85C7-B445A3D06FD5}"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18</a:t>
            </a:fld>
            <a:endParaRPr lang="en-GB"/>
          </a:p>
        </p:txBody>
      </p:sp>
    </p:spTree>
    <p:extLst>
      <p:ext uri="{BB962C8B-B14F-4D97-AF65-F5344CB8AC3E}">
        <p14:creationId xmlns:p14="http://schemas.microsoft.com/office/powerpoint/2010/main" val="3894378058"/>
      </p:ext>
    </p:extLst>
  </p:cSld>
  <p:clrMapOvr>
    <a:masterClrMapping/>
  </p:clrMapOvr>
  <p:transition>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GB" dirty="0" smtClean="0"/>
              <a:t>Jesuits, Society of Jesus</a:t>
            </a:r>
            <a:endParaRPr lang="en-GB" dirty="0"/>
          </a:p>
        </p:txBody>
      </p:sp>
      <p:sp>
        <p:nvSpPr>
          <p:cNvPr id="8" name="Content Placeholder 7"/>
          <p:cNvSpPr>
            <a:spLocks noGrp="1"/>
          </p:cNvSpPr>
          <p:nvPr>
            <p:ph idx="1"/>
          </p:nvPr>
        </p:nvSpPr>
        <p:spPr/>
        <p:txBody>
          <a:bodyPr/>
          <a:lstStyle/>
          <a:p>
            <a:pPr eaLnBrk="1" hangingPunct="1"/>
            <a:r>
              <a:rPr lang="en-GB" sz="2400" dirty="0"/>
              <a:t>Founded 1540 by St Ignatius of Loyola</a:t>
            </a:r>
          </a:p>
          <a:p>
            <a:pPr eaLnBrk="1" hangingPunct="1"/>
            <a:r>
              <a:rPr lang="en-GB" sz="2400" dirty="0"/>
              <a:t>Spiritual exercises</a:t>
            </a:r>
          </a:p>
          <a:p>
            <a:pPr eaLnBrk="1" hangingPunct="1"/>
            <a:r>
              <a:rPr lang="en-GB" sz="2400" dirty="0"/>
              <a:t>Inwardness for outgoing</a:t>
            </a:r>
          </a:p>
          <a:p>
            <a:pPr eaLnBrk="1" hangingPunct="1"/>
            <a:r>
              <a:rPr lang="en-GB" sz="2400" dirty="0"/>
              <a:t>Military-style organisation and </a:t>
            </a:r>
            <a:r>
              <a:rPr lang="en-GB" sz="2400" dirty="0" smtClean="0"/>
              <a:t>commitment</a:t>
            </a:r>
          </a:p>
          <a:p>
            <a:pPr eaLnBrk="1" hangingPunct="1"/>
            <a:r>
              <a:rPr lang="en-GB" sz="2400" dirty="0" smtClean="0"/>
              <a:t>Responsible to the pope</a:t>
            </a:r>
            <a:endParaRPr lang="en-GB" sz="2400" dirty="0"/>
          </a:p>
          <a:p>
            <a:pPr eaLnBrk="1" hangingPunct="1"/>
            <a:r>
              <a:rPr lang="en-GB" sz="2400" dirty="0"/>
              <a:t>Evangelization through education</a:t>
            </a:r>
          </a:p>
          <a:p>
            <a:pPr eaLnBrk="1" hangingPunct="1"/>
            <a:r>
              <a:rPr lang="en-GB" sz="2400" dirty="0" smtClean="0"/>
              <a:t>Pioneered </a:t>
            </a:r>
            <a:r>
              <a:rPr lang="en-GB" sz="2400" dirty="0"/>
              <a:t>‘</a:t>
            </a:r>
            <a:r>
              <a:rPr lang="en-GB" sz="2400" dirty="0" err="1"/>
              <a:t>inculturation</a:t>
            </a:r>
            <a:r>
              <a:rPr lang="en-GB" sz="2400" dirty="0" smtClean="0"/>
              <a:t>’</a:t>
            </a:r>
            <a:endParaRPr lang="en-GB" sz="2400" dirty="0"/>
          </a:p>
        </p:txBody>
      </p:sp>
      <p:sp>
        <p:nvSpPr>
          <p:cNvPr id="4" name="Date Placeholder 3"/>
          <p:cNvSpPr>
            <a:spLocks noGrp="1"/>
          </p:cNvSpPr>
          <p:nvPr>
            <p:ph type="dt" sz="half" idx="10"/>
          </p:nvPr>
        </p:nvSpPr>
        <p:spPr/>
        <p:txBody>
          <a:bodyPr/>
          <a:lstStyle/>
          <a:p>
            <a:pPr>
              <a:defRPr/>
            </a:pPr>
            <a:fld id="{4DF753CE-5DD8-4AA2-95E4-19CDF36D6A02}"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28574D86-FC98-4982-B0F4-DCEF92C4C6E0}" type="slidenum">
              <a:rPr lang="en-GB" smtClean="0"/>
              <a:pPr>
                <a:defRPr/>
              </a:pPr>
              <a:t>19</a:t>
            </a:fld>
            <a:endParaRPr lang="en-GB"/>
          </a:p>
        </p:txBody>
      </p:sp>
    </p:spTree>
    <p:extLst>
      <p:ext uri="{BB962C8B-B14F-4D97-AF65-F5344CB8AC3E}">
        <p14:creationId xmlns:p14="http://schemas.microsoft.com/office/powerpoint/2010/main" val="135769574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Outline</a:t>
            </a:r>
            <a:endParaRPr lang="en-GB" dirty="0"/>
          </a:p>
        </p:txBody>
      </p:sp>
      <p:sp>
        <p:nvSpPr>
          <p:cNvPr id="3" name="Content Placeholder 2"/>
          <p:cNvSpPr>
            <a:spLocks noGrp="1"/>
          </p:cNvSpPr>
          <p:nvPr>
            <p:ph idx="1"/>
          </p:nvPr>
        </p:nvSpPr>
        <p:spPr/>
        <p:txBody>
          <a:bodyPr/>
          <a:lstStyle/>
          <a:p>
            <a:r>
              <a:rPr lang="en-GB" sz="2400" dirty="0" err="1" smtClean="0"/>
              <a:t>Alopen’s</a:t>
            </a:r>
            <a:r>
              <a:rPr lang="en-GB" sz="2400" dirty="0" smtClean="0"/>
              <a:t> mission to China from Persia, 7</a:t>
            </a:r>
            <a:r>
              <a:rPr lang="en-GB" sz="2400" baseline="30000" dirty="0" smtClean="0"/>
              <a:t>th</a:t>
            </a:r>
            <a:r>
              <a:rPr lang="en-GB" sz="2400" dirty="0" smtClean="0"/>
              <a:t> C</a:t>
            </a:r>
          </a:p>
          <a:p>
            <a:r>
              <a:rPr lang="en-GB" sz="2400" dirty="0" smtClean="0"/>
              <a:t>Matteo Ricci’s mission to China from Europe, 16</a:t>
            </a:r>
            <a:r>
              <a:rPr lang="en-GB" sz="2400" baseline="30000" dirty="0" smtClean="0"/>
              <a:t>th</a:t>
            </a:r>
            <a:r>
              <a:rPr lang="en-GB" sz="2400" dirty="0" smtClean="0"/>
              <a:t> C</a:t>
            </a:r>
          </a:p>
          <a:p>
            <a:r>
              <a:rPr lang="en-GB" sz="2400" dirty="0"/>
              <a:t>Debating </a:t>
            </a:r>
            <a:r>
              <a:rPr lang="en-GB" sz="2400" dirty="0" err="1"/>
              <a:t>inculturation</a:t>
            </a:r>
            <a:endParaRPr lang="en-GB" sz="2400" dirty="0"/>
          </a:p>
        </p:txBody>
      </p:sp>
      <p:sp>
        <p:nvSpPr>
          <p:cNvPr id="4" name="Date Placeholder 3"/>
          <p:cNvSpPr>
            <a:spLocks noGrp="1"/>
          </p:cNvSpPr>
          <p:nvPr>
            <p:ph type="dt" sz="half" idx="10"/>
          </p:nvPr>
        </p:nvSpPr>
        <p:spPr/>
        <p:txBody>
          <a:bodyPr/>
          <a:lstStyle/>
          <a:p>
            <a:pPr>
              <a:defRPr/>
            </a:pPr>
            <a:fld id="{F2360A68-068B-4CD2-9F51-F6C126FAC939}"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a:t>
            </a:fld>
            <a:endParaRPr lang="en-GB"/>
          </a:p>
        </p:txBody>
      </p:sp>
    </p:spTree>
    <p:extLst>
      <p:ext uri="{BB962C8B-B14F-4D97-AF65-F5344CB8AC3E}">
        <p14:creationId xmlns:p14="http://schemas.microsoft.com/office/powerpoint/2010/main" val="22108075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Matteo Ricci</a:t>
            </a:r>
            <a:endParaRPr lang="en-GB" dirty="0"/>
          </a:p>
        </p:txBody>
      </p:sp>
      <p:sp>
        <p:nvSpPr>
          <p:cNvPr id="8" name="Content Placeholder 7"/>
          <p:cNvSpPr>
            <a:spLocks noGrp="1"/>
          </p:cNvSpPr>
          <p:nvPr>
            <p:ph sz="half" idx="2"/>
          </p:nvPr>
        </p:nvSpPr>
        <p:spPr/>
        <p:txBody>
          <a:bodyPr/>
          <a:lstStyle/>
          <a:p>
            <a:r>
              <a:rPr lang="en-GB" sz="2400" dirty="0" smtClean="0"/>
              <a:t>Italian Jesuit</a:t>
            </a:r>
          </a:p>
          <a:p>
            <a:r>
              <a:rPr lang="en-GB" sz="2400" dirty="0" smtClean="0"/>
              <a:t>1552-1610</a:t>
            </a:r>
          </a:p>
          <a:p>
            <a:r>
              <a:rPr lang="en-GB" sz="2400" dirty="0" smtClean="0"/>
              <a:t>Entered China from Macau in 1583</a:t>
            </a:r>
          </a:p>
          <a:p>
            <a:r>
              <a:rPr lang="en-GB" sz="2400" dirty="0" smtClean="0"/>
              <a:t>2-order universe of Aquinas</a:t>
            </a:r>
          </a:p>
          <a:p>
            <a:r>
              <a:rPr lang="en-GB" sz="2400" dirty="0"/>
              <a:t>Humanist regard for </a:t>
            </a:r>
            <a:r>
              <a:rPr lang="en-GB" sz="2400" dirty="0" smtClean="0"/>
              <a:t>cultures</a:t>
            </a:r>
          </a:p>
          <a:p>
            <a:r>
              <a:rPr lang="en-GB" sz="2400" dirty="0" smtClean="0"/>
              <a:t>Introduced Western mathematics and technology</a:t>
            </a:r>
          </a:p>
        </p:txBody>
      </p:sp>
      <p:sp>
        <p:nvSpPr>
          <p:cNvPr id="4" name="Date Placeholder 3"/>
          <p:cNvSpPr>
            <a:spLocks noGrp="1"/>
          </p:cNvSpPr>
          <p:nvPr>
            <p:ph type="dt" sz="half" idx="10"/>
          </p:nvPr>
        </p:nvSpPr>
        <p:spPr/>
        <p:txBody>
          <a:bodyPr/>
          <a:lstStyle/>
          <a:p>
            <a:pPr>
              <a:defRPr/>
            </a:pPr>
            <a:fld id="{B208350C-72DB-4DD2-8663-B73376D4DE5E}"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20</a:t>
            </a:fld>
            <a:endParaRPr lang="en-GB"/>
          </a:p>
        </p:txBody>
      </p:sp>
      <p:pic>
        <p:nvPicPr>
          <p:cNvPr id="2050"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775568" y="1601369"/>
            <a:ext cx="3401863" cy="4523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8139056"/>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‘Accommodation’</a:t>
            </a:r>
            <a:endParaRPr lang="en-GB" dirty="0"/>
          </a:p>
        </p:txBody>
      </p:sp>
      <p:sp>
        <p:nvSpPr>
          <p:cNvPr id="4" name="Content Placeholder 3"/>
          <p:cNvSpPr>
            <a:spLocks noGrp="1"/>
          </p:cNvSpPr>
          <p:nvPr>
            <p:ph idx="1"/>
          </p:nvPr>
        </p:nvSpPr>
        <p:spPr/>
        <p:txBody>
          <a:bodyPr/>
          <a:lstStyle/>
          <a:p>
            <a:r>
              <a:rPr lang="en-GB" sz="2400" dirty="0" smtClean="0"/>
              <a:t>Ricci first identified </a:t>
            </a:r>
            <a:r>
              <a:rPr lang="en-GB" sz="2400" dirty="0"/>
              <a:t>as a Buddhist monk</a:t>
            </a:r>
          </a:p>
          <a:p>
            <a:r>
              <a:rPr lang="en-GB" sz="2400" dirty="0"/>
              <a:t>Switched to Confucian scholar to penetrate </a:t>
            </a:r>
            <a:r>
              <a:rPr lang="en-GB" sz="2400" dirty="0" smtClean="0"/>
              <a:t>Beijing</a:t>
            </a:r>
          </a:p>
          <a:p>
            <a:r>
              <a:rPr lang="en-GB" sz="2400" dirty="0" smtClean="0"/>
              <a:t>1601 invited into the Forbidden City</a:t>
            </a:r>
          </a:p>
          <a:p>
            <a:r>
              <a:rPr lang="en-GB" sz="2400" dirty="0" smtClean="0"/>
              <a:t>Served the emperor as a scientist</a:t>
            </a:r>
          </a:p>
          <a:p>
            <a:r>
              <a:rPr lang="en-GB" sz="2400" dirty="0" smtClean="0"/>
              <a:t>Wrote texts in Chinese introducing Western thought</a:t>
            </a:r>
            <a:endParaRPr lang="en-GB" sz="2400" dirty="0"/>
          </a:p>
        </p:txBody>
      </p:sp>
      <p:sp>
        <p:nvSpPr>
          <p:cNvPr id="5" name="Date Placeholder 4"/>
          <p:cNvSpPr>
            <a:spLocks noGrp="1"/>
          </p:cNvSpPr>
          <p:nvPr>
            <p:ph type="dt" sz="half" idx="10"/>
          </p:nvPr>
        </p:nvSpPr>
        <p:spPr/>
        <p:txBody>
          <a:bodyPr/>
          <a:lstStyle/>
          <a:p>
            <a:pPr>
              <a:defRPr/>
            </a:pPr>
            <a:fld id="{F601F4D5-69AD-47AA-BDF8-BFAAB214844D}"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21</a:t>
            </a:fld>
            <a:endParaRPr lang="en-GB"/>
          </a:p>
        </p:txBody>
      </p:sp>
    </p:spTree>
    <p:extLst>
      <p:ext uri="{BB962C8B-B14F-4D97-AF65-F5344CB8AC3E}">
        <p14:creationId xmlns:p14="http://schemas.microsoft.com/office/powerpoint/2010/main" val="158292147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fontScale="90000"/>
          </a:bodyPr>
          <a:lstStyle/>
          <a:p>
            <a:r>
              <a:rPr lang="en-GB" dirty="0" smtClean="0"/>
              <a:t>1602 </a:t>
            </a:r>
            <a:r>
              <a:rPr lang="en-GB" dirty="0"/>
              <a:t>map </a:t>
            </a:r>
            <a:r>
              <a:rPr lang="en-GB" dirty="0" smtClean="0"/>
              <a:t>created </a:t>
            </a:r>
            <a:r>
              <a:rPr lang="en-GB" dirty="0"/>
              <a:t>by Matteo Ricci at the request of the e</a:t>
            </a:r>
            <a:r>
              <a:rPr lang="en-GB" dirty="0" smtClean="0"/>
              <a:t>mperor</a:t>
            </a:r>
            <a:endParaRPr lang="en-GB" dirty="0"/>
          </a:p>
        </p:txBody>
      </p:sp>
      <p:pic>
        <p:nvPicPr>
          <p:cNvPr id="10" name="Content Placeholder 9"/>
          <p:cNvPicPr>
            <a:picLocks noGrp="1" noChangeAspect="1"/>
          </p:cNvPicPr>
          <p:nvPr>
            <p:ph idx="1"/>
          </p:nvPr>
        </p:nvPicPr>
        <p:blipFill>
          <a:blip r:embed="rId2"/>
          <a:stretch>
            <a:fillRect/>
          </a:stretch>
        </p:blipFill>
        <p:spPr>
          <a:xfrm>
            <a:off x="74267" y="1844824"/>
            <a:ext cx="8985957" cy="4032448"/>
          </a:xfrm>
          <a:prstGeom prst="rect">
            <a:avLst/>
          </a:prstGeom>
        </p:spPr>
      </p:pic>
      <p:sp>
        <p:nvSpPr>
          <p:cNvPr id="5" name="Date Placeholder 4"/>
          <p:cNvSpPr>
            <a:spLocks noGrp="1"/>
          </p:cNvSpPr>
          <p:nvPr>
            <p:ph type="dt" sz="half" idx="10"/>
          </p:nvPr>
        </p:nvSpPr>
        <p:spPr/>
        <p:txBody>
          <a:bodyPr/>
          <a:lstStyle/>
          <a:p>
            <a:pPr>
              <a:defRPr/>
            </a:pPr>
            <a:fld id="{E83B0F08-4338-4155-B643-6E72C145303B}"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22</a:t>
            </a:fld>
            <a:endParaRPr lang="en-GB"/>
          </a:p>
        </p:txBody>
      </p:sp>
    </p:spTree>
    <p:extLst>
      <p:ext uri="{BB962C8B-B14F-4D97-AF65-F5344CB8AC3E}">
        <p14:creationId xmlns:p14="http://schemas.microsoft.com/office/powerpoint/2010/main" val="2336209434"/>
      </p:ext>
    </p:extLst>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GB" dirty="0" smtClean="0"/>
              <a:t>Confucian ritual</a:t>
            </a:r>
            <a:endParaRPr lang="en-GB" dirty="0"/>
          </a:p>
        </p:txBody>
      </p:sp>
      <p:pic>
        <p:nvPicPr>
          <p:cNvPr id="7" name="Content Placeholder 6"/>
          <p:cNvPicPr>
            <a:picLocks noGrp="1" noChangeAspect="1"/>
          </p:cNvPicPr>
          <p:nvPr>
            <p:ph idx="1"/>
          </p:nvPr>
        </p:nvPicPr>
        <p:blipFill>
          <a:blip r:embed="rId3"/>
          <a:stretch>
            <a:fillRect/>
          </a:stretch>
        </p:blipFill>
        <p:spPr>
          <a:xfrm>
            <a:off x="1554691" y="1600200"/>
            <a:ext cx="6034617" cy="4525963"/>
          </a:xfrm>
          <a:prstGeom prst="rect">
            <a:avLst/>
          </a:prstGeom>
        </p:spPr>
      </p:pic>
      <p:sp>
        <p:nvSpPr>
          <p:cNvPr id="4" name="Date Placeholder 3"/>
          <p:cNvSpPr>
            <a:spLocks noGrp="1"/>
          </p:cNvSpPr>
          <p:nvPr>
            <p:ph type="dt" sz="half" idx="10"/>
          </p:nvPr>
        </p:nvSpPr>
        <p:spPr/>
        <p:txBody>
          <a:bodyPr/>
          <a:lstStyle/>
          <a:p>
            <a:pPr>
              <a:defRPr/>
            </a:pPr>
            <a:fld id="{45B37BDF-ACA5-44B0-8BA3-0967BCCA2C7C}"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2E1FFF15-9D8D-4D57-9E06-5160442E2BF7}" type="slidenum">
              <a:rPr lang="en-GB"/>
              <a:pPr>
                <a:defRPr/>
              </a:pPr>
              <a:t>23</a:t>
            </a:fld>
            <a:endParaRPr lang="en-GB"/>
          </a:p>
        </p:txBody>
      </p:sp>
    </p:spTree>
    <p:extLst>
      <p:ext uri="{BB962C8B-B14F-4D97-AF65-F5344CB8AC3E}">
        <p14:creationId xmlns:p14="http://schemas.microsoft.com/office/powerpoint/2010/main" val="3433273610"/>
      </p:ext>
    </p:extLst>
  </p:cSld>
  <p:clrMapOvr>
    <a:masterClrMapping/>
  </p:clrMapOvr>
  <p:transition>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effectLst/>
              </a:rPr>
              <a:t>Matteo Ricci, </a:t>
            </a:r>
            <a:r>
              <a:rPr lang="en-GB" i="1" dirty="0" smtClean="0">
                <a:effectLst/>
              </a:rPr>
              <a:t>The </a:t>
            </a:r>
            <a:r>
              <a:rPr lang="en-GB" i="1" dirty="0">
                <a:effectLst/>
              </a:rPr>
              <a:t>True Meaning of the Lord of Heaven</a:t>
            </a:r>
            <a:r>
              <a:rPr lang="en-GB" dirty="0">
                <a:effectLst/>
              </a:rPr>
              <a:t> </a:t>
            </a:r>
            <a:r>
              <a:rPr lang="en-GB" dirty="0" smtClean="0">
                <a:effectLst/>
              </a:rPr>
              <a:t>(1603)</a:t>
            </a:r>
            <a:endParaRPr lang="en-GB" dirty="0"/>
          </a:p>
        </p:txBody>
      </p:sp>
      <p:sp>
        <p:nvSpPr>
          <p:cNvPr id="8" name="Content Placeholder 7"/>
          <p:cNvSpPr>
            <a:spLocks noGrp="1"/>
          </p:cNvSpPr>
          <p:nvPr>
            <p:ph idx="1"/>
          </p:nvPr>
        </p:nvSpPr>
        <p:spPr/>
        <p:txBody>
          <a:bodyPr/>
          <a:lstStyle/>
          <a:p>
            <a:r>
              <a:rPr lang="en-GB" sz="2400" dirty="0" smtClean="0"/>
              <a:t>Introduced </a:t>
            </a:r>
            <a:r>
              <a:rPr lang="en-GB" sz="2400" dirty="0"/>
              <a:t>Catholic philosophy into Confucian </a:t>
            </a:r>
            <a:r>
              <a:rPr lang="en-GB" sz="2400" dirty="0" smtClean="0"/>
              <a:t>culture</a:t>
            </a:r>
          </a:p>
          <a:p>
            <a:r>
              <a:rPr lang="en-GB" sz="2400" dirty="0"/>
              <a:t>Defined the theological </a:t>
            </a:r>
            <a:r>
              <a:rPr lang="en-GB" sz="2400" dirty="0" smtClean="0"/>
              <a:t>terminology for Confucian-Christian </a:t>
            </a:r>
            <a:r>
              <a:rPr lang="en-GB" sz="2400" dirty="0"/>
              <a:t>debate for several </a:t>
            </a:r>
            <a:r>
              <a:rPr lang="en-GB" sz="2400" dirty="0" smtClean="0"/>
              <a:t>centuries</a:t>
            </a:r>
          </a:p>
          <a:p>
            <a:r>
              <a:rPr lang="en-GB" sz="2400" dirty="0" smtClean="0"/>
              <a:t>Added a </a:t>
            </a:r>
            <a:r>
              <a:rPr lang="en-GB" sz="2400" dirty="0"/>
              <a:t>new tier </a:t>
            </a:r>
            <a:r>
              <a:rPr lang="en-GB" sz="2400" dirty="0" smtClean="0"/>
              <a:t>to Confucianism: relationship </a:t>
            </a:r>
            <a:r>
              <a:rPr lang="en-GB" sz="2400" dirty="0"/>
              <a:t>to a personal creator God, membership of a global community and revealed understanding of the mysteries of the </a:t>
            </a:r>
            <a:r>
              <a:rPr lang="en-GB" sz="2400" dirty="0" smtClean="0"/>
              <a:t>universe</a:t>
            </a:r>
          </a:p>
          <a:p>
            <a:r>
              <a:rPr lang="en-GB" sz="2400" dirty="0" smtClean="0"/>
              <a:t>Christological </a:t>
            </a:r>
            <a:r>
              <a:rPr lang="en-GB" sz="2400" dirty="0"/>
              <a:t>doctrines of the Catholic Church </a:t>
            </a:r>
            <a:r>
              <a:rPr lang="en-GB" sz="2400" dirty="0" smtClean="0"/>
              <a:t>only </a:t>
            </a:r>
            <a:r>
              <a:rPr lang="en-GB" sz="2400" dirty="0"/>
              <a:t>alluded to in the last section of the </a:t>
            </a:r>
            <a:r>
              <a:rPr lang="en-GB" sz="2400" dirty="0" smtClean="0"/>
              <a:t>book</a:t>
            </a:r>
          </a:p>
          <a:p>
            <a:r>
              <a:rPr lang="en-GB" sz="2400" dirty="0" smtClean="0"/>
              <a:t>No </a:t>
            </a:r>
            <a:r>
              <a:rPr lang="en-GB" sz="2400" dirty="0"/>
              <a:t>mention of the suffering and death of </a:t>
            </a:r>
            <a:r>
              <a:rPr lang="en-GB" sz="2400" dirty="0" smtClean="0"/>
              <a:t>Christ</a:t>
            </a:r>
            <a:endParaRPr lang="en-GB" sz="2400" dirty="0"/>
          </a:p>
        </p:txBody>
      </p:sp>
      <p:sp>
        <p:nvSpPr>
          <p:cNvPr id="5" name="Date Placeholder 4"/>
          <p:cNvSpPr>
            <a:spLocks noGrp="1"/>
          </p:cNvSpPr>
          <p:nvPr>
            <p:ph type="dt" sz="half" idx="10"/>
          </p:nvPr>
        </p:nvSpPr>
        <p:spPr/>
        <p:txBody>
          <a:bodyPr/>
          <a:lstStyle/>
          <a:p>
            <a:pPr>
              <a:defRPr/>
            </a:pPr>
            <a:fld id="{C9745575-7C67-4756-BD48-7CD0E90964D1}" type="datetime1">
              <a:rPr lang="en-GB" smtClean="0"/>
              <a:t>10/05/2016</a:t>
            </a:fld>
            <a:endParaRPr lang="en-GB" dirty="0"/>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dirty="0"/>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24</a:t>
            </a:fld>
            <a:endParaRPr lang="en-GB"/>
          </a:p>
        </p:txBody>
      </p:sp>
    </p:spTree>
    <p:extLst>
      <p:ext uri="{BB962C8B-B14F-4D97-AF65-F5344CB8AC3E}">
        <p14:creationId xmlns:p14="http://schemas.microsoft.com/office/powerpoint/2010/main" val="35991343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Ricci’s approach</a:t>
            </a:r>
            <a:endParaRPr lang="en-GB" dirty="0"/>
          </a:p>
        </p:txBody>
      </p:sp>
      <p:sp>
        <p:nvSpPr>
          <p:cNvPr id="3" name="Content Placeholder 2"/>
          <p:cNvSpPr>
            <a:spLocks noGrp="1"/>
          </p:cNvSpPr>
          <p:nvPr>
            <p:ph idx="1"/>
          </p:nvPr>
        </p:nvSpPr>
        <p:spPr/>
        <p:txBody>
          <a:bodyPr/>
          <a:lstStyle/>
          <a:p>
            <a:r>
              <a:rPr lang="en-GB" sz="2400" dirty="0" smtClean="0"/>
              <a:t>Emphasised </a:t>
            </a:r>
            <a:r>
              <a:rPr lang="en-GB" sz="2400" dirty="0"/>
              <a:t>common ground between Christianity and </a:t>
            </a:r>
            <a:r>
              <a:rPr lang="en-GB" sz="2400" dirty="0" smtClean="0"/>
              <a:t>Confucianism</a:t>
            </a:r>
          </a:p>
          <a:p>
            <a:r>
              <a:rPr lang="en-GB" sz="2400" dirty="0" smtClean="0"/>
              <a:t>Translated Chinese classics into Latin</a:t>
            </a:r>
            <a:endParaRPr lang="en-GB" sz="2400" dirty="0"/>
          </a:p>
          <a:p>
            <a:r>
              <a:rPr lang="en-GB" sz="2400" dirty="0"/>
              <a:t>Gave God a Chinese name: ‘Lord of Heaven’ (</a:t>
            </a:r>
            <a:r>
              <a:rPr lang="en-GB" sz="2400" dirty="0" err="1" smtClean="0"/>
              <a:t>Tiānzhǔ</a:t>
            </a:r>
            <a:r>
              <a:rPr lang="en-GB" sz="2400" dirty="0" smtClean="0"/>
              <a:t>)</a:t>
            </a:r>
            <a:endParaRPr lang="en-GB" sz="2400" dirty="0"/>
          </a:p>
          <a:p>
            <a:r>
              <a:rPr lang="en-GB" sz="2400" dirty="0" smtClean="0"/>
              <a:t>Allowed </a:t>
            </a:r>
            <a:r>
              <a:rPr lang="en-GB" sz="2400" dirty="0"/>
              <a:t>Chinese Catholics to </a:t>
            </a:r>
            <a:r>
              <a:rPr lang="en-GB" sz="2400" dirty="0" smtClean="0"/>
              <a:t>continue most Confucian practice</a:t>
            </a:r>
            <a:endParaRPr lang="en-GB" sz="2400" dirty="0"/>
          </a:p>
          <a:p>
            <a:r>
              <a:rPr lang="en-GB" sz="2400" dirty="0" smtClean="0"/>
              <a:t>Included a modified version of ancestor veneration and veneration of Confucius</a:t>
            </a:r>
            <a:endParaRPr lang="en-GB" sz="2400" dirty="0"/>
          </a:p>
        </p:txBody>
      </p:sp>
      <p:sp>
        <p:nvSpPr>
          <p:cNvPr id="4" name="Date Placeholder 3"/>
          <p:cNvSpPr>
            <a:spLocks noGrp="1"/>
          </p:cNvSpPr>
          <p:nvPr>
            <p:ph type="dt" sz="half" idx="10"/>
          </p:nvPr>
        </p:nvSpPr>
        <p:spPr/>
        <p:txBody>
          <a:bodyPr/>
          <a:lstStyle/>
          <a:p>
            <a:pPr>
              <a:defRPr/>
            </a:pPr>
            <a:fld id="{6FDF4D18-CF13-4303-99CE-CFFA84A48602}"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25</a:t>
            </a:fld>
            <a:endParaRPr lang="en-GB"/>
          </a:p>
        </p:txBody>
      </p:sp>
    </p:spTree>
    <p:extLst>
      <p:ext uri="{BB962C8B-B14F-4D97-AF65-F5344CB8AC3E}">
        <p14:creationId xmlns:p14="http://schemas.microsoft.com/office/powerpoint/2010/main" val="1871987900"/>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GB" dirty="0"/>
              <a:t>Sources </a:t>
            </a:r>
            <a:r>
              <a:rPr lang="en-GB" dirty="0" smtClean="0"/>
              <a:t>and commentary on </a:t>
            </a:r>
            <a:r>
              <a:rPr lang="en-GB" dirty="0"/>
              <a:t>Ricci</a:t>
            </a:r>
          </a:p>
        </p:txBody>
      </p:sp>
      <p:sp>
        <p:nvSpPr>
          <p:cNvPr id="3" name="Content Placeholder 2"/>
          <p:cNvSpPr>
            <a:spLocks noGrp="1"/>
          </p:cNvSpPr>
          <p:nvPr>
            <p:ph idx="1"/>
          </p:nvPr>
        </p:nvSpPr>
        <p:spPr>
          <a:xfrm>
            <a:off x="251520" y="1412776"/>
            <a:ext cx="8640960" cy="4968552"/>
          </a:xfrm>
        </p:spPr>
        <p:txBody>
          <a:bodyPr>
            <a:noAutofit/>
          </a:bodyPr>
          <a:lstStyle/>
          <a:p>
            <a:pPr>
              <a:lnSpc>
                <a:spcPct val="80000"/>
              </a:lnSpc>
            </a:pPr>
            <a:r>
              <a:rPr lang="en-GB" sz="2400" dirty="0" smtClean="0"/>
              <a:t>Modern </a:t>
            </a:r>
            <a:r>
              <a:rPr lang="en-GB" sz="2400" dirty="0"/>
              <a:t>History Sourcebook: </a:t>
            </a:r>
            <a:r>
              <a:rPr lang="en-GB" sz="2400" dirty="0" smtClean="0"/>
              <a:t>The </a:t>
            </a:r>
            <a:r>
              <a:rPr lang="en-GB" sz="2400" dirty="0"/>
              <a:t>Chinese Rites Controversy, </a:t>
            </a:r>
            <a:r>
              <a:rPr lang="en-GB" sz="2400" dirty="0" smtClean="0"/>
              <a:t>1715 </a:t>
            </a:r>
            <a:r>
              <a:rPr lang="en-GB" sz="2400" dirty="0">
                <a:hlinkClick r:id="rId3"/>
              </a:rPr>
              <a:t>http://</a:t>
            </a:r>
            <a:r>
              <a:rPr lang="en-GB" sz="2400" dirty="0" smtClean="0">
                <a:hlinkClick r:id="rId3"/>
              </a:rPr>
              <a:t>legacy.fordham.edu/halsall/mod/1715chineserites.asp</a:t>
            </a:r>
            <a:endParaRPr lang="en-GB" sz="2400" dirty="0" smtClean="0"/>
          </a:p>
          <a:p>
            <a:pPr>
              <a:lnSpc>
                <a:spcPct val="80000"/>
              </a:lnSpc>
            </a:pPr>
            <a:r>
              <a:rPr lang="en-GB" sz="2400" dirty="0" smtClean="0"/>
              <a:t>Georgetown University, </a:t>
            </a:r>
            <a:r>
              <a:rPr lang="en-GB" sz="2400" i="1" dirty="0" err="1" smtClean="0"/>
              <a:t>Inculturation</a:t>
            </a:r>
            <a:r>
              <a:rPr lang="en-GB" sz="2400" i="1" dirty="0" smtClean="0"/>
              <a:t>: The </a:t>
            </a:r>
            <a:r>
              <a:rPr lang="en-GB" sz="2400" i="1" dirty="0"/>
              <a:t>Legacy of Matteo </a:t>
            </a:r>
            <a:r>
              <a:rPr lang="en-GB" sz="2400" i="1" dirty="0" smtClean="0"/>
              <a:t>Ricci</a:t>
            </a:r>
            <a:r>
              <a:rPr lang="en-GB" sz="2400" dirty="0" smtClean="0"/>
              <a:t> </a:t>
            </a:r>
            <a:r>
              <a:rPr lang="en-GB" sz="2400" dirty="0">
                <a:hlinkClick r:id="rId4"/>
              </a:rPr>
              <a:t>http://</a:t>
            </a:r>
            <a:r>
              <a:rPr lang="en-GB" sz="2400" dirty="0" smtClean="0">
                <a:hlinkClick r:id="rId4"/>
              </a:rPr>
              <a:t>www.georgetown.edu/inculturation.html</a:t>
            </a:r>
            <a:endParaRPr lang="en-GB" sz="2400" dirty="0" smtClean="0"/>
          </a:p>
          <a:p>
            <a:pPr>
              <a:lnSpc>
                <a:spcPct val="80000"/>
              </a:lnSpc>
            </a:pPr>
            <a:r>
              <a:rPr lang="en-GB" sz="2400" dirty="0" smtClean="0"/>
              <a:t>Ricci </a:t>
            </a:r>
            <a:r>
              <a:rPr lang="en-GB" sz="2400" dirty="0" err="1" smtClean="0"/>
              <a:t>Center</a:t>
            </a:r>
            <a:r>
              <a:rPr lang="en-GB" sz="2400" dirty="0"/>
              <a:t>, </a:t>
            </a:r>
            <a:r>
              <a:rPr lang="en-GB" sz="2400" dirty="0">
                <a:hlinkClick r:id="rId5"/>
              </a:rPr>
              <a:t>http://www.riccicenter.com</a:t>
            </a:r>
            <a:r>
              <a:rPr lang="en-GB" sz="2400" dirty="0" smtClean="0">
                <a:hlinkClick r:id="rId5"/>
              </a:rPr>
              <a:t>/</a:t>
            </a:r>
            <a:endParaRPr lang="en-GB" sz="2400" dirty="0" smtClean="0"/>
          </a:p>
          <a:p>
            <a:pPr>
              <a:lnSpc>
                <a:spcPct val="80000"/>
              </a:lnSpc>
            </a:pPr>
            <a:r>
              <a:rPr lang="en-GB" sz="2400" dirty="0" err="1"/>
              <a:t>Ignation</a:t>
            </a:r>
            <a:r>
              <a:rPr lang="en-GB" sz="2400" dirty="0"/>
              <a:t> Spirituality (Loyola </a:t>
            </a:r>
            <a:r>
              <a:rPr lang="en-GB" sz="2400" dirty="0" smtClean="0"/>
              <a:t>Press), </a:t>
            </a:r>
            <a:r>
              <a:rPr lang="en-GB" sz="2400" i="1" dirty="0" smtClean="0"/>
              <a:t>Matteo Ricci</a:t>
            </a:r>
            <a:r>
              <a:rPr lang="en-GB" sz="2400" dirty="0" smtClean="0"/>
              <a:t> </a:t>
            </a:r>
            <a:r>
              <a:rPr lang="en-GB" sz="2400" dirty="0" smtClean="0">
                <a:hlinkClick r:id="rId6"/>
              </a:rPr>
              <a:t>http</a:t>
            </a:r>
            <a:r>
              <a:rPr lang="en-GB" sz="2400" dirty="0">
                <a:hlinkClick r:id="rId6"/>
              </a:rPr>
              <a:t>://www.ignatianspirituality.com/ignatian-voices/16th-and-17th-century-ignatian-voices/matteo-ricci-sj</a:t>
            </a:r>
            <a:r>
              <a:rPr lang="en-GB" sz="2400" dirty="0" smtClean="0">
                <a:hlinkClick r:id="rId6"/>
              </a:rPr>
              <a:t>/</a:t>
            </a:r>
            <a:r>
              <a:rPr lang="en-GB" sz="2400" dirty="0" smtClean="0"/>
              <a:t> </a:t>
            </a:r>
          </a:p>
          <a:p>
            <a:pPr>
              <a:lnSpc>
                <a:spcPct val="80000"/>
              </a:lnSpc>
            </a:pPr>
            <a:r>
              <a:rPr lang="en-GB" sz="2400" dirty="0" smtClean="0"/>
              <a:t>D.T. </a:t>
            </a:r>
            <a:r>
              <a:rPr lang="en-GB" sz="2400" dirty="0"/>
              <a:t>Irvin &amp; S.W. </a:t>
            </a:r>
            <a:r>
              <a:rPr lang="en-GB" sz="2400" dirty="0" err="1"/>
              <a:t>Sunquist</a:t>
            </a:r>
            <a:r>
              <a:rPr lang="en-GB" sz="2400" dirty="0"/>
              <a:t>, </a:t>
            </a:r>
            <a:r>
              <a:rPr lang="en-GB" sz="2400" i="1" dirty="0"/>
              <a:t>History of the World Christian Movement</a:t>
            </a:r>
            <a:r>
              <a:rPr lang="en-GB" sz="2400" dirty="0"/>
              <a:t>. </a:t>
            </a:r>
            <a:r>
              <a:rPr lang="en-GB" sz="2400" dirty="0" err="1"/>
              <a:t>Vol</a:t>
            </a:r>
            <a:r>
              <a:rPr lang="en-GB" sz="2400" dirty="0"/>
              <a:t> </a:t>
            </a:r>
            <a:r>
              <a:rPr lang="en-GB" sz="2400" dirty="0" smtClean="0"/>
              <a:t>II </a:t>
            </a:r>
            <a:r>
              <a:rPr lang="en-GB" sz="2400" dirty="0"/>
              <a:t>(</a:t>
            </a:r>
            <a:r>
              <a:rPr lang="en-GB" sz="2400" dirty="0" err="1"/>
              <a:t>Maryknoll</a:t>
            </a:r>
            <a:r>
              <a:rPr lang="en-GB" sz="2400" dirty="0"/>
              <a:t>, NY: </a:t>
            </a:r>
            <a:r>
              <a:rPr lang="en-GB" sz="2400" dirty="0" err="1"/>
              <a:t>Orbis</a:t>
            </a:r>
            <a:r>
              <a:rPr lang="en-GB" sz="2400" dirty="0"/>
              <a:t>, </a:t>
            </a:r>
            <a:r>
              <a:rPr lang="en-GB" sz="2400" dirty="0" smtClean="0"/>
              <a:t>2012), </a:t>
            </a:r>
            <a:r>
              <a:rPr lang="en-GB" sz="2400" dirty="0"/>
              <a:t>pp</a:t>
            </a:r>
            <a:r>
              <a:rPr lang="en-GB" sz="2400" dirty="0" smtClean="0"/>
              <a:t>. 167-78</a:t>
            </a:r>
          </a:p>
          <a:p>
            <a:pPr>
              <a:lnSpc>
                <a:spcPct val="80000"/>
              </a:lnSpc>
            </a:pPr>
            <a:r>
              <a:rPr lang="en-GB" sz="2400" dirty="0" smtClean="0"/>
              <a:t>Moffett, Samuel Hugh, </a:t>
            </a:r>
            <a:r>
              <a:rPr lang="en-GB" sz="2400" i="1" dirty="0"/>
              <a:t>A History of Christianity in Asia</a:t>
            </a:r>
            <a:r>
              <a:rPr lang="en-GB" sz="2400" dirty="0"/>
              <a:t>, </a:t>
            </a:r>
            <a:r>
              <a:rPr lang="en-GB" sz="2400" dirty="0" err="1" smtClean="0"/>
              <a:t>Vol</a:t>
            </a:r>
            <a:r>
              <a:rPr lang="en-GB" sz="2400" dirty="0" smtClean="0"/>
              <a:t> II </a:t>
            </a:r>
            <a:r>
              <a:rPr lang="en-GB" sz="2400" dirty="0"/>
              <a:t>(</a:t>
            </a:r>
            <a:r>
              <a:rPr lang="en-GB" sz="2400" dirty="0" err="1"/>
              <a:t>Maryknoll</a:t>
            </a:r>
            <a:r>
              <a:rPr lang="en-GB" sz="2400" dirty="0"/>
              <a:t>, NY: </a:t>
            </a:r>
            <a:r>
              <a:rPr lang="en-GB" sz="2400" dirty="0" err="1"/>
              <a:t>Orbis</a:t>
            </a:r>
            <a:r>
              <a:rPr lang="en-GB" sz="2400" dirty="0"/>
              <a:t> Books, 1998, 2005)</a:t>
            </a:r>
            <a:r>
              <a:rPr lang="en-GB" sz="2400" dirty="0" smtClean="0"/>
              <a:t>, </a:t>
            </a:r>
            <a:r>
              <a:rPr lang="en-GB" sz="2400" dirty="0"/>
              <a:t>pp. </a:t>
            </a:r>
            <a:r>
              <a:rPr lang="en-GB" sz="2400" dirty="0" smtClean="0"/>
              <a:t>105-42</a:t>
            </a:r>
          </a:p>
          <a:p>
            <a:pPr>
              <a:lnSpc>
                <a:spcPct val="80000"/>
              </a:lnSpc>
            </a:pPr>
            <a:r>
              <a:rPr lang="en-GB" sz="2400" dirty="0" smtClean="0"/>
              <a:t>Mary </a:t>
            </a:r>
            <a:r>
              <a:rPr lang="en-GB" sz="2400" dirty="0" err="1"/>
              <a:t>Laven</a:t>
            </a:r>
            <a:r>
              <a:rPr lang="en-GB" sz="2400" dirty="0" smtClean="0"/>
              <a:t>, </a:t>
            </a:r>
            <a:r>
              <a:rPr lang="en-GB" sz="2400" i="1" dirty="0" smtClean="0"/>
              <a:t>Mission to China: Matteo Ricci and the Jesuit Encounter with the East</a:t>
            </a:r>
            <a:r>
              <a:rPr lang="en-GB" sz="2400" dirty="0" smtClean="0"/>
              <a:t> (London: Faber and Faber, 2011)</a:t>
            </a:r>
          </a:p>
          <a:p>
            <a:pPr>
              <a:lnSpc>
                <a:spcPct val="80000"/>
              </a:lnSpc>
            </a:pPr>
            <a:endParaRPr lang="en-GB" sz="2600" dirty="0" smtClean="0"/>
          </a:p>
          <a:p>
            <a:pPr>
              <a:lnSpc>
                <a:spcPct val="80000"/>
              </a:lnSpc>
            </a:pPr>
            <a:endParaRPr lang="en-GB" sz="2600" dirty="0" smtClean="0"/>
          </a:p>
          <a:p>
            <a:pPr>
              <a:lnSpc>
                <a:spcPct val="80000"/>
              </a:lnSpc>
            </a:pPr>
            <a:endParaRPr lang="en-GB" sz="2600" dirty="0" smtClean="0"/>
          </a:p>
        </p:txBody>
      </p:sp>
      <p:sp>
        <p:nvSpPr>
          <p:cNvPr id="4" name="Date Placeholder 3"/>
          <p:cNvSpPr>
            <a:spLocks noGrp="1"/>
          </p:cNvSpPr>
          <p:nvPr>
            <p:ph type="dt" sz="half" idx="10"/>
          </p:nvPr>
        </p:nvSpPr>
        <p:spPr/>
        <p:txBody>
          <a:bodyPr/>
          <a:lstStyle/>
          <a:p>
            <a:pPr>
              <a:defRPr/>
            </a:pPr>
            <a:fld id="{3D0B1EF1-AF21-423D-A1D2-2AE06C2AA2FD}"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5" name="Slide Number Placeholder 4"/>
          <p:cNvSpPr>
            <a:spLocks noGrp="1"/>
          </p:cNvSpPr>
          <p:nvPr>
            <p:ph type="sldNum" sz="quarter" idx="12"/>
          </p:nvPr>
        </p:nvSpPr>
        <p:spPr/>
        <p:txBody>
          <a:bodyPr/>
          <a:lstStyle/>
          <a:p>
            <a:pPr>
              <a:defRPr/>
            </a:pPr>
            <a:fld id="{B2335A3A-C73A-4DD2-9EE0-EBEFAE297894}" type="slidenum">
              <a:rPr lang="en-GB"/>
              <a:pPr>
                <a:defRPr/>
              </a:pPr>
              <a:t>26</a:t>
            </a:fld>
            <a:endParaRPr lang="en-GB"/>
          </a:p>
        </p:txBody>
      </p:sp>
    </p:spTree>
    <p:extLst>
      <p:ext uri="{BB962C8B-B14F-4D97-AF65-F5344CB8AC3E}">
        <p14:creationId xmlns:p14="http://schemas.microsoft.com/office/powerpoint/2010/main" val="4045592070"/>
      </p:ext>
    </p:extLst>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Debating </a:t>
            </a:r>
            <a:r>
              <a:rPr lang="en-GB" dirty="0" err="1" smtClean="0"/>
              <a:t>inculturation</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DA89A172-D678-468C-9838-2AACB1CA8945}"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27</a:t>
            </a:fld>
            <a:endParaRPr lang="en-GB"/>
          </a:p>
        </p:txBody>
      </p:sp>
    </p:spTree>
    <p:extLst>
      <p:ext uri="{BB962C8B-B14F-4D97-AF65-F5344CB8AC3E}">
        <p14:creationId xmlns:p14="http://schemas.microsoft.com/office/powerpoint/2010/main" val="227886196"/>
      </p:ext>
    </p:extLst>
  </p:cSld>
  <p:clrMapOvr>
    <a:masterClrMapping/>
  </p:clrMapOvr>
  <p:transition>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Ricci’s ‘accommodation’ approach questioned</a:t>
            </a:r>
            <a:endParaRPr lang="en-GB" dirty="0"/>
          </a:p>
        </p:txBody>
      </p:sp>
      <p:sp>
        <p:nvSpPr>
          <p:cNvPr id="3" name="Content Placeholder 2"/>
          <p:cNvSpPr>
            <a:spLocks noGrp="1"/>
          </p:cNvSpPr>
          <p:nvPr>
            <p:ph idx="1"/>
          </p:nvPr>
        </p:nvSpPr>
        <p:spPr/>
        <p:txBody>
          <a:bodyPr/>
          <a:lstStyle/>
          <a:p>
            <a:r>
              <a:rPr lang="en-GB" sz="2400" dirty="0"/>
              <a:t>D</a:t>
            </a:r>
            <a:r>
              <a:rPr lang="en-GB" sz="2400" dirty="0" smtClean="0"/>
              <a:t>iscussion</a:t>
            </a:r>
            <a:endParaRPr lang="en-GB" sz="2400" dirty="0" smtClean="0"/>
          </a:p>
          <a:p>
            <a:pPr marL="514350" indent="-514350">
              <a:buFont typeface="+mj-lt"/>
              <a:buAutoNum type="arabicPeriod"/>
            </a:pPr>
            <a:endParaRPr lang="en-GB" sz="2400" dirty="0" smtClean="0"/>
          </a:p>
          <a:p>
            <a:pPr marL="514350" indent="-514350">
              <a:buFont typeface="+mj-lt"/>
              <a:buAutoNum type="arabicPeriod"/>
            </a:pPr>
            <a:r>
              <a:rPr lang="en-GB" sz="2400" dirty="0" smtClean="0"/>
              <a:t>Why did Ricci practise ‘accommodation’ or </a:t>
            </a:r>
            <a:r>
              <a:rPr lang="en-GB" sz="2400" dirty="0" err="1" smtClean="0"/>
              <a:t>inculturation</a:t>
            </a:r>
            <a:r>
              <a:rPr lang="en-GB" sz="2400" dirty="0" smtClean="0"/>
              <a:t>?</a:t>
            </a:r>
          </a:p>
          <a:p>
            <a:pPr marL="514350" indent="-514350">
              <a:buFont typeface="+mj-lt"/>
              <a:buAutoNum type="arabicPeriod"/>
            </a:pPr>
            <a:r>
              <a:rPr lang="en-GB" sz="2400" dirty="0" smtClean="0"/>
              <a:t>Why might other missionaries challenge his approach?</a:t>
            </a:r>
          </a:p>
          <a:p>
            <a:endParaRPr lang="en-GB" dirty="0" smtClean="0"/>
          </a:p>
          <a:p>
            <a:endParaRPr lang="en-GB" dirty="0"/>
          </a:p>
        </p:txBody>
      </p:sp>
      <p:sp>
        <p:nvSpPr>
          <p:cNvPr id="4" name="Date Placeholder 3"/>
          <p:cNvSpPr>
            <a:spLocks noGrp="1"/>
          </p:cNvSpPr>
          <p:nvPr>
            <p:ph type="dt" sz="half" idx="10"/>
          </p:nvPr>
        </p:nvSpPr>
        <p:spPr/>
        <p:txBody>
          <a:bodyPr/>
          <a:lstStyle/>
          <a:p>
            <a:pPr>
              <a:defRPr/>
            </a:pPr>
            <a:fld id="{CC98C5FF-AE4B-4D09-8A6B-181B66C58324}"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28</a:t>
            </a:fld>
            <a:endParaRPr lang="en-GB"/>
          </a:p>
        </p:txBody>
      </p:sp>
    </p:spTree>
    <p:extLst>
      <p:ext uri="{BB962C8B-B14F-4D97-AF65-F5344CB8AC3E}">
        <p14:creationId xmlns:p14="http://schemas.microsoft.com/office/powerpoint/2010/main" val="1457990091"/>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Chinese rites controversy</a:t>
            </a:r>
            <a:endParaRPr lang="en-GB" dirty="0"/>
          </a:p>
        </p:txBody>
      </p:sp>
      <p:sp>
        <p:nvSpPr>
          <p:cNvPr id="3" name="Content Placeholder 2"/>
          <p:cNvSpPr>
            <a:spLocks noGrp="1"/>
          </p:cNvSpPr>
          <p:nvPr>
            <p:ph idx="1"/>
          </p:nvPr>
        </p:nvSpPr>
        <p:spPr>
          <a:xfrm>
            <a:off x="456293" y="1417638"/>
            <a:ext cx="8363272" cy="4525963"/>
          </a:xfrm>
        </p:spPr>
        <p:txBody>
          <a:bodyPr/>
          <a:lstStyle/>
          <a:p>
            <a:r>
              <a:rPr lang="en-GB" sz="2400" dirty="0" smtClean="0"/>
              <a:t>Rites controversy: Portuguese </a:t>
            </a:r>
            <a:r>
              <a:rPr lang="en-GB" sz="2400" dirty="0"/>
              <a:t>Jesuits </a:t>
            </a:r>
            <a:r>
              <a:rPr lang="en-GB" sz="2400" dirty="0" smtClean="0"/>
              <a:t>versus </a:t>
            </a:r>
            <a:r>
              <a:rPr lang="en-GB" sz="2400" dirty="0"/>
              <a:t>French </a:t>
            </a:r>
            <a:r>
              <a:rPr lang="en-GB" sz="2400" dirty="0" smtClean="0"/>
              <a:t>Dominicans and Franciscans</a:t>
            </a:r>
          </a:p>
          <a:p>
            <a:r>
              <a:rPr lang="en-GB" sz="2400" dirty="0" smtClean="0"/>
              <a:t>Disputed</a:t>
            </a:r>
          </a:p>
          <a:p>
            <a:pPr lvl="1"/>
            <a:r>
              <a:rPr lang="en-GB" sz="2000" dirty="0" smtClean="0"/>
              <a:t>Ricci’s name for God</a:t>
            </a:r>
          </a:p>
          <a:p>
            <a:pPr lvl="1"/>
            <a:r>
              <a:rPr lang="en-GB" sz="2000" dirty="0"/>
              <a:t>V</a:t>
            </a:r>
            <a:r>
              <a:rPr lang="en-GB" sz="2000" dirty="0" smtClean="0"/>
              <a:t>eneration of Confucius</a:t>
            </a:r>
          </a:p>
          <a:p>
            <a:pPr lvl="1"/>
            <a:r>
              <a:rPr lang="en-GB" sz="2000" dirty="0"/>
              <a:t>R</a:t>
            </a:r>
            <a:r>
              <a:rPr lang="en-GB" sz="2000" dirty="0" smtClean="0"/>
              <a:t>eligious meaning of ancestor veneration</a:t>
            </a:r>
          </a:p>
          <a:p>
            <a:r>
              <a:rPr lang="en-GB" sz="2400" dirty="0" smtClean="0"/>
              <a:t>1715 Pope Clement XI decided against the rites</a:t>
            </a:r>
          </a:p>
          <a:p>
            <a:r>
              <a:rPr lang="en-GB" sz="2400" dirty="0" smtClean="0"/>
              <a:t>1773-1814 Suppression of the whole Jesuit order worldwide</a:t>
            </a:r>
          </a:p>
          <a:p>
            <a:r>
              <a:rPr lang="en-GB" sz="2400" dirty="0" smtClean="0"/>
              <a:t>Chinese rites were permitted by Pope Pius XI in 1935</a:t>
            </a:r>
          </a:p>
          <a:p>
            <a:r>
              <a:rPr lang="en-GB" sz="2400" dirty="0" smtClean="0"/>
              <a:t>Second Vatican Council (1962-1965) encouraged engagement with modern culture</a:t>
            </a:r>
            <a:endParaRPr lang="en-GB" sz="2400" dirty="0"/>
          </a:p>
        </p:txBody>
      </p:sp>
      <p:sp>
        <p:nvSpPr>
          <p:cNvPr id="4" name="Date Placeholder 3"/>
          <p:cNvSpPr>
            <a:spLocks noGrp="1"/>
          </p:cNvSpPr>
          <p:nvPr>
            <p:ph type="dt" sz="half" idx="10"/>
          </p:nvPr>
        </p:nvSpPr>
        <p:spPr/>
        <p:txBody>
          <a:bodyPr/>
          <a:lstStyle/>
          <a:p>
            <a:pPr>
              <a:defRPr/>
            </a:pPr>
            <a:fld id="{CDACDDCA-AC05-47E8-B216-FD85D9397635}"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29</a:t>
            </a:fld>
            <a:endParaRPr lang="en-GB"/>
          </a:p>
        </p:txBody>
      </p:sp>
    </p:spTree>
    <p:extLst>
      <p:ext uri="{BB962C8B-B14F-4D97-AF65-F5344CB8AC3E}">
        <p14:creationId xmlns:p14="http://schemas.microsoft.com/office/powerpoint/2010/main" val="227797417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GB" dirty="0" err="1" smtClean="0"/>
              <a:t>Alopen’s</a:t>
            </a:r>
            <a:r>
              <a:rPr lang="en-GB" dirty="0" smtClean="0"/>
              <a:t> </a:t>
            </a:r>
            <a:r>
              <a:rPr lang="en-GB" dirty="0"/>
              <a:t>mission to China from Persia, 7</a:t>
            </a:r>
            <a:r>
              <a:rPr lang="en-GB" baseline="30000" dirty="0"/>
              <a:t>th</a:t>
            </a:r>
            <a:r>
              <a:rPr lang="en-GB" dirty="0"/>
              <a:t> </a:t>
            </a:r>
            <a:r>
              <a:rPr lang="en-GB" dirty="0" smtClean="0"/>
              <a:t>C</a:t>
            </a:r>
            <a:endParaRPr lang="en-GB" dirty="0"/>
          </a:p>
        </p:txBody>
      </p:sp>
      <p:sp>
        <p:nvSpPr>
          <p:cNvPr id="8" name="Text Placeholder 7"/>
          <p:cNvSpPr>
            <a:spLocks noGrp="1"/>
          </p:cNvSpPr>
          <p:nvPr>
            <p:ph type="body" idx="1"/>
          </p:nvPr>
        </p:nvSpPr>
        <p:spPr/>
        <p:txBody>
          <a:bodyPr/>
          <a:lstStyle/>
          <a:p>
            <a:endParaRPr lang="en-GB"/>
          </a:p>
        </p:txBody>
      </p:sp>
      <p:sp>
        <p:nvSpPr>
          <p:cNvPr id="4" name="Date Placeholder 3"/>
          <p:cNvSpPr>
            <a:spLocks noGrp="1"/>
          </p:cNvSpPr>
          <p:nvPr>
            <p:ph type="dt" sz="half" idx="10"/>
          </p:nvPr>
        </p:nvSpPr>
        <p:spPr/>
        <p:txBody>
          <a:bodyPr/>
          <a:lstStyle/>
          <a:p>
            <a:pPr>
              <a:defRPr/>
            </a:pPr>
            <a:fld id="{C3D37F53-9268-4D32-802E-5A263F2B1428}"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3</a:t>
            </a:fld>
            <a:endParaRPr lang="en-GB"/>
          </a:p>
        </p:txBody>
      </p:sp>
    </p:spTree>
    <p:extLst>
      <p:ext uri="{BB962C8B-B14F-4D97-AF65-F5344CB8AC3E}">
        <p14:creationId xmlns:p14="http://schemas.microsoft.com/office/powerpoint/2010/main" val="2631551446"/>
      </p:ext>
    </p:extLst>
  </p:cSld>
  <p:clrMapOvr>
    <a:masterClrMapping/>
  </p:clrMapOvr>
  <p:transition>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Inculturation</a:t>
            </a:r>
            <a:r>
              <a:rPr lang="en-GB" dirty="0" smtClean="0"/>
              <a:t> since Vatican II</a:t>
            </a:r>
            <a:endParaRPr lang="en-GB" dirty="0"/>
          </a:p>
        </p:txBody>
      </p:sp>
      <p:sp>
        <p:nvSpPr>
          <p:cNvPr id="3" name="Content Placeholder 2"/>
          <p:cNvSpPr>
            <a:spLocks noGrp="1"/>
          </p:cNvSpPr>
          <p:nvPr>
            <p:ph idx="1"/>
          </p:nvPr>
        </p:nvSpPr>
        <p:spPr>
          <a:xfrm>
            <a:off x="539552" y="1417638"/>
            <a:ext cx="8229600" cy="4525963"/>
          </a:xfrm>
        </p:spPr>
        <p:txBody>
          <a:bodyPr/>
          <a:lstStyle/>
          <a:p>
            <a:r>
              <a:rPr lang="en-GB" sz="2400" dirty="0"/>
              <a:t>Pope Paul VI insisted on a ‘synthesis between faith and culture’</a:t>
            </a:r>
          </a:p>
          <a:p>
            <a:r>
              <a:rPr lang="en-GB" sz="2400" dirty="0"/>
              <a:t>‘</a:t>
            </a:r>
            <a:r>
              <a:rPr lang="en-GB" sz="2400" dirty="0" err="1"/>
              <a:t>Inculturation</a:t>
            </a:r>
            <a:r>
              <a:rPr lang="en-GB" sz="2400" dirty="0"/>
              <a:t>’ came into common currency among Jesuits in the 1970s to describe this </a:t>
            </a:r>
          </a:p>
          <a:p>
            <a:r>
              <a:rPr lang="en-GB" sz="2400" dirty="0"/>
              <a:t>In the encyclical </a:t>
            </a:r>
            <a:r>
              <a:rPr lang="en-GB" sz="2400" i="1" dirty="0" err="1"/>
              <a:t>Redemptoris</a:t>
            </a:r>
            <a:r>
              <a:rPr lang="en-GB" sz="2400" i="1" dirty="0"/>
              <a:t> </a:t>
            </a:r>
            <a:r>
              <a:rPr lang="en-GB" sz="2400" i="1" dirty="0" err="1"/>
              <a:t>Missio</a:t>
            </a:r>
            <a:r>
              <a:rPr lang="en-GB" sz="2400" dirty="0"/>
              <a:t> (1990), John Paul II defined </a:t>
            </a:r>
            <a:r>
              <a:rPr lang="en-GB" sz="2400" dirty="0" err="1"/>
              <a:t>inculturation</a:t>
            </a:r>
            <a:r>
              <a:rPr lang="en-GB" sz="2400" dirty="0"/>
              <a:t> as a dual activity of ‘the intimate transformation of authentic cultural values through their integration in Christianity and the insertion of Christianity in the various human cultures’. </a:t>
            </a:r>
          </a:p>
          <a:p>
            <a:r>
              <a:rPr lang="en-GB" sz="2400" dirty="0" err="1"/>
              <a:t>Inculturation</a:t>
            </a:r>
            <a:r>
              <a:rPr lang="en-GB" sz="2400" dirty="0"/>
              <a:t> is a ‘slow journey’, or ‘incubation’, bringing about a new form of life that is marked by both ‘compatibility with the gospel and communion with the universal Church’.</a:t>
            </a:r>
          </a:p>
          <a:p>
            <a:endParaRPr lang="en-GB" dirty="0"/>
          </a:p>
        </p:txBody>
      </p:sp>
      <p:sp>
        <p:nvSpPr>
          <p:cNvPr id="4" name="Date Placeholder 3"/>
          <p:cNvSpPr>
            <a:spLocks noGrp="1"/>
          </p:cNvSpPr>
          <p:nvPr>
            <p:ph type="dt" sz="half" idx="10"/>
          </p:nvPr>
        </p:nvSpPr>
        <p:spPr/>
        <p:txBody>
          <a:bodyPr/>
          <a:lstStyle/>
          <a:p>
            <a:pPr>
              <a:defRPr/>
            </a:pPr>
            <a:fld id="{CD31470F-8FA3-446F-87D5-EDEF4078D737}"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30</a:t>
            </a:fld>
            <a:endParaRPr lang="en-GB"/>
          </a:p>
        </p:txBody>
      </p:sp>
    </p:spTree>
    <p:extLst>
      <p:ext uri="{BB962C8B-B14F-4D97-AF65-F5344CB8AC3E}">
        <p14:creationId xmlns:p14="http://schemas.microsoft.com/office/powerpoint/2010/main" val="140592930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Further discussion</a:t>
            </a:r>
            <a:endParaRPr lang="en-GB" dirty="0"/>
          </a:p>
        </p:txBody>
      </p:sp>
      <p:sp>
        <p:nvSpPr>
          <p:cNvPr id="3" name="Content Placeholder 2"/>
          <p:cNvSpPr>
            <a:spLocks noGrp="1"/>
          </p:cNvSpPr>
          <p:nvPr>
            <p:ph idx="1"/>
          </p:nvPr>
        </p:nvSpPr>
        <p:spPr/>
        <p:txBody>
          <a:bodyPr/>
          <a:lstStyle/>
          <a:p>
            <a:r>
              <a:rPr lang="en-GB" sz="2400" dirty="0"/>
              <a:t>Are Paul VI and John Paul II talking about the same thing?</a:t>
            </a:r>
          </a:p>
          <a:p>
            <a:r>
              <a:rPr lang="en-GB" sz="2400" dirty="0" smtClean="0"/>
              <a:t>Can/should </a:t>
            </a:r>
            <a:r>
              <a:rPr lang="en-GB" sz="2400" dirty="0"/>
              <a:t>the gospel be changed by </a:t>
            </a:r>
            <a:r>
              <a:rPr lang="en-GB" sz="2400" dirty="0" smtClean="0"/>
              <a:t>culture or only the other way round?</a:t>
            </a:r>
          </a:p>
          <a:p>
            <a:r>
              <a:rPr lang="en-GB" sz="2400" dirty="0"/>
              <a:t>How has the gospel been </a:t>
            </a:r>
            <a:r>
              <a:rPr lang="en-GB" sz="2400" dirty="0" err="1"/>
              <a:t>inculturated</a:t>
            </a:r>
            <a:r>
              <a:rPr lang="en-GB" sz="2400" dirty="0"/>
              <a:t> in your home country</a:t>
            </a:r>
            <a:r>
              <a:rPr lang="en-GB" sz="2400" dirty="0" smtClean="0"/>
              <a:t>?</a:t>
            </a:r>
          </a:p>
          <a:p>
            <a:r>
              <a:rPr lang="en-GB" sz="2400" dirty="0" smtClean="0"/>
              <a:t>Whose culture should you </a:t>
            </a:r>
            <a:r>
              <a:rPr lang="en-GB" sz="2400" dirty="0" err="1" smtClean="0"/>
              <a:t>inculturate</a:t>
            </a:r>
            <a:r>
              <a:rPr lang="en-GB" sz="2400" dirty="0" smtClean="0"/>
              <a:t> with respect to?</a:t>
            </a:r>
            <a:endParaRPr lang="en-GB" sz="2400" dirty="0"/>
          </a:p>
          <a:p>
            <a:endParaRPr lang="en-GB" sz="2400" dirty="0"/>
          </a:p>
          <a:p>
            <a:endParaRPr lang="en-GB" sz="2400" dirty="0"/>
          </a:p>
        </p:txBody>
      </p:sp>
      <p:sp>
        <p:nvSpPr>
          <p:cNvPr id="4" name="Date Placeholder 3"/>
          <p:cNvSpPr>
            <a:spLocks noGrp="1"/>
          </p:cNvSpPr>
          <p:nvPr>
            <p:ph type="dt" sz="half" idx="10"/>
          </p:nvPr>
        </p:nvSpPr>
        <p:spPr/>
        <p:txBody>
          <a:bodyPr/>
          <a:lstStyle/>
          <a:p>
            <a:pPr>
              <a:defRPr/>
            </a:pPr>
            <a:fld id="{15C9BF7A-56F1-44FC-91DA-22D65851379C}"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31</a:t>
            </a:fld>
            <a:endParaRPr lang="en-GB"/>
          </a:p>
        </p:txBody>
      </p:sp>
    </p:spTree>
    <p:extLst>
      <p:ext uri="{BB962C8B-B14F-4D97-AF65-F5344CB8AC3E}">
        <p14:creationId xmlns:p14="http://schemas.microsoft.com/office/powerpoint/2010/main" val="967684223"/>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fontAlgn="auto">
              <a:spcAft>
                <a:spcPts val="0"/>
              </a:spcAft>
              <a:defRPr/>
            </a:pPr>
            <a:r>
              <a:rPr lang="en-GB" dirty="0" smtClean="0"/>
              <a:t>Mission to China</a:t>
            </a:r>
            <a:endParaRPr lang="en-GB" dirty="0"/>
          </a:p>
        </p:txBody>
      </p:sp>
      <p:sp>
        <p:nvSpPr>
          <p:cNvPr id="7" name="Subtitle 6"/>
          <p:cNvSpPr>
            <a:spLocks noGrp="1"/>
          </p:cNvSpPr>
          <p:nvPr>
            <p:ph type="subTitle" idx="1"/>
          </p:nvPr>
        </p:nvSpPr>
        <p:spPr/>
        <p:txBody>
          <a:bodyPr/>
          <a:lstStyle/>
          <a:p>
            <a:r>
              <a:rPr lang="en-GB" dirty="0" err="1" smtClean="0"/>
              <a:t>Inculturating</a:t>
            </a:r>
            <a:r>
              <a:rPr lang="en-GB" dirty="0" smtClean="0"/>
              <a:t> the Gospel</a:t>
            </a:r>
            <a:endParaRPr lang="en-GB" dirty="0"/>
          </a:p>
        </p:txBody>
      </p:sp>
      <p:sp>
        <p:nvSpPr>
          <p:cNvPr id="4" name="Date Placeholder 3"/>
          <p:cNvSpPr>
            <a:spLocks noGrp="1"/>
          </p:cNvSpPr>
          <p:nvPr>
            <p:ph type="dt" sz="half" idx="10"/>
          </p:nvPr>
        </p:nvSpPr>
        <p:spPr/>
        <p:txBody>
          <a:bodyPr/>
          <a:lstStyle/>
          <a:p>
            <a:pPr>
              <a:defRPr/>
            </a:pPr>
            <a:fld id="{693BB28C-27E9-48CD-BEE3-C73CA2B4C8A8}"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5" name="Slide Number Placeholder 4"/>
          <p:cNvSpPr>
            <a:spLocks noGrp="1"/>
          </p:cNvSpPr>
          <p:nvPr>
            <p:ph type="sldNum" sz="quarter" idx="12"/>
          </p:nvPr>
        </p:nvSpPr>
        <p:spPr/>
        <p:txBody>
          <a:bodyPr/>
          <a:lstStyle/>
          <a:p>
            <a:pPr>
              <a:defRPr/>
            </a:pPr>
            <a:fld id="{716DF1C3-C803-49C3-BD12-38CA8B6FC11D}" type="slidenum">
              <a:rPr lang="en-GB"/>
              <a:pPr>
                <a:defRPr/>
              </a:pPr>
              <a:t>32</a:t>
            </a:fld>
            <a:endParaRPr lang="en-GB"/>
          </a:p>
        </p:txBody>
      </p:sp>
    </p:spTree>
    <p:extLst>
      <p:ext uri="{BB962C8B-B14F-4D97-AF65-F5344CB8AC3E}">
        <p14:creationId xmlns:p14="http://schemas.microsoft.com/office/powerpoint/2010/main" val="3657889501"/>
      </p:ext>
    </p:extLst>
  </p:cSld>
  <p:clrMapOvr>
    <a:masterClrMapping/>
  </p:clrMapOvr>
  <p:transition>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Church of the East</a:t>
            </a:r>
            <a:endParaRPr lang="en-GB" dirty="0"/>
          </a:p>
        </p:txBody>
      </p:sp>
      <p:sp>
        <p:nvSpPr>
          <p:cNvPr id="3" name="Content Placeholder 2"/>
          <p:cNvSpPr>
            <a:spLocks noGrp="1"/>
          </p:cNvSpPr>
          <p:nvPr>
            <p:ph idx="1"/>
          </p:nvPr>
        </p:nvSpPr>
        <p:spPr/>
        <p:txBody>
          <a:bodyPr/>
          <a:lstStyle/>
          <a:p>
            <a:r>
              <a:rPr lang="en-GB" sz="2400" dirty="0" smtClean="0"/>
              <a:t>The </a:t>
            </a:r>
            <a:r>
              <a:rPr lang="en-GB" sz="2400" dirty="0"/>
              <a:t>Church of the </a:t>
            </a:r>
            <a:r>
              <a:rPr lang="en-GB" sz="2400" dirty="0" smtClean="0"/>
              <a:t>East (Assyrian</a:t>
            </a:r>
            <a:r>
              <a:rPr lang="en-GB" sz="2400" dirty="0"/>
              <a:t>; East Syrian</a:t>
            </a:r>
            <a:r>
              <a:rPr lang="en-GB" sz="2400" dirty="0" smtClean="0"/>
              <a:t>; Persian; ‘Nestorian’)</a:t>
            </a:r>
            <a:endParaRPr lang="en-GB" sz="2400" dirty="0"/>
          </a:p>
          <a:p>
            <a:r>
              <a:rPr lang="en-GB" sz="2400" dirty="0"/>
              <a:t>Christian cities/states at end of 2nd century: </a:t>
            </a:r>
            <a:r>
              <a:rPr lang="en-GB" sz="2400" dirty="0" smtClean="0"/>
              <a:t>Edessa (</a:t>
            </a:r>
            <a:r>
              <a:rPr lang="en-GB" sz="2400" dirty="0" err="1" smtClean="0"/>
              <a:t>Osrhoene</a:t>
            </a:r>
            <a:r>
              <a:rPr lang="en-GB" sz="2400" dirty="0" smtClean="0"/>
              <a:t>; modern Turkey) and </a:t>
            </a:r>
            <a:r>
              <a:rPr lang="en-GB" sz="2400" dirty="0" err="1" smtClean="0"/>
              <a:t>Adiabene</a:t>
            </a:r>
            <a:r>
              <a:rPr lang="en-GB" sz="2400" dirty="0" smtClean="0"/>
              <a:t> (modern Iraq)</a:t>
            </a:r>
          </a:p>
          <a:p>
            <a:r>
              <a:rPr lang="en-GB" sz="2400" dirty="0" smtClean="0"/>
              <a:t>Persian Empire (centred in modern Iran)</a:t>
            </a:r>
            <a:endParaRPr lang="en-GB" sz="2400" dirty="0"/>
          </a:p>
          <a:p>
            <a:endParaRPr lang="en-GB" sz="2400" dirty="0" smtClean="0"/>
          </a:p>
          <a:p>
            <a:r>
              <a:rPr lang="en-GB" sz="2400" dirty="0" smtClean="0"/>
              <a:t>Theodore of </a:t>
            </a:r>
            <a:r>
              <a:rPr lang="en-GB" sz="2400" dirty="0" err="1" smtClean="0"/>
              <a:t>Mopsuestia</a:t>
            </a:r>
            <a:r>
              <a:rPr lang="en-GB" sz="2400" dirty="0" smtClean="0"/>
              <a:t>, </a:t>
            </a:r>
            <a:r>
              <a:rPr lang="en-GB" sz="2400" dirty="0" err="1" smtClean="0"/>
              <a:t>Antiochene</a:t>
            </a:r>
            <a:r>
              <a:rPr lang="en-GB" sz="2400" dirty="0" smtClean="0"/>
              <a:t> School: emphasised the distinctiveness of the two natures of Christ</a:t>
            </a:r>
          </a:p>
          <a:p>
            <a:r>
              <a:rPr lang="en-GB" sz="2400" dirty="0"/>
              <a:t>Nestorius, </a:t>
            </a:r>
            <a:r>
              <a:rPr lang="en-GB" sz="2400" dirty="0" smtClean="0"/>
              <a:t>pupil of Theodore. Went further in separating the natures and argued that Mary was </a:t>
            </a:r>
            <a:r>
              <a:rPr lang="en-GB" sz="2400" i="1" dirty="0" err="1" smtClean="0"/>
              <a:t>Christotokos</a:t>
            </a:r>
            <a:r>
              <a:rPr lang="en-GB" sz="2400" dirty="0" smtClean="0"/>
              <a:t> but not </a:t>
            </a:r>
            <a:r>
              <a:rPr lang="en-GB" sz="2400" i="1" dirty="0" err="1" smtClean="0"/>
              <a:t>Theotokos</a:t>
            </a:r>
            <a:r>
              <a:rPr lang="en-GB" sz="2400" dirty="0" smtClean="0"/>
              <a:t>. Condemned at Ephesus in 431</a:t>
            </a:r>
            <a:endParaRPr lang="en-GB" sz="2400" dirty="0"/>
          </a:p>
          <a:p>
            <a:endParaRPr lang="en-GB" sz="2400" dirty="0"/>
          </a:p>
        </p:txBody>
      </p:sp>
      <p:sp>
        <p:nvSpPr>
          <p:cNvPr id="4" name="Date Placeholder 3"/>
          <p:cNvSpPr>
            <a:spLocks noGrp="1"/>
          </p:cNvSpPr>
          <p:nvPr>
            <p:ph type="dt" sz="half" idx="10"/>
          </p:nvPr>
        </p:nvSpPr>
        <p:spPr/>
        <p:txBody>
          <a:bodyPr/>
          <a:lstStyle/>
          <a:p>
            <a:pPr>
              <a:defRPr/>
            </a:pPr>
            <a:fld id="{5FD2316F-6E36-423C-9A63-9C3272E06876}"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4</a:t>
            </a:fld>
            <a:endParaRPr lang="en-GB"/>
          </a:p>
        </p:txBody>
      </p:sp>
    </p:spTree>
    <p:extLst>
      <p:ext uri="{BB962C8B-B14F-4D97-AF65-F5344CB8AC3E}">
        <p14:creationId xmlns:p14="http://schemas.microsoft.com/office/powerpoint/2010/main" val="75486801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Silk Road</a:t>
            </a:r>
            <a:endParaRPr lang="en-GB" dirty="0"/>
          </a:p>
        </p:txBody>
      </p:sp>
      <p:pic>
        <p:nvPicPr>
          <p:cNvPr id="7" name="Content Placeholder 6"/>
          <p:cNvPicPr>
            <a:picLocks noGrp="1" noChangeAspect="1"/>
          </p:cNvPicPr>
          <p:nvPr>
            <p:ph idx="1"/>
          </p:nvPr>
        </p:nvPicPr>
        <p:blipFill>
          <a:blip r:embed="rId3"/>
          <a:stretch>
            <a:fillRect/>
          </a:stretch>
        </p:blipFill>
        <p:spPr>
          <a:xfrm>
            <a:off x="2000430" y="1600200"/>
            <a:ext cx="5143139" cy="4525963"/>
          </a:xfrm>
          <a:prstGeom prst="rect">
            <a:avLst/>
          </a:prstGeom>
        </p:spPr>
      </p:pic>
      <p:sp>
        <p:nvSpPr>
          <p:cNvPr id="4" name="Date Placeholder 3"/>
          <p:cNvSpPr>
            <a:spLocks noGrp="1"/>
          </p:cNvSpPr>
          <p:nvPr>
            <p:ph type="dt" sz="half" idx="10"/>
          </p:nvPr>
        </p:nvSpPr>
        <p:spPr/>
        <p:txBody>
          <a:bodyPr/>
          <a:lstStyle/>
          <a:p>
            <a:pPr>
              <a:defRPr/>
            </a:pPr>
            <a:fld id="{E2CFCB8C-79D6-491B-878F-CA2B3D1DC7C7}"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5</a:t>
            </a:fld>
            <a:endParaRPr lang="en-GB"/>
          </a:p>
        </p:txBody>
      </p:sp>
    </p:spTree>
    <p:extLst>
      <p:ext uri="{BB962C8B-B14F-4D97-AF65-F5344CB8AC3E}">
        <p14:creationId xmlns:p14="http://schemas.microsoft.com/office/powerpoint/2010/main" val="703659326"/>
      </p:ext>
    </p:extLst>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Church of the </a:t>
            </a:r>
            <a:r>
              <a:rPr lang="en-GB" dirty="0" smtClean="0"/>
              <a:t>East 1</a:t>
            </a:r>
            <a:endParaRPr lang="en-GB" dirty="0"/>
          </a:p>
        </p:txBody>
      </p:sp>
      <p:sp>
        <p:nvSpPr>
          <p:cNvPr id="3" name="Content Placeholder 2"/>
          <p:cNvSpPr>
            <a:spLocks noGrp="1"/>
          </p:cNvSpPr>
          <p:nvPr>
            <p:ph idx="1"/>
          </p:nvPr>
        </p:nvSpPr>
        <p:spPr>
          <a:xfrm>
            <a:off x="457200" y="1600200"/>
            <a:ext cx="8291264" cy="4525963"/>
          </a:xfrm>
        </p:spPr>
        <p:txBody>
          <a:bodyPr/>
          <a:lstStyle/>
          <a:p>
            <a:r>
              <a:rPr lang="en-GB" sz="2400" dirty="0" smtClean="0"/>
              <a:t>Spread through trade along the Silk Road</a:t>
            </a:r>
          </a:p>
          <a:p>
            <a:r>
              <a:rPr lang="en-GB" sz="2400" dirty="0" smtClean="0"/>
              <a:t>Persian </a:t>
            </a:r>
            <a:r>
              <a:rPr lang="en-GB" sz="2400" dirty="0"/>
              <a:t>Christian diaspora due to persecution by Zoroastrian rulers</a:t>
            </a:r>
          </a:p>
          <a:p>
            <a:r>
              <a:rPr lang="en-GB" sz="2400" dirty="0"/>
              <a:t>Central Asia, </a:t>
            </a:r>
            <a:r>
              <a:rPr lang="en-GB" sz="2400" dirty="0" smtClean="0"/>
              <a:t>China</a:t>
            </a:r>
            <a:endParaRPr lang="en-GB" sz="2400" dirty="0"/>
          </a:p>
          <a:p>
            <a:r>
              <a:rPr lang="en-GB" sz="2400" dirty="0" smtClean="0"/>
              <a:t>India, South-east Asia</a:t>
            </a:r>
            <a:endParaRPr lang="en-GB" sz="2400" dirty="0"/>
          </a:p>
          <a:p>
            <a:endParaRPr lang="en-GB" sz="2400" dirty="0" smtClean="0"/>
          </a:p>
        </p:txBody>
      </p:sp>
      <p:sp>
        <p:nvSpPr>
          <p:cNvPr id="4" name="Date Placeholder 3"/>
          <p:cNvSpPr>
            <a:spLocks noGrp="1"/>
          </p:cNvSpPr>
          <p:nvPr>
            <p:ph type="dt" sz="half" idx="10"/>
          </p:nvPr>
        </p:nvSpPr>
        <p:spPr/>
        <p:txBody>
          <a:bodyPr/>
          <a:lstStyle/>
          <a:p>
            <a:pPr>
              <a:defRPr/>
            </a:pPr>
            <a:fld id="{85F14896-2080-4BF7-B899-EEA8FFA8AC4E}"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6</a:t>
            </a:fld>
            <a:endParaRPr lang="en-GB"/>
          </a:p>
        </p:txBody>
      </p:sp>
    </p:spTree>
    <p:extLst>
      <p:ext uri="{BB962C8B-B14F-4D97-AF65-F5344CB8AC3E}">
        <p14:creationId xmlns:p14="http://schemas.microsoft.com/office/powerpoint/2010/main" val="3163917568"/>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Church of the East </a:t>
            </a:r>
            <a:r>
              <a:rPr lang="en-GB" dirty="0" smtClean="0"/>
              <a:t>2</a:t>
            </a:r>
            <a:endParaRPr lang="en-GB" dirty="0"/>
          </a:p>
        </p:txBody>
      </p:sp>
      <p:sp>
        <p:nvSpPr>
          <p:cNvPr id="3" name="Content Placeholder 2"/>
          <p:cNvSpPr>
            <a:spLocks noGrp="1"/>
          </p:cNvSpPr>
          <p:nvPr>
            <p:ph idx="1"/>
          </p:nvPr>
        </p:nvSpPr>
        <p:spPr/>
        <p:txBody>
          <a:bodyPr/>
          <a:lstStyle/>
          <a:p>
            <a:r>
              <a:rPr lang="en-GB" sz="2400" dirty="0"/>
              <a:t>‘The extensive evidence shows that for many centuries the Church of the East included greater numbers over vastly greater distances than the churches of Rome or Byzantium, and this without imperial domination</a:t>
            </a:r>
            <a:r>
              <a:rPr lang="en-GB" sz="2400" dirty="0" smtClean="0"/>
              <a:t>’</a:t>
            </a:r>
          </a:p>
          <a:p>
            <a:endParaRPr lang="en-GB" sz="2400" dirty="0"/>
          </a:p>
          <a:p>
            <a:r>
              <a:rPr lang="en-GB" sz="2400" dirty="0"/>
              <a:t>John C. England, </a:t>
            </a:r>
            <a:r>
              <a:rPr lang="en-GB" sz="2400" i="1" dirty="0"/>
              <a:t>The Hidden History of Christianity in Asia: The Churches of the East before 1500</a:t>
            </a:r>
            <a:r>
              <a:rPr lang="en-GB" sz="2400" dirty="0"/>
              <a:t> (Delhi: ISPCK, 1996), 2.</a:t>
            </a:r>
          </a:p>
          <a:p>
            <a:endParaRPr lang="en-GB" dirty="0"/>
          </a:p>
        </p:txBody>
      </p:sp>
      <p:sp>
        <p:nvSpPr>
          <p:cNvPr id="4" name="Date Placeholder 3"/>
          <p:cNvSpPr>
            <a:spLocks noGrp="1"/>
          </p:cNvSpPr>
          <p:nvPr>
            <p:ph type="dt" sz="half" idx="10"/>
          </p:nvPr>
        </p:nvSpPr>
        <p:spPr/>
        <p:txBody>
          <a:bodyPr/>
          <a:lstStyle/>
          <a:p>
            <a:pPr>
              <a:defRPr/>
            </a:pPr>
            <a:fld id="{D6E186C6-FDDF-4257-B49B-43BAC6A32F71}"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7</a:t>
            </a:fld>
            <a:endParaRPr lang="en-GB"/>
          </a:p>
        </p:txBody>
      </p:sp>
    </p:spTree>
    <p:extLst>
      <p:ext uri="{BB962C8B-B14F-4D97-AF65-F5344CB8AC3E}">
        <p14:creationId xmlns:p14="http://schemas.microsoft.com/office/powerpoint/2010/main" val="3254103402"/>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Church of the East in China</a:t>
            </a:r>
            <a:endParaRPr lang="en-GB" dirty="0"/>
          </a:p>
        </p:txBody>
      </p:sp>
      <p:pic>
        <p:nvPicPr>
          <p:cNvPr id="3" name="Content Placeholder 2"/>
          <p:cNvPicPr>
            <a:picLocks noGrp="1" noChangeAspect="1"/>
          </p:cNvPicPr>
          <p:nvPr>
            <p:ph sz="half" idx="1"/>
          </p:nvPr>
        </p:nvPicPr>
        <p:blipFill>
          <a:blip r:embed="rId3"/>
          <a:stretch>
            <a:fillRect/>
          </a:stretch>
        </p:blipFill>
        <p:spPr>
          <a:xfrm>
            <a:off x="827584" y="1588168"/>
            <a:ext cx="2633700" cy="4523624"/>
          </a:xfrm>
          <a:prstGeom prst="rect">
            <a:avLst/>
          </a:prstGeom>
        </p:spPr>
      </p:pic>
      <p:sp>
        <p:nvSpPr>
          <p:cNvPr id="8" name="Content Placeholder 7"/>
          <p:cNvSpPr>
            <a:spLocks noGrp="1"/>
          </p:cNvSpPr>
          <p:nvPr>
            <p:ph sz="half" idx="2"/>
          </p:nvPr>
        </p:nvSpPr>
        <p:spPr>
          <a:xfrm>
            <a:off x="3635896" y="1600200"/>
            <a:ext cx="5184576" cy="4525963"/>
          </a:xfrm>
        </p:spPr>
        <p:txBody>
          <a:bodyPr/>
          <a:lstStyle/>
          <a:p>
            <a:r>
              <a:rPr lang="en-GB" sz="2400" dirty="0" smtClean="0"/>
              <a:t>Nestorian monument (stele; tablet)</a:t>
            </a:r>
          </a:p>
          <a:p>
            <a:r>
              <a:rPr lang="en-GB" sz="2400" dirty="0" smtClean="0"/>
              <a:t>Dug up in 1625 near Xi’an (Chang-an)</a:t>
            </a:r>
          </a:p>
          <a:p>
            <a:r>
              <a:rPr lang="en-GB" sz="2400" dirty="0" smtClean="0"/>
              <a:t>3 </a:t>
            </a:r>
            <a:r>
              <a:rPr lang="en-GB" sz="2400" dirty="0"/>
              <a:t>metres </a:t>
            </a:r>
            <a:r>
              <a:rPr lang="en-GB" sz="2400" dirty="0" smtClean="0"/>
              <a:t>high</a:t>
            </a:r>
          </a:p>
          <a:p>
            <a:r>
              <a:rPr lang="en-GB" sz="2400" dirty="0" smtClean="0"/>
              <a:t>Chinese characters and some </a:t>
            </a:r>
            <a:r>
              <a:rPr lang="en-GB" sz="2400" dirty="0" err="1" smtClean="0"/>
              <a:t>Syriac</a:t>
            </a:r>
            <a:r>
              <a:rPr lang="en-GB" sz="2400" dirty="0" smtClean="0"/>
              <a:t> </a:t>
            </a:r>
          </a:p>
          <a:p>
            <a:r>
              <a:rPr lang="en-GB" sz="2400" dirty="0" smtClean="0"/>
              <a:t>Composed by a Nestorian monk, metropolitan</a:t>
            </a:r>
          </a:p>
          <a:p>
            <a:r>
              <a:rPr lang="en-GB" sz="2400" dirty="0" smtClean="0"/>
              <a:t>Mission of </a:t>
            </a:r>
            <a:r>
              <a:rPr lang="en-GB" sz="2400" dirty="0" err="1" smtClean="0"/>
              <a:t>Alopen</a:t>
            </a:r>
            <a:r>
              <a:rPr lang="en-GB" sz="2400" dirty="0" smtClean="0"/>
              <a:t> (</a:t>
            </a:r>
            <a:r>
              <a:rPr lang="en-GB" sz="2400" dirty="0" err="1" smtClean="0"/>
              <a:t>Olopun</a:t>
            </a:r>
            <a:r>
              <a:rPr lang="en-GB" sz="2400" dirty="0" smtClean="0"/>
              <a:t>) from </a:t>
            </a:r>
            <a:r>
              <a:rPr lang="en-GB" sz="2400" dirty="0"/>
              <a:t>Persia to China, </a:t>
            </a:r>
            <a:r>
              <a:rPr lang="en-GB" sz="2400" dirty="0" smtClean="0"/>
              <a:t>635</a:t>
            </a:r>
          </a:p>
          <a:p>
            <a:r>
              <a:rPr lang="en-GB" sz="2400" dirty="0" smtClean="0"/>
              <a:t>Text on handout</a:t>
            </a:r>
          </a:p>
          <a:p>
            <a:endParaRPr lang="en-GB" sz="2400" dirty="0"/>
          </a:p>
        </p:txBody>
      </p:sp>
      <p:sp>
        <p:nvSpPr>
          <p:cNvPr id="4" name="Date Placeholder 3"/>
          <p:cNvSpPr>
            <a:spLocks noGrp="1"/>
          </p:cNvSpPr>
          <p:nvPr>
            <p:ph type="dt" sz="half" idx="10"/>
          </p:nvPr>
        </p:nvSpPr>
        <p:spPr/>
        <p:txBody>
          <a:bodyPr/>
          <a:lstStyle/>
          <a:p>
            <a:pPr>
              <a:defRPr/>
            </a:pPr>
            <a:fld id="{B3880D6E-7A01-45E4-B48C-78C5097D50BE}" type="datetime1">
              <a:rPr lang="en-GB" smtClean="0"/>
              <a:t>10/05/2016</a:t>
            </a:fld>
            <a:endParaRPr lang="en-GB"/>
          </a:p>
        </p:txBody>
      </p:sp>
      <p:sp>
        <p:nvSpPr>
          <p:cNvPr id="5" name="Footer Placeholder 4"/>
          <p:cNvSpPr>
            <a:spLocks noGrp="1"/>
          </p:cNvSpPr>
          <p:nvPr>
            <p:ph type="ftr" sz="quarter" idx="11"/>
          </p:nvPr>
        </p:nvSpPr>
        <p:spPr/>
        <p:txBody>
          <a:bodyPr/>
          <a:lstStyle/>
          <a:p>
            <a:pPr>
              <a:defRPr/>
            </a:pPr>
            <a:r>
              <a:rPr lang="en-GB" smtClean="0"/>
              <a:t>Christianity as a World Religion</a:t>
            </a:r>
            <a:endParaRPr lang="en-GB"/>
          </a:p>
        </p:txBody>
      </p:sp>
      <p:sp>
        <p:nvSpPr>
          <p:cNvPr id="6" name="Slide Number Placeholder 5"/>
          <p:cNvSpPr>
            <a:spLocks noGrp="1"/>
          </p:cNvSpPr>
          <p:nvPr>
            <p:ph type="sldNum" sz="quarter" idx="12"/>
          </p:nvPr>
        </p:nvSpPr>
        <p:spPr/>
        <p:txBody>
          <a:bodyPr/>
          <a:lstStyle/>
          <a:p>
            <a:pPr>
              <a:defRPr/>
            </a:pPr>
            <a:fld id="{803460BA-36F0-4B1D-9BBF-7B6387D1B9BC}" type="slidenum">
              <a:rPr lang="en-GB" smtClean="0"/>
              <a:pPr>
                <a:defRPr/>
              </a:pPr>
              <a:t>8</a:t>
            </a:fld>
            <a:endParaRPr lang="en-GB"/>
          </a:p>
        </p:txBody>
      </p:sp>
    </p:spTree>
    <p:extLst>
      <p:ext uri="{BB962C8B-B14F-4D97-AF65-F5344CB8AC3E}">
        <p14:creationId xmlns:p14="http://schemas.microsoft.com/office/powerpoint/2010/main" val="2480264068"/>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7</a:t>
            </a:r>
            <a:r>
              <a:rPr lang="en-GB" baseline="30000" dirty="0" smtClean="0"/>
              <a:t>th</a:t>
            </a:r>
            <a:r>
              <a:rPr lang="en-GB" dirty="0" smtClean="0"/>
              <a:t> C Chinese context</a:t>
            </a:r>
            <a:endParaRPr lang="en-GB" dirty="0"/>
          </a:p>
        </p:txBody>
      </p:sp>
      <p:pic>
        <p:nvPicPr>
          <p:cNvPr id="8" name="Content Placeholder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775367" y="1700808"/>
            <a:ext cx="3436593" cy="4368380"/>
          </a:xfrm>
        </p:spPr>
      </p:pic>
      <p:sp>
        <p:nvSpPr>
          <p:cNvPr id="4" name="Content Placeholder 3"/>
          <p:cNvSpPr>
            <a:spLocks noGrp="1"/>
          </p:cNvSpPr>
          <p:nvPr>
            <p:ph sz="half" idx="2"/>
          </p:nvPr>
        </p:nvSpPr>
        <p:spPr/>
        <p:txBody>
          <a:bodyPr/>
          <a:lstStyle/>
          <a:p>
            <a:r>
              <a:rPr lang="en-GB" sz="2400" dirty="0" smtClean="0"/>
              <a:t>Tang Dynasty (618-907)</a:t>
            </a:r>
          </a:p>
          <a:p>
            <a:r>
              <a:rPr lang="en-GB" sz="2400" dirty="0" smtClean="0"/>
              <a:t>Open to practical innovations and new technologies</a:t>
            </a:r>
          </a:p>
          <a:p>
            <a:r>
              <a:rPr lang="en-GB" sz="2400" dirty="0" smtClean="0"/>
              <a:t>Buddhism dominant</a:t>
            </a:r>
          </a:p>
          <a:p>
            <a:r>
              <a:rPr lang="en-GB" sz="2400" dirty="0" smtClean="0"/>
              <a:t>Other Christian documents including the </a:t>
            </a:r>
            <a:r>
              <a:rPr lang="en-GB" sz="2400" i="1" dirty="0" smtClean="0"/>
              <a:t>Jesus Sutras</a:t>
            </a:r>
          </a:p>
          <a:p>
            <a:r>
              <a:rPr lang="en-GB" sz="2400" dirty="0" smtClean="0"/>
              <a:t>Found in cave at </a:t>
            </a:r>
            <a:r>
              <a:rPr lang="en-GB" sz="2400" dirty="0" err="1" smtClean="0"/>
              <a:t>Mogao</a:t>
            </a:r>
            <a:r>
              <a:rPr lang="en-GB" sz="2400" dirty="0" smtClean="0"/>
              <a:t> near </a:t>
            </a:r>
            <a:r>
              <a:rPr lang="en-GB" sz="2400" dirty="0" err="1" smtClean="0"/>
              <a:t>Dunhuang</a:t>
            </a:r>
            <a:endParaRPr lang="en-GB" sz="2400" dirty="0" smtClean="0"/>
          </a:p>
          <a:p>
            <a:r>
              <a:rPr lang="en-GB" sz="2400" dirty="0" smtClean="0"/>
              <a:t>Date from between 635 and 1000</a:t>
            </a:r>
          </a:p>
        </p:txBody>
      </p:sp>
      <p:sp>
        <p:nvSpPr>
          <p:cNvPr id="5" name="Date Placeholder 4"/>
          <p:cNvSpPr>
            <a:spLocks noGrp="1"/>
          </p:cNvSpPr>
          <p:nvPr>
            <p:ph type="dt" sz="half" idx="10"/>
          </p:nvPr>
        </p:nvSpPr>
        <p:spPr/>
        <p:txBody>
          <a:bodyPr/>
          <a:lstStyle/>
          <a:p>
            <a:pPr>
              <a:defRPr/>
            </a:pPr>
            <a:fld id="{DBB92EC5-AB18-4FCA-9DC1-7BED5780724E}" type="datetime1">
              <a:rPr lang="en-GB" smtClean="0"/>
              <a:t>10/05/2016</a:t>
            </a:fld>
            <a:endParaRPr lang="en-GB"/>
          </a:p>
        </p:txBody>
      </p:sp>
      <p:sp>
        <p:nvSpPr>
          <p:cNvPr id="6" name="Footer Placeholder 5"/>
          <p:cNvSpPr>
            <a:spLocks noGrp="1"/>
          </p:cNvSpPr>
          <p:nvPr>
            <p:ph type="ftr" sz="quarter" idx="11"/>
          </p:nvPr>
        </p:nvSpPr>
        <p:spPr/>
        <p:txBody>
          <a:bodyPr/>
          <a:lstStyle/>
          <a:p>
            <a:pPr>
              <a:defRPr/>
            </a:pPr>
            <a:r>
              <a:rPr lang="en-GB" smtClean="0"/>
              <a:t>Christianity as a World Religion</a:t>
            </a:r>
            <a:endParaRPr lang="en-GB"/>
          </a:p>
        </p:txBody>
      </p:sp>
      <p:sp>
        <p:nvSpPr>
          <p:cNvPr id="7" name="Slide Number Placeholder 6"/>
          <p:cNvSpPr>
            <a:spLocks noGrp="1"/>
          </p:cNvSpPr>
          <p:nvPr>
            <p:ph type="sldNum" sz="quarter" idx="12"/>
          </p:nvPr>
        </p:nvSpPr>
        <p:spPr/>
        <p:txBody>
          <a:bodyPr/>
          <a:lstStyle/>
          <a:p>
            <a:pPr>
              <a:defRPr/>
            </a:pPr>
            <a:fld id="{7C9933E3-4472-4F60-9ED8-AC092298D35E}" type="slidenum">
              <a:rPr lang="en-GB" smtClean="0"/>
              <a:pPr>
                <a:defRPr/>
              </a:pPr>
              <a:t>9</a:t>
            </a:fld>
            <a:endParaRPr lang="en-GB"/>
          </a:p>
        </p:txBody>
      </p:sp>
    </p:spTree>
    <p:extLst>
      <p:ext uri="{BB962C8B-B14F-4D97-AF65-F5344CB8AC3E}">
        <p14:creationId xmlns:p14="http://schemas.microsoft.com/office/powerpoint/2010/main" val="3698688997"/>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crollwork">
  <a:themeElements>
    <a:clrScheme name="Scrollwork">
      <a:dk1>
        <a:sysClr val="windowText" lastClr="000000"/>
      </a:dk1>
      <a:lt1>
        <a:sysClr val="window" lastClr="FFFFFF"/>
      </a:lt1>
      <a:dk2>
        <a:srgbClr val="466571"/>
      </a:dk2>
      <a:lt2>
        <a:srgbClr val="EFEFE7"/>
      </a:lt2>
      <a:accent1>
        <a:srgbClr val="D87D3A"/>
      </a:accent1>
      <a:accent2>
        <a:srgbClr val="7F8792"/>
      </a:accent2>
      <a:accent3>
        <a:srgbClr val="B5AD67"/>
      </a:accent3>
      <a:accent4>
        <a:srgbClr val="61A9B8"/>
      </a:accent4>
      <a:accent5>
        <a:srgbClr val="AB7350"/>
      </a:accent5>
      <a:accent6>
        <a:srgbClr val="889C6F"/>
      </a:accent6>
      <a:hlink>
        <a:srgbClr val="F76B04"/>
      </a:hlink>
      <a:folHlink>
        <a:srgbClr val="A3A395"/>
      </a:folHlink>
    </a:clrScheme>
    <a:fontScheme name="Scrollwork">
      <a:majorFont>
        <a:latin typeface="Cambria"/>
        <a:ea typeface=""/>
        <a:cs typeface=""/>
        <a:font script="Grek" typeface="Arial"/>
        <a:font script="Cyrl" typeface="Arial"/>
        <a:font script="Jpan" typeface="HGP明朝E"/>
        <a:font script="Hang" typeface="HY견명조"/>
        <a:font script="Hans" typeface="华文楷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ambria"/>
        <a:ea typeface=""/>
        <a:cs typeface=""/>
        <a:font script="Grek" typeface="Arial"/>
        <a:font script="Cyrl" typeface="Arial"/>
        <a:font script="Jpan" typeface="HGP明朝E"/>
        <a:font script="Hang" typeface="HY견명조"/>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Scrollwork">
      <a:fillStyleLst>
        <a:solidFill>
          <a:schemeClr val="phClr">
            <a:tint val="100000"/>
            <a:shade val="100000"/>
            <a:hueMod val="100000"/>
            <a:satMod val="100000"/>
          </a:schemeClr>
        </a:solidFill>
        <a:gradFill rotWithShape="1">
          <a:gsLst>
            <a:gs pos="0">
              <a:schemeClr val="phClr">
                <a:tint val="30000"/>
                <a:shade val="100000"/>
                <a:hueMod val="100000"/>
                <a:satMod val="100000"/>
              </a:schemeClr>
            </a:gs>
            <a:gs pos="100000">
              <a:schemeClr val="phClr">
                <a:tint val="80000"/>
                <a:shade val="100000"/>
                <a:hueMod val="100000"/>
                <a:satMod val="100000"/>
              </a:schemeClr>
            </a:gs>
          </a:gsLst>
          <a:lin ang="2700000" scaled="1"/>
        </a:gradFill>
        <a:gradFill rotWithShape="1">
          <a:gsLst>
            <a:gs pos="0">
              <a:schemeClr val="phClr">
                <a:tint val="100000"/>
                <a:shade val="100000"/>
                <a:hueMod val="100000"/>
                <a:satMod val="100000"/>
              </a:schemeClr>
            </a:gs>
            <a:gs pos="100000">
              <a:schemeClr val="phClr">
                <a:tint val="100000"/>
                <a:shade val="70000"/>
                <a:hueMod val="100000"/>
                <a:satMod val="100000"/>
              </a:schemeClr>
            </a:gs>
          </a:gsLst>
          <a:lin ang="2700000" scaled="1"/>
        </a:gradFill>
      </a:fillStyleLst>
      <a:lnStyleLst>
        <a:ln w="9525" cap="flat" cmpd="sng" algn="ctr">
          <a:solidFill>
            <a:schemeClr val="ph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innerShdw blurRad="254000">
              <a:schemeClr val="phClr">
                <a:tint val="100000"/>
                <a:shade val="90000"/>
                <a:hueMod val="100000"/>
                <a:satMod val="100000"/>
              </a:schemeClr>
            </a:innerShdw>
          </a:effectLst>
        </a:effectStyle>
        <a:effectStyle>
          <a:effectLst>
            <a:outerShdw blurRad="114300" dist="25400" dir="3000000" sx="105000" sy="105000" algn="tl">
              <a:srgbClr val="000000">
                <a:alpha val="60392"/>
              </a:srgbClr>
            </a:outerShdw>
          </a:effectLst>
          <a:scene3d>
            <a:camera prst="orthographicFront" fov="0">
              <a:rot lat="0" lon="0" rev="0"/>
            </a:camera>
            <a:lightRig rig="twoPt" dir="l">
              <a:rot lat="0" lon="0" rev="5400000"/>
            </a:lightRig>
          </a:scene3d>
          <a:sp3d contourW="25400" prstMaterial="matte">
            <a:bevelT w="127000" h="12700"/>
            <a:contourClr>
              <a:schemeClr val="phClr">
                <a:tint val="50000"/>
                <a:shade val="100000"/>
                <a:hueMod val="100000"/>
                <a:satMod val="100000"/>
              </a:schemeClr>
            </a:contourClr>
          </a:sp3d>
        </a:effectStyle>
        <a:effectStyle>
          <a:effectLst>
            <a:outerShdw blurRad="127000" dist="25400" dir="3120000" sx="105000" sy="105000" algn="tl">
              <a:srgbClr val="000000">
                <a:alpha val="60392"/>
              </a:srgbClr>
            </a:outerShdw>
          </a:effectLst>
          <a:scene3d>
            <a:camera prst="orthographicFront" fov="0">
              <a:rot lat="0" lon="0" rev="0"/>
            </a:camera>
            <a:lightRig rig="twoPt" dir="t">
              <a:rot lat="0" lon="0" rev="5400000"/>
            </a:lightRig>
          </a:scene3d>
          <a:sp3d contourW="25400" prstMaterial="powder">
            <a:bevelT w="88900" h="38100"/>
            <a:contourClr>
              <a:schemeClr val="phClr">
                <a:tint val="50000"/>
                <a:shade val="100000"/>
                <a:hueMod val="100000"/>
                <a:satMod val="100000"/>
              </a:schemeClr>
            </a:contourClr>
          </a:sp3d>
        </a:effectStyle>
      </a:effectStyleLst>
      <a:bgFillStyleLst>
        <a:solidFill>
          <a:schemeClr val="phClr">
            <a:tint val="100000"/>
            <a:shade val="100000"/>
            <a:hueMod val="100000"/>
            <a:satMod val="100000"/>
          </a:schemeClr>
        </a:solidFill>
        <a:gradFill rotWithShape="1">
          <a:gsLst>
            <a:gs pos="0">
              <a:schemeClr val="phClr">
                <a:tint val="80000"/>
                <a:shade val="100000"/>
                <a:hueMod val="100000"/>
                <a:satMod val="100000"/>
              </a:schemeClr>
            </a:gs>
            <a:gs pos="100000">
              <a:schemeClr val="phClr">
                <a:tint val="100000"/>
                <a:shade val="75000"/>
                <a:hueMod val="100000"/>
                <a:satMod val="100000"/>
              </a:schemeClr>
            </a:gs>
          </a:gsLst>
          <a:path path="circle">
            <a:fillToRect t="45000" r="100000" b="45000"/>
          </a:path>
        </a:gradFill>
        <a:blipFill>
          <a:blip xmlns:r="http://schemas.openxmlformats.org/officeDocument/2006/relationships" r:embed="rId1">
            <a:duotone>
              <a:srgbClr val="000000">
                <a:alpha val="27450"/>
              </a:srgbClr>
              <a:schemeClr val="phClr">
                <a:tint val="75000"/>
                <a:shade val="100000"/>
                <a:hueMod val="100000"/>
                <a:satMod val="10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Scrollwork</Template>
  <TotalTime>3750</TotalTime>
  <Words>1932</Words>
  <Application>Microsoft Office PowerPoint</Application>
  <PresentationFormat>On-screen Show (4:3)</PresentationFormat>
  <Paragraphs>287</Paragraphs>
  <Slides>32</Slides>
  <Notes>11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Arial</vt:lpstr>
      <vt:lpstr>Wingdings</vt:lpstr>
      <vt:lpstr>Calibri</vt:lpstr>
      <vt:lpstr>Cambria</vt:lpstr>
      <vt:lpstr>HY견명조</vt:lpstr>
      <vt:lpstr>Wingdings 2</vt:lpstr>
      <vt:lpstr>맑은 고딕</vt:lpstr>
      <vt:lpstr>Scrollwork</vt:lpstr>
      <vt:lpstr>Mission to China</vt:lpstr>
      <vt:lpstr>Outline</vt:lpstr>
      <vt:lpstr>Alopen’s mission to China from Persia, 7th C</vt:lpstr>
      <vt:lpstr>Church of the East</vt:lpstr>
      <vt:lpstr>The Silk Road</vt:lpstr>
      <vt:lpstr>Church of the East 1</vt:lpstr>
      <vt:lpstr>Church of the East 2</vt:lpstr>
      <vt:lpstr>Church of the East in China</vt:lpstr>
      <vt:lpstr>7th C Chinese context</vt:lpstr>
      <vt:lpstr>History of the Church of the East in China</vt:lpstr>
      <vt:lpstr>Doctrine of the monument 1</vt:lpstr>
      <vt:lpstr>Doctrine of the monument 2</vt:lpstr>
      <vt:lpstr>Doctrine of the monument 3</vt:lpstr>
      <vt:lpstr>Inculturation 1</vt:lpstr>
      <vt:lpstr>Inculturation 2</vt:lpstr>
      <vt:lpstr>Reasons for the demise of Persian Christianity in China after 845</vt:lpstr>
      <vt:lpstr>Sources and commentary on Alopen’s mission</vt:lpstr>
      <vt:lpstr>Matteo Ricci’s mission to China from Europe, 16th C</vt:lpstr>
      <vt:lpstr>Jesuits, Society of Jesus</vt:lpstr>
      <vt:lpstr>Matteo Ricci</vt:lpstr>
      <vt:lpstr>‘Accommodation’</vt:lpstr>
      <vt:lpstr>1602 map created by Matteo Ricci at the request of the emperor</vt:lpstr>
      <vt:lpstr>Confucian ritual</vt:lpstr>
      <vt:lpstr>Matteo Ricci, The True Meaning of the Lord of Heaven (1603)</vt:lpstr>
      <vt:lpstr>Ricci’s approach</vt:lpstr>
      <vt:lpstr>Sources and commentary on Ricci</vt:lpstr>
      <vt:lpstr>Debating inculturation</vt:lpstr>
      <vt:lpstr>Ricci’s ‘accommodation’ approach questioned</vt:lpstr>
      <vt:lpstr>Chinese rites controversy</vt:lpstr>
      <vt:lpstr>Inculturation since Vatican II</vt:lpstr>
      <vt:lpstr>Further discussion</vt:lpstr>
      <vt:lpstr>Mission to China</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Korean Religions and Buddhism</dc:title>
  <dc:creator>Sebastian</dc:creator>
  <cp:lastModifiedBy>Kirsteen Kim</cp:lastModifiedBy>
  <cp:revision>278</cp:revision>
  <cp:lastPrinted>2014-11-12T07:31:08Z</cp:lastPrinted>
  <dcterms:created xsi:type="dcterms:W3CDTF">2012-02-15T18:34:45Z</dcterms:created>
  <dcterms:modified xsi:type="dcterms:W3CDTF">2016-05-10T20:24:31Z</dcterms:modified>
</cp:coreProperties>
</file>