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21C7F-7877-4E0A-80A0-C03248448629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45E1A-E128-40F4-AB63-C01F7C964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71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079C7-EC5B-E1D8-B025-E48E4744A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3AFC8-45DE-484F-9C41-C1B4FEA65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220D0-4D66-693C-6C50-BEF42773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D824-C8DE-4FF0-9986-65562E3B65D0}" type="datetime1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56A04-0592-BF2C-44CB-16DD47E7A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6CCE4-3CDE-4BAF-68F6-C55E7499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9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A94D-81A9-628C-6BB4-85C46BD9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14270-A007-5BEA-3343-D04DDFB12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2FF0-82F6-244F-E38B-85B30C89C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77D6-02D9-4187-920E-AA19A43DAD93}" type="datetime1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04351-7802-D2E0-79B7-663D07810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2BFD6-88AF-8A7B-E7FD-9B1AED73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3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1C5788-4254-B00D-47F1-632594FE8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C08D3-F3D9-FF64-43FB-5B08078F7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F6F83-87E8-0B4C-8E43-C430F100C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C3C1-1CC4-4503-976B-C5BE3EA2EC67}" type="datetime1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31F3D-48CB-F5A6-6883-A7791DBF9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A0AA4-1D90-4875-B147-5B3B5DB7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31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55A0E-85E4-93E9-6808-6B8032D72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8D797-3F6D-9D59-5558-A9A31648A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9B600-359D-D2E0-8494-8B724B23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13929-66C3-4E45-A8B6-FC00AC9D4874}" type="datetime1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A3526-48A9-BA8B-DBB7-64C90EEE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F9A6C-656D-ACBD-D617-940FF8DCA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2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C2BAE-F847-CE76-2FE8-EA825C83F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CD338-9860-AE66-569B-FAB888BD2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B9477-7934-9EF7-5868-EF6B76173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0E3D-A12C-4794-8006-10638C81562F}" type="datetime1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6FE5E-303F-835C-CE2A-507A851E4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FA0D7-C05C-C788-78CE-06587011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9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761D7-51D0-BA77-1058-0E6BDC648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C60B8-8D2B-B358-F82B-80A1F7A2F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9179D-C097-6560-C785-928FFB2EA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AF10F-AF52-6EEE-D150-6EF6521EC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3EF5-F6E9-4CD1-A8FB-F2481930471E}" type="datetime1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5678A-6D83-DD38-516B-CA6808FCE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09DC7-EE01-FA5D-18B1-4E6359836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43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C656D-EB66-7142-A74B-9B39E435C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4C91B-FE4C-9825-09E8-8790A55A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31F38F-E0C2-A933-D199-4A38366EA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6E8A4-021D-05F9-F8E9-46E14F2A9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4F0A0-BD73-DD81-00C9-2B36C1915E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FE248-3C41-1824-95C2-CCE7F0D8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3D48-4B2A-4B99-B50C-3F2F705A1B4A}" type="datetime1">
              <a:rPr lang="en-GB" smtClean="0"/>
              <a:t>27/03/2024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36AAF-4F0D-AD0A-0971-9AF6B261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44FB1-4AE4-2C12-341D-E5E477CA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72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6A62B-A242-16B6-52AE-98A73388C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D53312-6AFD-4078-A81E-AED60DBB1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57B-6C4D-4828-A663-4BD65FD07764}" type="datetime1">
              <a:rPr lang="en-GB" smtClean="0"/>
              <a:t>27/03/2024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BEDA0-6117-57CD-71B9-6C8E3E0D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771CD8-F5D6-E35E-4E21-29ECF5FD9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84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C3E111-5234-338D-969E-5B922627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0BFF5-F563-484F-BCC3-44EDD751754B}" type="datetime1">
              <a:rPr lang="en-GB" smtClean="0"/>
              <a:t>27/03/2024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7C73B-70E5-7020-5061-DECFCDA3C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B9807-87E2-4577-47BF-80D4AD80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75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278D-E990-BA4F-A451-9C0822C39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68669-5B13-A942-067B-B43D131D9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ACA60-0402-ACAB-4FAA-E4F734B2C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3C84A-B1F8-3D63-BE05-91433753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C24F-D662-4AF8-BC59-460E48C1A9EA}" type="datetime1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7A79D-4878-FD12-AC45-089D590F0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4E780-3330-15EC-DC5F-1962BC8DF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64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B593F-FA68-2221-F7A4-83B30C747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00F8E5-B008-438A-8669-5D7A040F1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4B95F-0691-4E43-CD0E-75686AE3C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74E27-8F5F-5AAB-6B33-9EE2FA49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B75E-8845-4107-B49B-A22C22C01392}" type="datetime1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E1007-0A21-F82F-4160-1793C55E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7FF3F-BDFD-917F-2B3C-74F8E3A6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30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46FC8-F532-D7C8-FE9F-156CB6FC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AB255-F94A-9EAC-A644-D8ACDAD43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B3876-2AED-90CA-9C30-8CCFF77D7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0B9B3-5E99-4700-86D6-187C4A6214C5}" type="datetime1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1980C-11DD-D7F7-AC75-4CE0668BA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FCBFF-AC6E-F8B7-EBA1-E6D4FC3B9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9322-0086-4606-9C57-7E06CE0B4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61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ecision 3">
            <a:extLst>
              <a:ext uri="{FF2B5EF4-FFF2-40B4-BE49-F238E27FC236}">
                <a16:creationId xmlns:a16="http://schemas.microsoft.com/office/drawing/2014/main" id="{4669E8EB-28DB-9E07-9D3E-F8C513B3B3D9}"/>
              </a:ext>
            </a:extLst>
          </p:cNvPr>
          <p:cNvSpPr/>
          <p:nvPr/>
        </p:nvSpPr>
        <p:spPr>
          <a:xfrm>
            <a:off x="5239789" y="60960"/>
            <a:ext cx="1712422" cy="105294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rgbClr val="FF0000"/>
                </a:solidFill>
              </a:rPr>
              <a:t>Start</a:t>
            </a:r>
          </a:p>
          <a:p>
            <a:pPr algn="ctr"/>
            <a:r>
              <a:rPr lang="en-GB" sz="1000" dirty="0"/>
              <a:t>Do you see many crystals in it?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B87CC34-C831-CDB3-A5BC-C692C3ADAA90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1113906"/>
            <a:ext cx="0" cy="6871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Decision 7">
            <a:extLst>
              <a:ext uri="{FF2B5EF4-FFF2-40B4-BE49-F238E27FC236}">
                <a16:creationId xmlns:a16="http://schemas.microsoft.com/office/drawing/2014/main" id="{FDD32FC9-3D14-573D-7F42-DD8598D0E4CD}"/>
              </a:ext>
            </a:extLst>
          </p:cNvPr>
          <p:cNvSpPr/>
          <p:nvPr/>
        </p:nvSpPr>
        <p:spPr>
          <a:xfrm>
            <a:off x="5239789" y="1801091"/>
            <a:ext cx="1712422" cy="110143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How are the crystals arranged?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755C069-7F5D-D515-C3F3-73F0B456C3A6}"/>
              </a:ext>
            </a:extLst>
          </p:cNvPr>
          <p:cNvCxnSpPr>
            <a:cxnSpLocks/>
          </p:cNvCxnSpPr>
          <p:nvPr/>
        </p:nvCxnSpPr>
        <p:spPr>
          <a:xfrm>
            <a:off x="6096000" y="2902527"/>
            <a:ext cx="0" cy="6871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B5544DB3-F4D7-575F-03B0-1195436E8032}"/>
              </a:ext>
            </a:extLst>
          </p:cNvPr>
          <p:cNvSpPr/>
          <p:nvPr/>
        </p:nvSpPr>
        <p:spPr>
          <a:xfrm>
            <a:off x="5248102" y="3589712"/>
            <a:ext cx="1712422" cy="110143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Are the layers all the same?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96F9F0A-4C3B-AD8A-FBAD-629D68AA1DA0}"/>
              </a:ext>
            </a:extLst>
          </p:cNvPr>
          <p:cNvCxnSpPr>
            <a:cxnSpLocks/>
          </p:cNvCxnSpPr>
          <p:nvPr/>
        </p:nvCxnSpPr>
        <p:spPr>
          <a:xfrm flipH="1" flipV="1">
            <a:off x="4483331" y="4133501"/>
            <a:ext cx="764771" cy="173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A135F78A-F662-B106-8CAB-218B9F7A7B9D}"/>
              </a:ext>
            </a:extLst>
          </p:cNvPr>
          <p:cNvSpPr/>
          <p:nvPr/>
        </p:nvSpPr>
        <p:spPr>
          <a:xfrm>
            <a:off x="5026428" y="5726072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Slate, Metamorphic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6D2205E-EFFC-B1F1-D74E-CE5BE24CF8F4}"/>
              </a:ext>
            </a:extLst>
          </p:cNvPr>
          <p:cNvCxnSpPr>
            <a:cxnSpLocks/>
          </p:cNvCxnSpPr>
          <p:nvPr/>
        </p:nvCxnSpPr>
        <p:spPr>
          <a:xfrm>
            <a:off x="6952211" y="584662"/>
            <a:ext cx="87283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E9688A88-9B58-5908-DFAC-2B150686EB46}"/>
              </a:ext>
            </a:extLst>
          </p:cNvPr>
          <p:cNvSpPr/>
          <p:nvPr/>
        </p:nvSpPr>
        <p:spPr>
          <a:xfrm>
            <a:off x="7825047" y="58189"/>
            <a:ext cx="1712422" cy="105294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Do you see sand grains or pebbles?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D57F0C2-D867-F1A0-975D-9D2E4733210A}"/>
              </a:ext>
            </a:extLst>
          </p:cNvPr>
          <p:cNvCxnSpPr>
            <a:cxnSpLocks/>
          </p:cNvCxnSpPr>
          <p:nvPr/>
        </p:nvCxnSpPr>
        <p:spPr>
          <a:xfrm>
            <a:off x="8681258" y="1113905"/>
            <a:ext cx="0" cy="6871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98A9CBD-0BF6-607B-C03B-DCDEAA71C721}"/>
              </a:ext>
            </a:extLst>
          </p:cNvPr>
          <p:cNvCxnSpPr>
            <a:cxnSpLocks/>
          </p:cNvCxnSpPr>
          <p:nvPr/>
        </p:nvCxnSpPr>
        <p:spPr>
          <a:xfrm flipH="1">
            <a:off x="7146174" y="2338642"/>
            <a:ext cx="678872" cy="5638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1D1F9B0-C2C8-780E-7461-F249BBD94BF7}"/>
              </a:ext>
            </a:extLst>
          </p:cNvPr>
          <p:cNvSpPr/>
          <p:nvPr/>
        </p:nvSpPr>
        <p:spPr>
          <a:xfrm>
            <a:off x="7815348" y="3796141"/>
            <a:ext cx="1712422" cy="2528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Conglomerate, Sedimentary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1F6BFF-98D1-C2BA-C4E6-4CBC5FC9110F}"/>
              </a:ext>
            </a:extLst>
          </p:cNvPr>
          <p:cNvCxnSpPr>
            <a:cxnSpLocks/>
          </p:cNvCxnSpPr>
          <p:nvPr/>
        </p:nvCxnSpPr>
        <p:spPr>
          <a:xfrm>
            <a:off x="9537469" y="584662"/>
            <a:ext cx="87283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ED781BE-281C-0258-56C3-7E0B40D2F2EB}"/>
              </a:ext>
            </a:extLst>
          </p:cNvPr>
          <p:cNvCxnSpPr>
            <a:cxnSpLocks/>
          </p:cNvCxnSpPr>
          <p:nvPr/>
        </p:nvCxnSpPr>
        <p:spPr>
          <a:xfrm>
            <a:off x="11249891" y="3492179"/>
            <a:ext cx="0" cy="9512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Decision 24">
            <a:extLst>
              <a:ext uri="{FF2B5EF4-FFF2-40B4-BE49-F238E27FC236}">
                <a16:creationId xmlns:a16="http://schemas.microsoft.com/office/drawing/2014/main" id="{64475C6D-636F-8A1E-CCDA-19A970B09991}"/>
              </a:ext>
            </a:extLst>
          </p:cNvPr>
          <p:cNvSpPr/>
          <p:nvPr/>
        </p:nvSpPr>
        <p:spPr>
          <a:xfrm>
            <a:off x="7825046" y="1812169"/>
            <a:ext cx="1712422" cy="105294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What size are the particles?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6EBCAA-245D-3F38-EBE6-D535B12871A9}"/>
              </a:ext>
            </a:extLst>
          </p:cNvPr>
          <p:cNvCxnSpPr>
            <a:cxnSpLocks/>
          </p:cNvCxnSpPr>
          <p:nvPr/>
        </p:nvCxnSpPr>
        <p:spPr>
          <a:xfrm flipH="1">
            <a:off x="4294909" y="2351809"/>
            <a:ext cx="94488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6E1F704B-C777-2DF3-3FAE-45AF086D7AE2}"/>
              </a:ext>
            </a:extLst>
          </p:cNvPr>
          <p:cNvSpPr/>
          <p:nvPr/>
        </p:nvSpPr>
        <p:spPr>
          <a:xfrm>
            <a:off x="4483331" y="2222269"/>
            <a:ext cx="687185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Scattered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A744FAC-6EF5-29B9-2A47-FF561CDD0AA2}"/>
              </a:ext>
            </a:extLst>
          </p:cNvPr>
          <p:cNvSpPr/>
          <p:nvPr/>
        </p:nvSpPr>
        <p:spPr>
          <a:xfrm>
            <a:off x="5752407" y="3048691"/>
            <a:ext cx="687185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Layers</a:t>
            </a:r>
          </a:p>
        </p:txBody>
      </p:sp>
      <p:sp>
        <p:nvSpPr>
          <p:cNvPr id="30" name="Flowchart: Decision 29">
            <a:extLst>
              <a:ext uri="{FF2B5EF4-FFF2-40B4-BE49-F238E27FC236}">
                <a16:creationId xmlns:a16="http://schemas.microsoft.com/office/drawing/2014/main" id="{DE8D96CE-68B9-FA0B-B52C-039B23BCB0D1}"/>
              </a:ext>
            </a:extLst>
          </p:cNvPr>
          <p:cNvSpPr/>
          <p:nvPr/>
        </p:nvSpPr>
        <p:spPr>
          <a:xfrm>
            <a:off x="2582487" y="1815638"/>
            <a:ext cx="1712422" cy="110143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What colour are the crystals?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C570C7F-737D-75A7-F8AD-33956CDF16EC}"/>
              </a:ext>
            </a:extLst>
          </p:cNvPr>
          <p:cNvCxnSpPr>
            <a:cxnSpLocks/>
          </p:cNvCxnSpPr>
          <p:nvPr/>
        </p:nvCxnSpPr>
        <p:spPr>
          <a:xfrm>
            <a:off x="3438698" y="2917074"/>
            <a:ext cx="0" cy="6726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7C47217-D260-4AD8-A0A8-E7A5A6AF507F}"/>
              </a:ext>
            </a:extLst>
          </p:cNvPr>
          <p:cNvCxnSpPr>
            <a:cxnSpLocks/>
          </p:cNvCxnSpPr>
          <p:nvPr/>
        </p:nvCxnSpPr>
        <p:spPr>
          <a:xfrm flipH="1" flipV="1">
            <a:off x="1834342" y="2366356"/>
            <a:ext cx="748145" cy="96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EE5CA7E8-FB80-BFEE-0411-7B6C2C179720}"/>
              </a:ext>
            </a:extLst>
          </p:cNvPr>
          <p:cNvSpPr/>
          <p:nvPr/>
        </p:nvSpPr>
        <p:spPr>
          <a:xfrm>
            <a:off x="1978430" y="2222269"/>
            <a:ext cx="437803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Light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C8012B-2F69-412C-30B4-D809E0A1F71A}"/>
              </a:ext>
            </a:extLst>
          </p:cNvPr>
          <p:cNvSpPr/>
          <p:nvPr/>
        </p:nvSpPr>
        <p:spPr>
          <a:xfrm>
            <a:off x="3219796" y="3011288"/>
            <a:ext cx="437803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Dark</a:t>
            </a:r>
          </a:p>
        </p:txBody>
      </p:sp>
      <p:sp>
        <p:nvSpPr>
          <p:cNvPr id="37" name="Flowchart: Decision 36">
            <a:extLst>
              <a:ext uri="{FF2B5EF4-FFF2-40B4-BE49-F238E27FC236}">
                <a16:creationId xmlns:a16="http://schemas.microsoft.com/office/drawing/2014/main" id="{28823B9B-7D5D-08B9-E838-07A853ABC9E1}"/>
              </a:ext>
            </a:extLst>
          </p:cNvPr>
          <p:cNvSpPr/>
          <p:nvPr/>
        </p:nvSpPr>
        <p:spPr>
          <a:xfrm>
            <a:off x="113608" y="1825335"/>
            <a:ext cx="1712422" cy="110143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Does it fizz with acid?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DE14603-048C-E6B1-3D5F-DA56377C1F3B}"/>
              </a:ext>
            </a:extLst>
          </p:cNvPr>
          <p:cNvCxnSpPr>
            <a:cxnSpLocks/>
          </p:cNvCxnSpPr>
          <p:nvPr/>
        </p:nvCxnSpPr>
        <p:spPr>
          <a:xfrm flipV="1">
            <a:off x="969819" y="1241367"/>
            <a:ext cx="0" cy="5839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EF7A830-9C86-2C07-411B-43B7B32B6B44}"/>
              </a:ext>
            </a:extLst>
          </p:cNvPr>
          <p:cNvCxnSpPr>
            <a:cxnSpLocks/>
          </p:cNvCxnSpPr>
          <p:nvPr/>
        </p:nvCxnSpPr>
        <p:spPr>
          <a:xfrm>
            <a:off x="969819" y="2926771"/>
            <a:ext cx="0" cy="6726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304C808E-47D2-67A5-C388-DE065A2F1C6E}"/>
              </a:ext>
            </a:extLst>
          </p:cNvPr>
          <p:cNvSpPr/>
          <p:nvPr/>
        </p:nvSpPr>
        <p:spPr>
          <a:xfrm>
            <a:off x="750917" y="1389264"/>
            <a:ext cx="437803" cy="288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Yes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4074FA6-12D3-2718-12C6-FEBD6795886A}"/>
              </a:ext>
            </a:extLst>
          </p:cNvPr>
          <p:cNvSpPr/>
          <p:nvPr/>
        </p:nvSpPr>
        <p:spPr>
          <a:xfrm>
            <a:off x="753689" y="3045920"/>
            <a:ext cx="437803" cy="28817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No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175A77F-6A2E-529F-36C9-C2EB1036420C}"/>
              </a:ext>
            </a:extLst>
          </p:cNvPr>
          <p:cNvSpPr/>
          <p:nvPr/>
        </p:nvSpPr>
        <p:spPr>
          <a:xfrm>
            <a:off x="263236" y="936912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Marble (metamorphic)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052B699-FE38-ACE1-19CC-84EB60721CAF}"/>
              </a:ext>
            </a:extLst>
          </p:cNvPr>
          <p:cNvSpPr/>
          <p:nvPr/>
        </p:nvSpPr>
        <p:spPr>
          <a:xfrm>
            <a:off x="263236" y="3599409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Granite (igneous)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73D0B43-9FE3-E629-AD0E-7ABE539029D7}"/>
              </a:ext>
            </a:extLst>
          </p:cNvPr>
          <p:cNvSpPr/>
          <p:nvPr/>
        </p:nvSpPr>
        <p:spPr>
          <a:xfrm>
            <a:off x="2769524" y="3599409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Gabbro (igneous)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3D57E44-6B21-E90C-53AE-0C53E384D43A}"/>
              </a:ext>
            </a:extLst>
          </p:cNvPr>
          <p:cNvSpPr/>
          <p:nvPr/>
        </p:nvSpPr>
        <p:spPr>
          <a:xfrm>
            <a:off x="4675910" y="3989414"/>
            <a:ext cx="437803" cy="288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Yes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B7B6BD-274F-E879-DC8F-706A0B4B1E0D}"/>
              </a:ext>
            </a:extLst>
          </p:cNvPr>
          <p:cNvSpPr/>
          <p:nvPr/>
        </p:nvSpPr>
        <p:spPr>
          <a:xfrm>
            <a:off x="3061162" y="4002575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Schist (metamorphic)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C0D3C5F-DC77-9F3A-3526-FF58453684B7}"/>
              </a:ext>
            </a:extLst>
          </p:cNvPr>
          <p:cNvCxnSpPr>
            <a:cxnSpLocks/>
          </p:cNvCxnSpPr>
          <p:nvPr/>
        </p:nvCxnSpPr>
        <p:spPr>
          <a:xfrm>
            <a:off x="6093228" y="4687681"/>
            <a:ext cx="0" cy="6726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E46E9B1-D0C6-51EC-ED59-A92FA2D77956}"/>
              </a:ext>
            </a:extLst>
          </p:cNvPr>
          <p:cNvSpPr/>
          <p:nvPr/>
        </p:nvSpPr>
        <p:spPr>
          <a:xfrm>
            <a:off x="5877098" y="4806830"/>
            <a:ext cx="437803" cy="28817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No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3113939-4653-BB83-9401-DD5E55A1A587}"/>
              </a:ext>
            </a:extLst>
          </p:cNvPr>
          <p:cNvSpPr/>
          <p:nvPr/>
        </p:nvSpPr>
        <p:spPr>
          <a:xfrm>
            <a:off x="5386646" y="5345075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Gneiss (metamorphic)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6531084-408F-2502-1155-ABF7CD142AE8}"/>
              </a:ext>
            </a:extLst>
          </p:cNvPr>
          <p:cNvSpPr/>
          <p:nvPr/>
        </p:nvSpPr>
        <p:spPr>
          <a:xfrm>
            <a:off x="5866015" y="1240671"/>
            <a:ext cx="437803" cy="288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Yes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39CBEFA-1ED7-EDA7-8969-83048C2ED4C2}"/>
              </a:ext>
            </a:extLst>
          </p:cNvPr>
          <p:cNvSpPr/>
          <p:nvPr/>
        </p:nvSpPr>
        <p:spPr>
          <a:xfrm>
            <a:off x="7133704" y="426027"/>
            <a:ext cx="437803" cy="28817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No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1D5EEF3-4813-A3B9-7553-2837505056D9}"/>
              </a:ext>
            </a:extLst>
          </p:cNvPr>
          <p:cNvSpPr/>
          <p:nvPr/>
        </p:nvSpPr>
        <p:spPr>
          <a:xfrm>
            <a:off x="8462356" y="1245177"/>
            <a:ext cx="437803" cy="288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Yes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46CDC9D-E54A-11B1-530F-35658E6948C0}"/>
              </a:ext>
            </a:extLst>
          </p:cNvPr>
          <p:cNvSpPr/>
          <p:nvPr/>
        </p:nvSpPr>
        <p:spPr>
          <a:xfrm>
            <a:off x="7024256" y="2447402"/>
            <a:ext cx="872835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Small (grains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B373CE3-22D3-3D3D-4E4D-B5E5CD9022FE}"/>
              </a:ext>
            </a:extLst>
          </p:cNvPr>
          <p:cNvSpPr/>
          <p:nvPr/>
        </p:nvSpPr>
        <p:spPr>
          <a:xfrm>
            <a:off x="6591990" y="2913606"/>
            <a:ext cx="1615432" cy="2528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Sandstone, Sedimentary 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39B1314-1CA5-96F8-89E6-243C76C61338}"/>
              </a:ext>
            </a:extLst>
          </p:cNvPr>
          <p:cNvCxnSpPr>
            <a:cxnSpLocks/>
          </p:cNvCxnSpPr>
          <p:nvPr/>
        </p:nvCxnSpPr>
        <p:spPr>
          <a:xfrm>
            <a:off x="8675715" y="2865115"/>
            <a:ext cx="0" cy="9199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F150FF9-8F3E-DC4E-2CC7-E0B3CBC4BA66}"/>
              </a:ext>
            </a:extLst>
          </p:cNvPr>
          <p:cNvSpPr/>
          <p:nvPr/>
        </p:nvSpPr>
        <p:spPr>
          <a:xfrm>
            <a:off x="8181098" y="3233986"/>
            <a:ext cx="940720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Large, pebbles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7341377-3F3B-C422-6A63-1FA3ECBC50EE}"/>
              </a:ext>
            </a:extLst>
          </p:cNvPr>
          <p:cNvSpPr/>
          <p:nvPr/>
        </p:nvSpPr>
        <p:spPr>
          <a:xfrm>
            <a:off x="9714808" y="426027"/>
            <a:ext cx="437803" cy="28817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No</a:t>
            </a:r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C7ED0A14-8745-48F5-96D6-7AC55AAA51E3}"/>
              </a:ext>
            </a:extLst>
          </p:cNvPr>
          <p:cNvSpPr/>
          <p:nvPr/>
        </p:nvSpPr>
        <p:spPr>
          <a:xfrm>
            <a:off x="10393680" y="58189"/>
            <a:ext cx="1712422" cy="105294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Does it have holes or is it solid?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DFBF619-D56C-41EE-78AD-F0B8E3672413}"/>
              </a:ext>
            </a:extLst>
          </p:cNvPr>
          <p:cNvCxnSpPr>
            <a:cxnSpLocks/>
          </p:cNvCxnSpPr>
          <p:nvPr/>
        </p:nvCxnSpPr>
        <p:spPr>
          <a:xfrm flipH="1">
            <a:off x="10070869" y="829192"/>
            <a:ext cx="678872" cy="5638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F2A414E8-418A-7D85-B918-E006F75006AB}"/>
              </a:ext>
            </a:extLst>
          </p:cNvPr>
          <p:cNvSpPr/>
          <p:nvPr/>
        </p:nvSpPr>
        <p:spPr>
          <a:xfrm>
            <a:off x="9860280" y="945226"/>
            <a:ext cx="940720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Holes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DDBC70E-F834-FE42-0105-02031E591E1D}"/>
              </a:ext>
            </a:extLst>
          </p:cNvPr>
          <p:cNvSpPr/>
          <p:nvPr/>
        </p:nvSpPr>
        <p:spPr>
          <a:xfrm>
            <a:off x="9214658" y="1402422"/>
            <a:ext cx="1712422" cy="2528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Scoria or Pumice (Igneous)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7348BA6-068C-D363-87D5-1D25047271D4}"/>
              </a:ext>
            </a:extLst>
          </p:cNvPr>
          <p:cNvCxnSpPr>
            <a:cxnSpLocks/>
          </p:cNvCxnSpPr>
          <p:nvPr/>
        </p:nvCxnSpPr>
        <p:spPr>
          <a:xfrm>
            <a:off x="11249891" y="1111134"/>
            <a:ext cx="0" cy="13362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537091D-04EA-DBB0-3E2A-57B3C0476274}"/>
              </a:ext>
            </a:extLst>
          </p:cNvPr>
          <p:cNvSpPr/>
          <p:nvPr/>
        </p:nvSpPr>
        <p:spPr>
          <a:xfrm>
            <a:off x="10779531" y="1762985"/>
            <a:ext cx="940720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Solid</a:t>
            </a:r>
          </a:p>
        </p:txBody>
      </p:sp>
      <p:sp>
        <p:nvSpPr>
          <p:cNvPr id="72" name="Flowchart: Decision 71">
            <a:extLst>
              <a:ext uri="{FF2B5EF4-FFF2-40B4-BE49-F238E27FC236}">
                <a16:creationId xmlns:a16="http://schemas.microsoft.com/office/drawing/2014/main" id="{D8A3CDB6-18F2-2854-70D1-A156B02666EE}"/>
              </a:ext>
            </a:extLst>
          </p:cNvPr>
          <p:cNvSpPr/>
          <p:nvPr/>
        </p:nvSpPr>
        <p:spPr>
          <a:xfrm>
            <a:off x="10393680" y="2447402"/>
            <a:ext cx="1712422" cy="1052946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Does it fizz with acid?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00E7B40-2636-2A59-42BE-59093DBC2FC8}"/>
              </a:ext>
            </a:extLst>
          </p:cNvPr>
          <p:cNvCxnSpPr>
            <a:cxnSpLocks/>
          </p:cNvCxnSpPr>
          <p:nvPr/>
        </p:nvCxnSpPr>
        <p:spPr>
          <a:xfrm flipH="1">
            <a:off x="9418313" y="3210236"/>
            <a:ext cx="1388082" cy="11916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CD1A34EF-F7B9-9F1F-75D1-3454F932D75B}"/>
              </a:ext>
            </a:extLst>
          </p:cNvPr>
          <p:cNvSpPr/>
          <p:nvPr/>
        </p:nvSpPr>
        <p:spPr>
          <a:xfrm>
            <a:off x="9860280" y="3640930"/>
            <a:ext cx="437803" cy="288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Yes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A44CC34-2114-B6F6-684A-5E06215F2CD3}"/>
              </a:ext>
            </a:extLst>
          </p:cNvPr>
          <p:cNvSpPr/>
          <p:nvPr/>
        </p:nvSpPr>
        <p:spPr>
          <a:xfrm>
            <a:off x="8375586" y="4421473"/>
            <a:ext cx="1712422" cy="2528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Limestone, Sedimentary 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571DB85-0451-EF98-2A7C-7AD4325A083D}"/>
              </a:ext>
            </a:extLst>
          </p:cNvPr>
          <p:cNvSpPr/>
          <p:nvPr/>
        </p:nvSpPr>
        <p:spPr>
          <a:xfrm>
            <a:off x="11036528" y="3778477"/>
            <a:ext cx="437803" cy="28817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No</a:t>
            </a:r>
          </a:p>
        </p:txBody>
      </p:sp>
      <p:sp>
        <p:nvSpPr>
          <p:cNvPr id="79" name="Flowchart: Decision 78">
            <a:extLst>
              <a:ext uri="{FF2B5EF4-FFF2-40B4-BE49-F238E27FC236}">
                <a16:creationId xmlns:a16="http://schemas.microsoft.com/office/drawing/2014/main" id="{19B2A312-0185-1F7E-F0A1-BE7A2F0D451F}"/>
              </a:ext>
            </a:extLst>
          </p:cNvPr>
          <p:cNvSpPr/>
          <p:nvPr/>
        </p:nvSpPr>
        <p:spPr>
          <a:xfrm>
            <a:off x="10393680" y="4456308"/>
            <a:ext cx="1712422" cy="780710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Does it have layers?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0637CF1-09DA-7BFA-08DC-0147A37E040A}"/>
              </a:ext>
            </a:extLst>
          </p:cNvPr>
          <p:cNvCxnSpPr>
            <a:cxnSpLocks/>
          </p:cNvCxnSpPr>
          <p:nvPr/>
        </p:nvCxnSpPr>
        <p:spPr>
          <a:xfrm flipH="1">
            <a:off x="8900159" y="4855173"/>
            <a:ext cx="1493521" cy="2230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Decision 82">
            <a:extLst>
              <a:ext uri="{FF2B5EF4-FFF2-40B4-BE49-F238E27FC236}">
                <a16:creationId xmlns:a16="http://schemas.microsoft.com/office/drawing/2014/main" id="{6B8FB50A-7A95-AD62-9BF9-1487F78E4F28}"/>
              </a:ext>
            </a:extLst>
          </p:cNvPr>
          <p:cNvSpPr/>
          <p:nvPr/>
        </p:nvSpPr>
        <p:spPr>
          <a:xfrm>
            <a:off x="6677730" y="4678316"/>
            <a:ext cx="2221041" cy="817079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What type of surface does it have?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CE248AA-D43C-A16C-30AB-E684D86DDC8F}"/>
              </a:ext>
            </a:extLst>
          </p:cNvPr>
          <p:cNvCxnSpPr>
            <a:cxnSpLocks/>
          </p:cNvCxnSpPr>
          <p:nvPr/>
        </p:nvCxnSpPr>
        <p:spPr>
          <a:xfrm>
            <a:off x="8368374" y="5280499"/>
            <a:ext cx="753135" cy="1955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6842C99-F5E4-8A30-F362-B1515A5E93FA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6409067" y="5495395"/>
            <a:ext cx="1379184" cy="3616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F2BEC9FA-5217-F415-B919-EF68D592D3DE}"/>
              </a:ext>
            </a:extLst>
          </p:cNvPr>
          <p:cNvSpPr/>
          <p:nvPr/>
        </p:nvSpPr>
        <p:spPr>
          <a:xfrm>
            <a:off x="8572337" y="5255039"/>
            <a:ext cx="437803" cy="207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Dull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8D91903-29C8-5C0D-3779-929975B2E81D}"/>
              </a:ext>
            </a:extLst>
          </p:cNvPr>
          <p:cNvSpPr/>
          <p:nvPr/>
        </p:nvSpPr>
        <p:spPr>
          <a:xfrm>
            <a:off x="9132983" y="5343796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Shale, sedimentary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3FB3C5E6-5464-8F3E-1C56-7BA88BBBDF28}"/>
              </a:ext>
            </a:extLst>
          </p:cNvPr>
          <p:cNvCxnSpPr>
            <a:cxnSpLocks/>
          </p:cNvCxnSpPr>
          <p:nvPr/>
        </p:nvCxnSpPr>
        <p:spPr>
          <a:xfrm>
            <a:off x="11249891" y="5237018"/>
            <a:ext cx="0" cy="5394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AF79419-4F56-B554-9C30-42A08B36C2EC}"/>
              </a:ext>
            </a:extLst>
          </p:cNvPr>
          <p:cNvSpPr/>
          <p:nvPr/>
        </p:nvSpPr>
        <p:spPr>
          <a:xfrm>
            <a:off x="11036528" y="5304551"/>
            <a:ext cx="437803" cy="28817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No</a:t>
            </a:r>
          </a:p>
        </p:txBody>
      </p:sp>
      <p:sp>
        <p:nvSpPr>
          <p:cNvPr id="107" name="Flowchart: Decision 106">
            <a:extLst>
              <a:ext uri="{FF2B5EF4-FFF2-40B4-BE49-F238E27FC236}">
                <a16:creationId xmlns:a16="http://schemas.microsoft.com/office/drawing/2014/main" id="{253FFD89-DF2E-88AC-36D4-95E01D55EA01}"/>
              </a:ext>
            </a:extLst>
          </p:cNvPr>
          <p:cNvSpPr/>
          <p:nvPr/>
        </p:nvSpPr>
        <p:spPr>
          <a:xfrm>
            <a:off x="10393680" y="5761064"/>
            <a:ext cx="1712422" cy="780710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Does it have a glassy surface?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E890537-D0CE-4BF3-3ABE-5949FC163668}"/>
              </a:ext>
            </a:extLst>
          </p:cNvPr>
          <p:cNvCxnSpPr>
            <a:cxnSpLocks/>
          </p:cNvCxnSpPr>
          <p:nvPr/>
        </p:nvCxnSpPr>
        <p:spPr>
          <a:xfrm flipH="1" flipV="1">
            <a:off x="9645535" y="6143396"/>
            <a:ext cx="748145" cy="96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90F3428-4376-2C79-A487-C89C0D34952B}"/>
              </a:ext>
            </a:extLst>
          </p:cNvPr>
          <p:cNvSpPr/>
          <p:nvPr/>
        </p:nvSpPr>
        <p:spPr>
          <a:xfrm>
            <a:off x="9851967" y="6007332"/>
            <a:ext cx="437803" cy="288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Yes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A560503-4963-5474-444E-2E42DDEC745D}"/>
              </a:ext>
            </a:extLst>
          </p:cNvPr>
          <p:cNvSpPr/>
          <p:nvPr/>
        </p:nvSpPr>
        <p:spPr>
          <a:xfrm>
            <a:off x="8232371" y="6043641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Obsidian, Igneous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E121981-0FA6-B86B-5E4C-6F671A33A0F1}"/>
              </a:ext>
            </a:extLst>
          </p:cNvPr>
          <p:cNvSpPr/>
          <p:nvPr/>
        </p:nvSpPr>
        <p:spPr>
          <a:xfrm>
            <a:off x="9483272" y="4790008"/>
            <a:ext cx="437803" cy="288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Yes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7D7E09B-32EE-1EC8-EBC1-543831E3D64E}"/>
              </a:ext>
            </a:extLst>
          </p:cNvPr>
          <p:cNvSpPr/>
          <p:nvPr/>
        </p:nvSpPr>
        <p:spPr>
          <a:xfrm>
            <a:off x="6960524" y="5506765"/>
            <a:ext cx="481815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Shiny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045A9C85-7D27-4D5A-EC6C-6696AD384255}"/>
              </a:ext>
            </a:extLst>
          </p:cNvPr>
          <p:cNvCxnSpPr>
            <a:cxnSpLocks/>
            <a:stCxn id="107" idx="2"/>
            <a:endCxn id="126" idx="3"/>
          </p:cNvCxnSpPr>
          <p:nvPr/>
        </p:nvCxnSpPr>
        <p:spPr>
          <a:xfrm flipH="1" flipV="1">
            <a:off x="4332317" y="6407384"/>
            <a:ext cx="6917574" cy="1343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39C9703C-67A3-6458-F6C0-9491D0316E2C}"/>
              </a:ext>
            </a:extLst>
          </p:cNvPr>
          <p:cNvSpPr/>
          <p:nvPr/>
        </p:nvSpPr>
        <p:spPr>
          <a:xfrm>
            <a:off x="6718844" y="6305493"/>
            <a:ext cx="437803" cy="28817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No</a:t>
            </a:r>
          </a:p>
        </p:txBody>
      </p:sp>
      <p:sp>
        <p:nvSpPr>
          <p:cNvPr id="126" name="Flowchart: Decision 125">
            <a:extLst>
              <a:ext uri="{FF2B5EF4-FFF2-40B4-BE49-F238E27FC236}">
                <a16:creationId xmlns:a16="http://schemas.microsoft.com/office/drawing/2014/main" id="{741D53DF-5529-A192-F399-3E52E4E94E94}"/>
              </a:ext>
            </a:extLst>
          </p:cNvPr>
          <p:cNvSpPr/>
          <p:nvPr/>
        </p:nvSpPr>
        <p:spPr>
          <a:xfrm>
            <a:off x="2619895" y="6017029"/>
            <a:ext cx="1712422" cy="780710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Is it light or dark?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AD0C874A-09D4-C691-7C21-81A020F18E91}"/>
              </a:ext>
            </a:extLst>
          </p:cNvPr>
          <p:cNvCxnSpPr>
            <a:cxnSpLocks/>
          </p:cNvCxnSpPr>
          <p:nvPr/>
        </p:nvCxnSpPr>
        <p:spPr>
          <a:xfrm flipV="1">
            <a:off x="3476106" y="5438590"/>
            <a:ext cx="0" cy="5839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9ACDFB29-7E14-35E4-5D7D-558689DE7B24}"/>
              </a:ext>
            </a:extLst>
          </p:cNvPr>
          <p:cNvCxnSpPr>
            <a:cxnSpLocks/>
          </p:cNvCxnSpPr>
          <p:nvPr/>
        </p:nvCxnSpPr>
        <p:spPr>
          <a:xfrm flipH="1" flipV="1">
            <a:off x="1907385" y="6397687"/>
            <a:ext cx="748145" cy="96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698EA34-0B4F-D547-70F0-F35D0002B1DF}"/>
              </a:ext>
            </a:extLst>
          </p:cNvPr>
          <p:cNvSpPr/>
          <p:nvPr/>
        </p:nvSpPr>
        <p:spPr>
          <a:xfrm>
            <a:off x="3249848" y="5632425"/>
            <a:ext cx="437803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Light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CE555BA-AE73-9205-1B8D-FBE010AC4224}"/>
              </a:ext>
            </a:extLst>
          </p:cNvPr>
          <p:cNvSpPr/>
          <p:nvPr/>
        </p:nvSpPr>
        <p:spPr>
          <a:xfrm>
            <a:off x="2107155" y="6253600"/>
            <a:ext cx="437803" cy="2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Dark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9AB862E-6D81-E5E8-9DCF-F07ADCD5E894}"/>
              </a:ext>
            </a:extLst>
          </p:cNvPr>
          <p:cNvSpPr/>
          <p:nvPr/>
        </p:nvSpPr>
        <p:spPr>
          <a:xfrm>
            <a:off x="502451" y="6276458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Basalt, Igneous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7B05BF9-8835-150F-7CD1-3CADC927DC61}"/>
              </a:ext>
            </a:extLst>
          </p:cNvPr>
          <p:cNvSpPr/>
          <p:nvPr/>
        </p:nvSpPr>
        <p:spPr>
          <a:xfrm>
            <a:off x="2765045" y="5173625"/>
            <a:ext cx="1413164" cy="261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Rhyolite, Igneous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4DD32B12-70CE-04ED-5153-44EFF54201A5}"/>
              </a:ext>
            </a:extLst>
          </p:cNvPr>
          <p:cNvSpPr txBox="1"/>
          <p:nvPr/>
        </p:nvSpPr>
        <p:spPr>
          <a:xfrm>
            <a:off x="2169459" y="197224"/>
            <a:ext cx="2755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Rock sample identification flow chart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361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179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Old F</dc:creator>
  <cp:lastModifiedBy>Deborah Lee-Swaden</cp:lastModifiedBy>
  <cp:revision>4</cp:revision>
  <dcterms:created xsi:type="dcterms:W3CDTF">2023-09-22T19:39:44Z</dcterms:created>
  <dcterms:modified xsi:type="dcterms:W3CDTF">2024-03-27T16:37:53Z</dcterms:modified>
</cp:coreProperties>
</file>