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3"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919B"/>
    <a:srgbClr val="E7D69B"/>
    <a:srgbClr val="8BD0F2"/>
    <a:srgbClr val="A4BAE2"/>
    <a:srgbClr val="D3D5D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822" autoAdjust="0"/>
  </p:normalViewPr>
  <p:slideViewPr>
    <p:cSldViewPr snapToGrid="0">
      <p:cViewPr varScale="1">
        <p:scale>
          <a:sx n="68" d="100"/>
          <a:sy n="68" d="100"/>
        </p:scale>
        <p:origin x="334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ss C Sargeant" userId="10970e54-4418-472f-b9dd-3e1abe4dbe50" providerId="ADAL" clId="{56A1D766-C928-4CEA-ACC5-936F15308431}"/>
    <pc:docChg chg="delSld">
      <pc:chgData name="Miss C Sargeant" userId="10970e54-4418-472f-b9dd-3e1abe4dbe50" providerId="ADAL" clId="{56A1D766-C928-4CEA-ACC5-936F15308431}" dt="2023-02-11T17:23:15.930" v="0" actId="47"/>
      <pc:docMkLst>
        <pc:docMk/>
      </pc:docMkLst>
      <pc:sldChg chg="del">
        <pc:chgData name="Miss C Sargeant" userId="10970e54-4418-472f-b9dd-3e1abe4dbe50" providerId="ADAL" clId="{56A1D766-C928-4CEA-ACC5-936F15308431}" dt="2023-02-11T17:23:15.930" v="0" actId="47"/>
        <pc:sldMkLst>
          <pc:docMk/>
          <pc:sldMk cId="637093695" sldId="26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21447D-D354-4947-95C1-FD0BFD555B87}" type="datetimeFigureOut">
              <a:rPr lang="en-GB" smtClean="0"/>
              <a:t>30/04/2024</a:t>
            </a:fld>
            <a:endParaRPr lang="en-GB"/>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248091-8341-429C-AA32-BE9CC262646F}" type="slidenum">
              <a:rPr lang="en-GB" smtClean="0"/>
              <a:t>‹#›</a:t>
            </a:fld>
            <a:endParaRPr lang="en-GB"/>
          </a:p>
        </p:txBody>
      </p:sp>
    </p:spTree>
    <p:extLst>
      <p:ext uri="{BB962C8B-B14F-4D97-AF65-F5344CB8AC3E}">
        <p14:creationId xmlns:p14="http://schemas.microsoft.com/office/powerpoint/2010/main" val="1535931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5"/>
          </p:nvPr>
        </p:nvSpPr>
        <p:spPr/>
        <p:txBody>
          <a:bodyPr/>
          <a:lstStyle/>
          <a:p>
            <a:fld id="{8E248091-8341-429C-AA32-BE9CC262646F}" type="slidenum">
              <a:rPr lang="en-GB" smtClean="0"/>
              <a:t>1</a:t>
            </a:fld>
            <a:endParaRPr lang="en-GB"/>
          </a:p>
        </p:txBody>
      </p:sp>
    </p:spTree>
    <p:extLst>
      <p:ext uri="{BB962C8B-B14F-4D97-AF65-F5344CB8AC3E}">
        <p14:creationId xmlns:p14="http://schemas.microsoft.com/office/powerpoint/2010/main" val="1351818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DA373CB-B068-44FA-8482-17A69F39AC12}" type="datetime1">
              <a:rPr lang="en-GB" smtClean="0"/>
              <a:t>30/04/2024</a:t>
            </a:fld>
            <a:endParaRPr lang="en-GB"/>
          </a:p>
        </p:txBody>
      </p:sp>
      <p:sp>
        <p:nvSpPr>
          <p:cNvPr id="5" name="Footer Placeholder 4"/>
          <p:cNvSpPr>
            <a:spLocks noGrp="1"/>
          </p:cNvSpPr>
          <p:nvPr>
            <p:ph type="ftr" sz="quarter" idx="11"/>
          </p:nvPr>
        </p:nvSpPr>
        <p:spPr/>
        <p:txBody>
          <a:bodyPr/>
          <a:lstStyle/>
          <a:p>
            <a:r>
              <a:rPr lang="en-GB" smtClean="0"/>
              <a:t>Succeeding As a History Teacher by Emily Folorunsho with Laura Gladwin, 2024 © Bloomsbury Publishing Plc </a:t>
            </a:r>
            <a:endParaRPr lang="en-GB"/>
          </a:p>
        </p:txBody>
      </p:sp>
      <p:sp>
        <p:nvSpPr>
          <p:cNvPr id="6" name="Slide Number Placeholder 5"/>
          <p:cNvSpPr>
            <a:spLocks noGrp="1"/>
          </p:cNvSpPr>
          <p:nvPr>
            <p:ph type="sldNum" sz="quarter" idx="12"/>
          </p:nvPr>
        </p:nvSpPr>
        <p:spPr/>
        <p:txBody>
          <a:bodyPr/>
          <a:lstStyle/>
          <a:p>
            <a:fld id="{83981F4C-9F1F-424C-BFEC-E13147EBC1E9}" type="slidenum">
              <a:rPr lang="en-GB" smtClean="0"/>
              <a:t>‹#›</a:t>
            </a:fld>
            <a:endParaRPr lang="en-GB"/>
          </a:p>
        </p:txBody>
      </p:sp>
    </p:spTree>
    <p:extLst>
      <p:ext uri="{BB962C8B-B14F-4D97-AF65-F5344CB8AC3E}">
        <p14:creationId xmlns:p14="http://schemas.microsoft.com/office/powerpoint/2010/main" val="2758467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A55278-9309-41CD-9BA7-609F7BF32909}" type="datetime1">
              <a:rPr lang="en-GB" smtClean="0"/>
              <a:t>30/04/2024</a:t>
            </a:fld>
            <a:endParaRPr lang="en-GB"/>
          </a:p>
        </p:txBody>
      </p:sp>
      <p:sp>
        <p:nvSpPr>
          <p:cNvPr id="5" name="Footer Placeholder 4"/>
          <p:cNvSpPr>
            <a:spLocks noGrp="1"/>
          </p:cNvSpPr>
          <p:nvPr>
            <p:ph type="ftr" sz="quarter" idx="11"/>
          </p:nvPr>
        </p:nvSpPr>
        <p:spPr/>
        <p:txBody>
          <a:bodyPr/>
          <a:lstStyle/>
          <a:p>
            <a:r>
              <a:rPr lang="en-GB" smtClean="0"/>
              <a:t>Succeeding As a History Teacher by Emily Folorunsho with Laura Gladwin, 2024 © Bloomsbury Publishing Plc </a:t>
            </a:r>
            <a:endParaRPr lang="en-GB"/>
          </a:p>
        </p:txBody>
      </p:sp>
      <p:sp>
        <p:nvSpPr>
          <p:cNvPr id="6" name="Slide Number Placeholder 5"/>
          <p:cNvSpPr>
            <a:spLocks noGrp="1"/>
          </p:cNvSpPr>
          <p:nvPr>
            <p:ph type="sldNum" sz="quarter" idx="12"/>
          </p:nvPr>
        </p:nvSpPr>
        <p:spPr/>
        <p:txBody>
          <a:bodyPr/>
          <a:lstStyle/>
          <a:p>
            <a:fld id="{83981F4C-9F1F-424C-BFEC-E13147EBC1E9}" type="slidenum">
              <a:rPr lang="en-GB" smtClean="0"/>
              <a:t>‹#›</a:t>
            </a:fld>
            <a:endParaRPr lang="en-GB"/>
          </a:p>
        </p:txBody>
      </p:sp>
    </p:spTree>
    <p:extLst>
      <p:ext uri="{BB962C8B-B14F-4D97-AF65-F5344CB8AC3E}">
        <p14:creationId xmlns:p14="http://schemas.microsoft.com/office/powerpoint/2010/main" val="182920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AAAA15-3BAD-4E91-BFA7-59F8706A2F75}" type="datetime1">
              <a:rPr lang="en-GB" smtClean="0"/>
              <a:t>30/04/2024</a:t>
            </a:fld>
            <a:endParaRPr lang="en-GB"/>
          </a:p>
        </p:txBody>
      </p:sp>
      <p:sp>
        <p:nvSpPr>
          <p:cNvPr id="5" name="Footer Placeholder 4"/>
          <p:cNvSpPr>
            <a:spLocks noGrp="1"/>
          </p:cNvSpPr>
          <p:nvPr>
            <p:ph type="ftr" sz="quarter" idx="11"/>
          </p:nvPr>
        </p:nvSpPr>
        <p:spPr/>
        <p:txBody>
          <a:bodyPr/>
          <a:lstStyle/>
          <a:p>
            <a:r>
              <a:rPr lang="en-GB" smtClean="0"/>
              <a:t>Succeeding As a History Teacher by Emily Folorunsho with Laura Gladwin, 2024 © Bloomsbury Publishing Plc </a:t>
            </a:r>
            <a:endParaRPr lang="en-GB"/>
          </a:p>
        </p:txBody>
      </p:sp>
      <p:sp>
        <p:nvSpPr>
          <p:cNvPr id="6" name="Slide Number Placeholder 5"/>
          <p:cNvSpPr>
            <a:spLocks noGrp="1"/>
          </p:cNvSpPr>
          <p:nvPr>
            <p:ph type="sldNum" sz="quarter" idx="12"/>
          </p:nvPr>
        </p:nvSpPr>
        <p:spPr/>
        <p:txBody>
          <a:bodyPr/>
          <a:lstStyle/>
          <a:p>
            <a:fld id="{83981F4C-9F1F-424C-BFEC-E13147EBC1E9}" type="slidenum">
              <a:rPr lang="en-GB" smtClean="0"/>
              <a:t>‹#›</a:t>
            </a:fld>
            <a:endParaRPr lang="en-GB"/>
          </a:p>
        </p:txBody>
      </p:sp>
    </p:spTree>
    <p:extLst>
      <p:ext uri="{BB962C8B-B14F-4D97-AF65-F5344CB8AC3E}">
        <p14:creationId xmlns:p14="http://schemas.microsoft.com/office/powerpoint/2010/main" val="23450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170034-69FB-40A2-934C-645F84881290}" type="datetime1">
              <a:rPr lang="en-GB" smtClean="0"/>
              <a:t>30/04/2024</a:t>
            </a:fld>
            <a:endParaRPr lang="en-GB"/>
          </a:p>
        </p:txBody>
      </p:sp>
      <p:sp>
        <p:nvSpPr>
          <p:cNvPr id="5" name="Footer Placeholder 4"/>
          <p:cNvSpPr>
            <a:spLocks noGrp="1"/>
          </p:cNvSpPr>
          <p:nvPr>
            <p:ph type="ftr" sz="quarter" idx="11"/>
          </p:nvPr>
        </p:nvSpPr>
        <p:spPr/>
        <p:txBody>
          <a:bodyPr/>
          <a:lstStyle/>
          <a:p>
            <a:r>
              <a:rPr lang="en-GB" smtClean="0"/>
              <a:t>Succeeding As a History Teacher by Emily Folorunsho with Laura Gladwin, 2024 © Bloomsbury Publishing Plc </a:t>
            </a:r>
            <a:endParaRPr lang="en-GB"/>
          </a:p>
        </p:txBody>
      </p:sp>
      <p:sp>
        <p:nvSpPr>
          <p:cNvPr id="6" name="Slide Number Placeholder 5"/>
          <p:cNvSpPr>
            <a:spLocks noGrp="1"/>
          </p:cNvSpPr>
          <p:nvPr>
            <p:ph type="sldNum" sz="quarter" idx="12"/>
          </p:nvPr>
        </p:nvSpPr>
        <p:spPr/>
        <p:txBody>
          <a:bodyPr/>
          <a:lstStyle/>
          <a:p>
            <a:fld id="{83981F4C-9F1F-424C-BFEC-E13147EBC1E9}" type="slidenum">
              <a:rPr lang="en-GB" smtClean="0"/>
              <a:t>‹#›</a:t>
            </a:fld>
            <a:endParaRPr lang="en-GB"/>
          </a:p>
        </p:txBody>
      </p:sp>
    </p:spTree>
    <p:extLst>
      <p:ext uri="{BB962C8B-B14F-4D97-AF65-F5344CB8AC3E}">
        <p14:creationId xmlns:p14="http://schemas.microsoft.com/office/powerpoint/2010/main" val="1901392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3D6211-8F9F-40D9-8172-5B3C8C88A909}" type="datetime1">
              <a:rPr lang="en-GB" smtClean="0"/>
              <a:t>30/04/2024</a:t>
            </a:fld>
            <a:endParaRPr lang="en-GB"/>
          </a:p>
        </p:txBody>
      </p:sp>
      <p:sp>
        <p:nvSpPr>
          <p:cNvPr id="5" name="Footer Placeholder 4"/>
          <p:cNvSpPr>
            <a:spLocks noGrp="1"/>
          </p:cNvSpPr>
          <p:nvPr>
            <p:ph type="ftr" sz="quarter" idx="11"/>
          </p:nvPr>
        </p:nvSpPr>
        <p:spPr/>
        <p:txBody>
          <a:bodyPr/>
          <a:lstStyle/>
          <a:p>
            <a:r>
              <a:rPr lang="en-GB" smtClean="0"/>
              <a:t>Succeeding As a History Teacher by Emily Folorunsho with Laura Gladwin, 2024 © Bloomsbury Publishing Plc </a:t>
            </a:r>
            <a:endParaRPr lang="en-GB"/>
          </a:p>
        </p:txBody>
      </p:sp>
      <p:sp>
        <p:nvSpPr>
          <p:cNvPr id="6" name="Slide Number Placeholder 5"/>
          <p:cNvSpPr>
            <a:spLocks noGrp="1"/>
          </p:cNvSpPr>
          <p:nvPr>
            <p:ph type="sldNum" sz="quarter" idx="12"/>
          </p:nvPr>
        </p:nvSpPr>
        <p:spPr/>
        <p:txBody>
          <a:bodyPr/>
          <a:lstStyle/>
          <a:p>
            <a:fld id="{83981F4C-9F1F-424C-BFEC-E13147EBC1E9}" type="slidenum">
              <a:rPr lang="en-GB" smtClean="0"/>
              <a:t>‹#›</a:t>
            </a:fld>
            <a:endParaRPr lang="en-GB"/>
          </a:p>
        </p:txBody>
      </p:sp>
    </p:spTree>
    <p:extLst>
      <p:ext uri="{BB962C8B-B14F-4D97-AF65-F5344CB8AC3E}">
        <p14:creationId xmlns:p14="http://schemas.microsoft.com/office/powerpoint/2010/main" val="790891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DDF3761-7CD0-465D-9B84-C01FB50A1DF7}" type="datetime1">
              <a:rPr lang="en-GB" smtClean="0"/>
              <a:t>30/04/2024</a:t>
            </a:fld>
            <a:endParaRPr lang="en-GB"/>
          </a:p>
        </p:txBody>
      </p:sp>
      <p:sp>
        <p:nvSpPr>
          <p:cNvPr id="6" name="Footer Placeholder 5"/>
          <p:cNvSpPr>
            <a:spLocks noGrp="1"/>
          </p:cNvSpPr>
          <p:nvPr>
            <p:ph type="ftr" sz="quarter" idx="11"/>
          </p:nvPr>
        </p:nvSpPr>
        <p:spPr/>
        <p:txBody>
          <a:bodyPr/>
          <a:lstStyle/>
          <a:p>
            <a:r>
              <a:rPr lang="en-GB" smtClean="0"/>
              <a:t>Succeeding As a History Teacher by Emily Folorunsho with Laura Gladwin, 2024 © Bloomsbury Publishing Plc </a:t>
            </a:r>
            <a:endParaRPr lang="en-GB"/>
          </a:p>
        </p:txBody>
      </p:sp>
      <p:sp>
        <p:nvSpPr>
          <p:cNvPr id="7" name="Slide Number Placeholder 6"/>
          <p:cNvSpPr>
            <a:spLocks noGrp="1"/>
          </p:cNvSpPr>
          <p:nvPr>
            <p:ph type="sldNum" sz="quarter" idx="12"/>
          </p:nvPr>
        </p:nvSpPr>
        <p:spPr/>
        <p:txBody>
          <a:bodyPr/>
          <a:lstStyle/>
          <a:p>
            <a:fld id="{83981F4C-9F1F-424C-BFEC-E13147EBC1E9}" type="slidenum">
              <a:rPr lang="en-GB" smtClean="0"/>
              <a:t>‹#›</a:t>
            </a:fld>
            <a:endParaRPr lang="en-GB"/>
          </a:p>
        </p:txBody>
      </p:sp>
    </p:spTree>
    <p:extLst>
      <p:ext uri="{BB962C8B-B14F-4D97-AF65-F5344CB8AC3E}">
        <p14:creationId xmlns:p14="http://schemas.microsoft.com/office/powerpoint/2010/main" val="2192358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1565F3-EC82-4FDE-B176-9337CCF5330D}" type="datetime1">
              <a:rPr lang="en-GB" smtClean="0"/>
              <a:t>30/04/2024</a:t>
            </a:fld>
            <a:endParaRPr lang="en-GB"/>
          </a:p>
        </p:txBody>
      </p:sp>
      <p:sp>
        <p:nvSpPr>
          <p:cNvPr id="8" name="Footer Placeholder 7"/>
          <p:cNvSpPr>
            <a:spLocks noGrp="1"/>
          </p:cNvSpPr>
          <p:nvPr>
            <p:ph type="ftr" sz="quarter" idx="11"/>
          </p:nvPr>
        </p:nvSpPr>
        <p:spPr/>
        <p:txBody>
          <a:bodyPr/>
          <a:lstStyle/>
          <a:p>
            <a:r>
              <a:rPr lang="en-GB" smtClean="0"/>
              <a:t>Succeeding As a History Teacher by Emily Folorunsho with Laura Gladwin, 2024 © Bloomsbury Publishing Plc </a:t>
            </a:r>
            <a:endParaRPr lang="en-GB"/>
          </a:p>
        </p:txBody>
      </p:sp>
      <p:sp>
        <p:nvSpPr>
          <p:cNvPr id="9" name="Slide Number Placeholder 8"/>
          <p:cNvSpPr>
            <a:spLocks noGrp="1"/>
          </p:cNvSpPr>
          <p:nvPr>
            <p:ph type="sldNum" sz="quarter" idx="12"/>
          </p:nvPr>
        </p:nvSpPr>
        <p:spPr/>
        <p:txBody>
          <a:bodyPr/>
          <a:lstStyle/>
          <a:p>
            <a:fld id="{83981F4C-9F1F-424C-BFEC-E13147EBC1E9}" type="slidenum">
              <a:rPr lang="en-GB" smtClean="0"/>
              <a:t>‹#›</a:t>
            </a:fld>
            <a:endParaRPr lang="en-GB"/>
          </a:p>
        </p:txBody>
      </p:sp>
    </p:spTree>
    <p:extLst>
      <p:ext uri="{BB962C8B-B14F-4D97-AF65-F5344CB8AC3E}">
        <p14:creationId xmlns:p14="http://schemas.microsoft.com/office/powerpoint/2010/main" val="1497412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BA31D4-6E57-4B87-A805-D9E892E0DA82}" type="datetime1">
              <a:rPr lang="en-GB" smtClean="0"/>
              <a:t>30/04/2024</a:t>
            </a:fld>
            <a:endParaRPr lang="en-GB"/>
          </a:p>
        </p:txBody>
      </p:sp>
      <p:sp>
        <p:nvSpPr>
          <p:cNvPr id="4" name="Footer Placeholder 3"/>
          <p:cNvSpPr>
            <a:spLocks noGrp="1"/>
          </p:cNvSpPr>
          <p:nvPr>
            <p:ph type="ftr" sz="quarter" idx="11"/>
          </p:nvPr>
        </p:nvSpPr>
        <p:spPr/>
        <p:txBody>
          <a:bodyPr/>
          <a:lstStyle/>
          <a:p>
            <a:r>
              <a:rPr lang="en-GB" smtClean="0"/>
              <a:t>Succeeding As a History Teacher by Emily Folorunsho with Laura Gladwin, 2024 © Bloomsbury Publishing Plc </a:t>
            </a:r>
            <a:endParaRPr lang="en-GB"/>
          </a:p>
        </p:txBody>
      </p:sp>
      <p:sp>
        <p:nvSpPr>
          <p:cNvPr id="5" name="Slide Number Placeholder 4"/>
          <p:cNvSpPr>
            <a:spLocks noGrp="1"/>
          </p:cNvSpPr>
          <p:nvPr>
            <p:ph type="sldNum" sz="quarter" idx="12"/>
          </p:nvPr>
        </p:nvSpPr>
        <p:spPr/>
        <p:txBody>
          <a:bodyPr/>
          <a:lstStyle/>
          <a:p>
            <a:fld id="{83981F4C-9F1F-424C-BFEC-E13147EBC1E9}" type="slidenum">
              <a:rPr lang="en-GB" smtClean="0"/>
              <a:t>‹#›</a:t>
            </a:fld>
            <a:endParaRPr lang="en-GB"/>
          </a:p>
        </p:txBody>
      </p:sp>
    </p:spTree>
    <p:extLst>
      <p:ext uri="{BB962C8B-B14F-4D97-AF65-F5344CB8AC3E}">
        <p14:creationId xmlns:p14="http://schemas.microsoft.com/office/powerpoint/2010/main" val="2118046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C0C6D1-9514-4345-A895-6877E884BE82}" type="datetime1">
              <a:rPr lang="en-GB" smtClean="0"/>
              <a:t>30/04/2024</a:t>
            </a:fld>
            <a:endParaRPr lang="en-GB"/>
          </a:p>
        </p:txBody>
      </p:sp>
      <p:sp>
        <p:nvSpPr>
          <p:cNvPr id="3" name="Footer Placeholder 2"/>
          <p:cNvSpPr>
            <a:spLocks noGrp="1"/>
          </p:cNvSpPr>
          <p:nvPr>
            <p:ph type="ftr" sz="quarter" idx="11"/>
          </p:nvPr>
        </p:nvSpPr>
        <p:spPr/>
        <p:txBody>
          <a:bodyPr/>
          <a:lstStyle/>
          <a:p>
            <a:r>
              <a:rPr lang="en-GB" smtClean="0"/>
              <a:t>Succeeding As a History Teacher by Emily Folorunsho with Laura Gladwin, 2024 © Bloomsbury Publishing Plc </a:t>
            </a:r>
            <a:endParaRPr lang="en-GB"/>
          </a:p>
        </p:txBody>
      </p:sp>
      <p:sp>
        <p:nvSpPr>
          <p:cNvPr id="4" name="Slide Number Placeholder 3"/>
          <p:cNvSpPr>
            <a:spLocks noGrp="1"/>
          </p:cNvSpPr>
          <p:nvPr>
            <p:ph type="sldNum" sz="quarter" idx="12"/>
          </p:nvPr>
        </p:nvSpPr>
        <p:spPr/>
        <p:txBody>
          <a:bodyPr/>
          <a:lstStyle/>
          <a:p>
            <a:fld id="{83981F4C-9F1F-424C-BFEC-E13147EBC1E9}" type="slidenum">
              <a:rPr lang="en-GB" smtClean="0"/>
              <a:t>‹#›</a:t>
            </a:fld>
            <a:endParaRPr lang="en-GB"/>
          </a:p>
        </p:txBody>
      </p:sp>
    </p:spTree>
    <p:extLst>
      <p:ext uri="{BB962C8B-B14F-4D97-AF65-F5344CB8AC3E}">
        <p14:creationId xmlns:p14="http://schemas.microsoft.com/office/powerpoint/2010/main" val="3784046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60E8081-4E23-4037-A93A-5846EE4DC59A}" type="datetime1">
              <a:rPr lang="en-GB" smtClean="0"/>
              <a:t>30/04/2024</a:t>
            </a:fld>
            <a:endParaRPr lang="en-GB"/>
          </a:p>
        </p:txBody>
      </p:sp>
      <p:sp>
        <p:nvSpPr>
          <p:cNvPr id="6" name="Footer Placeholder 5"/>
          <p:cNvSpPr>
            <a:spLocks noGrp="1"/>
          </p:cNvSpPr>
          <p:nvPr>
            <p:ph type="ftr" sz="quarter" idx="11"/>
          </p:nvPr>
        </p:nvSpPr>
        <p:spPr/>
        <p:txBody>
          <a:bodyPr/>
          <a:lstStyle/>
          <a:p>
            <a:r>
              <a:rPr lang="en-GB" smtClean="0"/>
              <a:t>Succeeding As a History Teacher by Emily Folorunsho with Laura Gladwin, 2024 © Bloomsbury Publishing Plc </a:t>
            </a:r>
            <a:endParaRPr lang="en-GB"/>
          </a:p>
        </p:txBody>
      </p:sp>
      <p:sp>
        <p:nvSpPr>
          <p:cNvPr id="7" name="Slide Number Placeholder 6"/>
          <p:cNvSpPr>
            <a:spLocks noGrp="1"/>
          </p:cNvSpPr>
          <p:nvPr>
            <p:ph type="sldNum" sz="quarter" idx="12"/>
          </p:nvPr>
        </p:nvSpPr>
        <p:spPr/>
        <p:txBody>
          <a:bodyPr/>
          <a:lstStyle/>
          <a:p>
            <a:fld id="{83981F4C-9F1F-424C-BFEC-E13147EBC1E9}" type="slidenum">
              <a:rPr lang="en-GB" smtClean="0"/>
              <a:t>‹#›</a:t>
            </a:fld>
            <a:endParaRPr lang="en-GB"/>
          </a:p>
        </p:txBody>
      </p:sp>
    </p:spTree>
    <p:extLst>
      <p:ext uri="{BB962C8B-B14F-4D97-AF65-F5344CB8AC3E}">
        <p14:creationId xmlns:p14="http://schemas.microsoft.com/office/powerpoint/2010/main" val="1213510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5AAE7CA-08E8-444F-8D5E-4CA292AF4B74}" type="datetime1">
              <a:rPr lang="en-GB" smtClean="0"/>
              <a:t>30/04/2024</a:t>
            </a:fld>
            <a:endParaRPr lang="en-GB"/>
          </a:p>
        </p:txBody>
      </p:sp>
      <p:sp>
        <p:nvSpPr>
          <p:cNvPr id="6" name="Footer Placeholder 5"/>
          <p:cNvSpPr>
            <a:spLocks noGrp="1"/>
          </p:cNvSpPr>
          <p:nvPr>
            <p:ph type="ftr" sz="quarter" idx="11"/>
          </p:nvPr>
        </p:nvSpPr>
        <p:spPr/>
        <p:txBody>
          <a:bodyPr/>
          <a:lstStyle/>
          <a:p>
            <a:r>
              <a:rPr lang="en-GB" smtClean="0"/>
              <a:t>Succeeding As a History Teacher by Emily Folorunsho with Laura Gladwin, 2024 © Bloomsbury Publishing Plc </a:t>
            </a:r>
            <a:endParaRPr lang="en-GB"/>
          </a:p>
        </p:txBody>
      </p:sp>
      <p:sp>
        <p:nvSpPr>
          <p:cNvPr id="7" name="Slide Number Placeholder 6"/>
          <p:cNvSpPr>
            <a:spLocks noGrp="1"/>
          </p:cNvSpPr>
          <p:nvPr>
            <p:ph type="sldNum" sz="quarter" idx="12"/>
          </p:nvPr>
        </p:nvSpPr>
        <p:spPr/>
        <p:txBody>
          <a:bodyPr/>
          <a:lstStyle/>
          <a:p>
            <a:fld id="{83981F4C-9F1F-424C-BFEC-E13147EBC1E9}" type="slidenum">
              <a:rPr lang="en-GB" smtClean="0"/>
              <a:t>‹#›</a:t>
            </a:fld>
            <a:endParaRPr lang="en-GB"/>
          </a:p>
        </p:txBody>
      </p:sp>
    </p:spTree>
    <p:extLst>
      <p:ext uri="{BB962C8B-B14F-4D97-AF65-F5344CB8AC3E}">
        <p14:creationId xmlns:p14="http://schemas.microsoft.com/office/powerpoint/2010/main" val="172512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461DADE-E62B-4869-8393-C38337D4E9F6}" type="datetime1">
              <a:rPr lang="en-GB" smtClean="0"/>
              <a:t>30/04/2024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GB" smtClean="0"/>
              <a:t>Succeeding As a History Teacher by Emily Folorunsho with Laura Gladwin, 2024 © Bloomsbury Publishing Plc </a:t>
            </a:r>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3981F4C-9F1F-424C-BFEC-E13147EBC1E9}" type="slidenum">
              <a:rPr lang="en-GB" smtClean="0"/>
              <a:t>‹#›</a:t>
            </a:fld>
            <a:endParaRPr lang="en-GB"/>
          </a:p>
        </p:txBody>
      </p:sp>
    </p:spTree>
    <p:extLst>
      <p:ext uri="{BB962C8B-B14F-4D97-AF65-F5344CB8AC3E}">
        <p14:creationId xmlns:p14="http://schemas.microsoft.com/office/powerpoint/2010/main" val="42409563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extBox 66">
            <a:extLst>
              <a:ext uri="{FF2B5EF4-FFF2-40B4-BE49-F238E27FC236}">
                <a16:creationId xmlns:a16="http://schemas.microsoft.com/office/drawing/2014/main" id="{756A62A4-4D57-94DD-B3EA-803BC75203CE}"/>
              </a:ext>
            </a:extLst>
          </p:cNvPr>
          <p:cNvSpPr txBox="1"/>
          <p:nvPr/>
        </p:nvSpPr>
        <p:spPr>
          <a:xfrm>
            <a:off x="3971086" y="2422132"/>
            <a:ext cx="2816247" cy="3701013"/>
          </a:xfrm>
          <a:custGeom>
            <a:avLst/>
            <a:gdLst>
              <a:gd name="connsiteX0" fmla="*/ 0 w 2750926"/>
              <a:gd name="connsiteY0" fmla="*/ 0 h 3701013"/>
              <a:gd name="connsiteX1" fmla="*/ 2750926 w 2750926"/>
              <a:gd name="connsiteY1" fmla="*/ 0 h 3701013"/>
              <a:gd name="connsiteX2" fmla="*/ 2750926 w 2750926"/>
              <a:gd name="connsiteY2" fmla="*/ 3701013 h 3701013"/>
              <a:gd name="connsiteX3" fmla="*/ 0 w 2750926"/>
              <a:gd name="connsiteY3" fmla="*/ 3701013 h 3701013"/>
              <a:gd name="connsiteX4" fmla="*/ 0 w 2750926"/>
              <a:gd name="connsiteY4" fmla="*/ 0 h 3701013"/>
              <a:gd name="connsiteX0" fmla="*/ 0 w 2750926"/>
              <a:gd name="connsiteY0" fmla="*/ 0 h 3701013"/>
              <a:gd name="connsiteX1" fmla="*/ 2664 w 2750926"/>
              <a:gd name="connsiteY1" fmla="*/ 3793 h 3701013"/>
              <a:gd name="connsiteX2" fmla="*/ 2750926 w 2750926"/>
              <a:gd name="connsiteY2" fmla="*/ 0 h 3701013"/>
              <a:gd name="connsiteX3" fmla="*/ 2750926 w 2750926"/>
              <a:gd name="connsiteY3" fmla="*/ 3701013 h 3701013"/>
              <a:gd name="connsiteX4" fmla="*/ 0 w 2750926"/>
              <a:gd name="connsiteY4" fmla="*/ 3701013 h 3701013"/>
              <a:gd name="connsiteX5" fmla="*/ 0 w 2750926"/>
              <a:gd name="connsiteY5" fmla="*/ 0 h 3701013"/>
              <a:gd name="connsiteX0" fmla="*/ 0 w 2750926"/>
              <a:gd name="connsiteY0" fmla="*/ 0 h 3701013"/>
              <a:gd name="connsiteX1" fmla="*/ 2664 w 2750926"/>
              <a:gd name="connsiteY1" fmla="*/ 3793 h 3701013"/>
              <a:gd name="connsiteX2" fmla="*/ 2750926 w 2750926"/>
              <a:gd name="connsiteY2" fmla="*/ 0 h 3701013"/>
              <a:gd name="connsiteX3" fmla="*/ 2750926 w 2750926"/>
              <a:gd name="connsiteY3" fmla="*/ 3701013 h 3701013"/>
              <a:gd name="connsiteX4" fmla="*/ 0 w 2750926"/>
              <a:gd name="connsiteY4" fmla="*/ 3701013 h 3701013"/>
              <a:gd name="connsiteX5" fmla="*/ 0 w 2750926"/>
              <a:gd name="connsiteY5" fmla="*/ 0 h 3701013"/>
              <a:gd name="connsiteX0" fmla="*/ 0 w 2750926"/>
              <a:gd name="connsiteY0" fmla="*/ 0 h 3701013"/>
              <a:gd name="connsiteX1" fmla="*/ 2664 w 2750926"/>
              <a:gd name="connsiteY1" fmla="*/ 3793 h 3701013"/>
              <a:gd name="connsiteX2" fmla="*/ 2750926 w 2750926"/>
              <a:gd name="connsiteY2" fmla="*/ 0 h 3701013"/>
              <a:gd name="connsiteX3" fmla="*/ 2750926 w 2750926"/>
              <a:gd name="connsiteY3" fmla="*/ 3701013 h 3701013"/>
              <a:gd name="connsiteX4" fmla="*/ 847725 w 2750926"/>
              <a:gd name="connsiteY4" fmla="*/ 2686600 h 3701013"/>
              <a:gd name="connsiteX5" fmla="*/ 0 w 2750926"/>
              <a:gd name="connsiteY5" fmla="*/ 0 h 3701013"/>
              <a:gd name="connsiteX0" fmla="*/ 0 w 2750926"/>
              <a:gd name="connsiteY0" fmla="*/ 0 h 3701013"/>
              <a:gd name="connsiteX1" fmla="*/ 2664 w 2750926"/>
              <a:gd name="connsiteY1" fmla="*/ 3793 h 3701013"/>
              <a:gd name="connsiteX2" fmla="*/ 2750926 w 2750926"/>
              <a:gd name="connsiteY2" fmla="*/ 0 h 3701013"/>
              <a:gd name="connsiteX3" fmla="*/ 2750926 w 2750926"/>
              <a:gd name="connsiteY3" fmla="*/ 3701013 h 3701013"/>
              <a:gd name="connsiteX4" fmla="*/ 847725 w 2750926"/>
              <a:gd name="connsiteY4" fmla="*/ 2686600 h 3701013"/>
              <a:gd name="connsiteX5" fmla="*/ 0 w 2750926"/>
              <a:gd name="connsiteY5" fmla="*/ 0 h 3701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50926" h="3701013">
                <a:moveTo>
                  <a:pt x="0" y="0"/>
                </a:moveTo>
                <a:lnTo>
                  <a:pt x="2664" y="3793"/>
                </a:lnTo>
                <a:lnTo>
                  <a:pt x="2750926" y="0"/>
                </a:lnTo>
                <a:lnTo>
                  <a:pt x="2750926" y="3701013"/>
                </a:lnTo>
                <a:lnTo>
                  <a:pt x="847725" y="2686600"/>
                </a:lnTo>
                <a:cubicBezTo>
                  <a:pt x="14288" y="-4396"/>
                  <a:pt x="704850" y="2114733"/>
                  <a:pt x="0" y="0"/>
                </a:cubicBezTo>
                <a:close/>
              </a:path>
            </a:pathLst>
          </a:custGeom>
          <a:noFill/>
        </p:spPr>
        <p:txBody>
          <a:bodyPr wrap="square">
            <a:spAutoFit/>
          </a:bodyPr>
          <a:lstStyle/>
          <a:p>
            <a:pPr marL="228600" indent="-228600">
              <a:buFont typeface="Wingdings" panose="05000000000000000000" pitchFamily="2" charset="2"/>
              <a:buChar char="Ø"/>
            </a:pPr>
            <a:r>
              <a:rPr lang="en-GB" sz="1050" b="1" dirty="0"/>
              <a:t>Religion</a:t>
            </a:r>
          </a:p>
          <a:p>
            <a:r>
              <a:rPr lang="en-GB" sz="800" b="0" i="0" dirty="0">
                <a:solidFill>
                  <a:srgbClr val="3A3A3A"/>
                </a:solidFill>
                <a:effectLst/>
                <a:latin typeface="Century Gothic" panose="020B0502020202020204" pitchFamily="34" charset="0"/>
              </a:rPr>
              <a:t>In England during the Middle Ages, nearly everyone believed in God. They followed the Roman Catholic religion led by the Pope in Rome. It was the only religion in England at this time. People also believed that Heaven and Hell were very real places – as real as Spain or France. And whether you ended up in heaven or hell depended upon how you lived your life whilst on Earth.</a:t>
            </a:r>
          </a:p>
          <a:p>
            <a:r>
              <a:rPr lang="en-GB" sz="800" dirty="0">
                <a:solidFill>
                  <a:srgbClr val="3A3A3A"/>
                </a:solidFill>
                <a:latin typeface="Century Gothic" panose="020B0502020202020204" pitchFamily="34" charset="0"/>
              </a:rPr>
              <a:t>Church services were held in Latin, which ordinary people couldn’t understand! There was a very good chance that the priest wouldn’t understand what  he was saying either – he would just learn the services </a:t>
            </a:r>
            <a:r>
              <a:rPr lang="en-GB" sz="800" dirty="0">
                <a:solidFill>
                  <a:schemeClr val="bg1"/>
                </a:solidFill>
                <a:latin typeface="Century Gothic" panose="020B0502020202020204" pitchFamily="34" charset="0"/>
              </a:rPr>
              <a:t>--….</a:t>
            </a:r>
            <a:r>
              <a:rPr lang="en-GB" sz="800" dirty="0">
                <a:solidFill>
                  <a:srgbClr val="3A3A3A"/>
                </a:solidFill>
                <a:latin typeface="Century Gothic" panose="020B0502020202020204" pitchFamily="34" charset="0"/>
              </a:rPr>
              <a:t>by heart! You couldn’t read the Bible</a:t>
            </a:r>
            <a:r>
              <a:rPr lang="en-GB" sz="800" dirty="0">
                <a:solidFill>
                  <a:schemeClr val="bg1"/>
                </a:solidFill>
                <a:latin typeface="Century Gothic" panose="020B0502020202020204" pitchFamily="34" charset="0"/>
              </a:rPr>
              <a:t>.</a:t>
            </a:r>
            <a:r>
              <a:rPr lang="en-GB" sz="800" dirty="0">
                <a:solidFill>
                  <a:srgbClr val="3A3A3A"/>
                </a:solidFill>
                <a:latin typeface="Century Gothic" panose="020B0502020202020204" pitchFamily="34" charset="0"/>
              </a:rPr>
              <a:t>unless you </a:t>
            </a:r>
            <a:r>
              <a:rPr lang="en-GB" sz="800" dirty="0">
                <a:solidFill>
                  <a:schemeClr val="bg1"/>
                </a:solidFill>
                <a:latin typeface="Century Gothic" panose="020B0502020202020204" pitchFamily="34" charset="0"/>
              </a:rPr>
              <a:t>………..</a:t>
            </a:r>
            <a:r>
              <a:rPr lang="en-GB" sz="800" dirty="0">
                <a:solidFill>
                  <a:srgbClr val="3A3A3A"/>
                </a:solidFill>
                <a:latin typeface="Century Gothic" panose="020B0502020202020204" pitchFamily="34" charset="0"/>
              </a:rPr>
              <a:t>could read Latin – the Pope banned it from </a:t>
            </a:r>
            <a:r>
              <a:rPr lang="en-GB" sz="800" dirty="0">
                <a:solidFill>
                  <a:schemeClr val="bg1"/>
                </a:solidFill>
                <a:latin typeface="Century Gothic" panose="020B0502020202020204" pitchFamily="34" charset="0"/>
              </a:rPr>
              <a:t>…………..</a:t>
            </a:r>
            <a:r>
              <a:rPr lang="en-GB" sz="800" dirty="0">
                <a:solidFill>
                  <a:srgbClr val="3A3A3A"/>
                </a:solidFill>
                <a:latin typeface="Century Gothic" panose="020B0502020202020204" pitchFamily="34" charset="0"/>
              </a:rPr>
              <a:t>being translated into English.</a:t>
            </a:r>
          </a:p>
          <a:p>
            <a:endParaRPr lang="en-GB" sz="800" dirty="0">
              <a:solidFill>
                <a:srgbClr val="3A3A3A"/>
              </a:solidFill>
              <a:latin typeface="Century Gothic" panose="020B0502020202020204" pitchFamily="34" charset="0"/>
            </a:endParaRPr>
          </a:p>
          <a:p>
            <a:endParaRPr lang="en-GB" sz="800" dirty="0">
              <a:solidFill>
                <a:srgbClr val="3A3A3A"/>
              </a:solidFill>
              <a:latin typeface="Century Gothic" panose="020B0502020202020204" pitchFamily="34" charset="0"/>
            </a:endParaRPr>
          </a:p>
          <a:p>
            <a:endParaRPr lang="en-GB" sz="800" dirty="0">
              <a:solidFill>
                <a:srgbClr val="3A3A3A"/>
              </a:solidFill>
              <a:latin typeface="Century Gothic" panose="020B0502020202020204" pitchFamily="34" charset="0"/>
            </a:endParaRPr>
          </a:p>
          <a:p>
            <a:endParaRPr lang="en-GB" sz="800" dirty="0">
              <a:solidFill>
                <a:srgbClr val="3A3A3A"/>
              </a:solidFill>
              <a:latin typeface="Century Gothic" panose="020B0502020202020204" pitchFamily="34" charset="0"/>
            </a:endParaRPr>
          </a:p>
          <a:p>
            <a:endParaRPr lang="en-GB" sz="800" dirty="0">
              <a:solidFill>
                <a:srgbClr val="3A3A3A"/>
              </a:solidFill>
              <a:latin typeface="Century Gothic" panose="020B0502020202020204" pitchFamily="34" charset="0"/>
            </a:endParaRPr>
          </a:p>
          <a:p>
            <a:endParaRPr lang="en-GB" sz="800" dirty="0">
              <a:solidFill>
                <a:srgbClr val="3A3A3A"/>
              </a:solidFill>
              <a:latin typeface="Century Gothic" panose="020B0502020202020204" pitchFamily="34" charset="0"/>
            </a:endParaRPr>
          </a:p>
          <a:p>
            <a:endParaRPr lang="en-GB" sz="800" dirty="0">
              <a:solidFill>
                <a:srgbClr val="3A3A3A"/>
              </a:solidFill>
              <a:latin typeface="Century Gothic" panose="020B0502020202020204" pitchFamily="34" charset="0"/>
            </a:endParaRPr>
          </a:p>
          <a:p>
            <a:endParaRPr lang="en-GB" sz="800" dirty="0">
              <a:solidFill>
                <a:srgbClr val="3A3A3A"/>
              </a:solidFill>
              <a:latin typeface="Century Gothic" panose="020B0502020202020204" pitchFamily="34" charset="0"/>
            </a:endParaRPr>
          </a:p>
          <a:p>
            <a:endParaRPr lang="en-GB" sz="800" dirty="0">
              <a:solidFill>
                <a:srgbClr val="3A3A3A"/>
              </a:solidFill>
              <a:latin typeface="Century Gothic" panose="020B0502020202020204" pitchFamily="34" charset="0"/>
            </a:endParaRPr>
          </a:p>
          <a:p>
            <a:endParaRPr lang="en-GB" sz="800" dirty="0">
              <a:solidFill>
                <a:srgbClr val="3A3A3A"/>
              </a:solidFill>
              <a:latin typeface="Century Gothic" panose="020B0502020202020204" pitchFamily="34" charset="0"/>
            </a:endParaRPr>
          </a:p>
          <a:p>
            <a:endParaRPr lang="en-GB" sz="800" dirty="0">
              <a:solidFill>
                <a:srgbClr val="3A3A3A"/>
              </a:solidFill>
              <a:latin typeface="Century Gothic" panose="020B0502020202020204" pitchFamily="34" charset="0"/>
            </a:endParaRPr>
          </a:p>
          <a:p>
            <a:endParaRPr lang="en-GB" sz="800" dirty="0">
              <a:solidFill>
                <a:srgbClr val="3A3A3A"/>
              </a:solidFill>
              <a:latin typeface="Century Gothic" panose="020B0502020202020204" pitchFamily="34" charset="0"/>
            </a:endParaRPr>
          </a:p>
          <a:p>
            <a:endParaRPr lang="en-GB" sz="800" dirty="0">
              <a:solidFill>
                <a:srgbClr val="3A3A3A"/>
              </a:solidFill>
              <a:latin typeface="Century Gothic" panose="020B0502020202020204" pitchFamily="34" charset="0"/>
            </a:endParaRPr>
          </a:p>
        </p:txBody>
      </p:sp>
      <p:sp>
        <p:nvSpPr>
          <p:cNvPr id="21" name="TextBox 20">
            <a:extLst>
              <a:ext uri="{FF2B5EF4-FFF2-40B4-BE49-F238E27FC236}">
                <a16:creationId xmlns:a16="http://schemas.microsoft.com/office/drawing/2014/main" id="{6B30DBDA-4C29-4733-A750-4664E4EF5A1B}"/>
              </a:ext>
            </a:extLst>
          </p:cNvPr>
          <p:cNvSpPr txBox="1"/>
          <p:nvPr/>
        </p:nvSpPr>
        <p:spPr>
          <a:xfrm>
            <a:off x="0" y="0"/>
            <a:ext cx="6858000" cy="461665"/>
          </a:xfrm>
          <a:prstGeom prst="rect">
            <a:avLst/>
          </a:prstGeom>
          <a:noFill/>
        </p:spPr>
        <p:txBody>
          <a:bodyPr wrap="square" rtlCol="0">
            <a:spAutoFit/>
          </a:bodyPr>
          <a:lstStyle/>
          <a:p>
            <a:pPr algn="ctr"/>
            <a:r>
              <a:rPr lang="en-GB" sz="2400" b="1" dirty="0"/>
              <a:t>Mapping Medieval England</a:t>
            </a:r>
          </a:p>
        </p:txBody>
      </p:sp>
      <p:pic>
        <p:nvPicPr>
          <p:cNvPr id="80" name="Picture 79" descr="A picture containing shape&#10;&#10;Description automatically generated">
            <a:extLst>
              <a:ext uri="{FF2B5EF4-FFF2-40B4-BE49-F238E27FC236}">
                <a16:creationId xmlns:a16="http://schemas.microsoft.com/office/drawing/2014/main" id="{A829B790-CD64-4BD6-8AC3-24EFB0A5EFDF}"/>
              </a:ext>
            </a:extLst>
          </p:cNvPr>
          <p:cNvPicPr>
            <a:picLocks noChangeAspect="1"/>
          </p:cNvPicPr>
          <p:nvPr/>
        </p:nvPicPr>
        <p:blipFill rotWithShape="1">
          <a:blip r:embed="rId3" cstate="hqprint">
            <a:extLst>
              <a:ext uri="{28A0092B-C50C-407E-A947-70E740481C1C}">
                <a14:useLocalDpi xmlns:a14="http://schemas.microsoft.com/office/drawing/2010/main" val="0"/>
              </a:ext>
            </a:extLst>
          </a:blip>
          <a:srcRect b="13889"/>
          <a:stretch/>
        </p:blipFill>
        <p:spPr>
          <a:xfrm>
            <a:off x="19524" y="-36883"/>
            <a:ext cx="493219" cy="424716"/>
          </a:xfrm>
          <a:prstGeom prst="rect">
            <a:avLst/>
          </a:prstGeom>
        </p:spPr>
      </p:pic>
      <p:sp>
        <p:nvSpPr>
          <p:cNvPr id="22" name="TextBox 21">
            <a:extLst>
              <a:ext uri="{FF2B5EF4-FFF2-40B4-BE49-F238E27FC236}">
                <a16:creationId xmlns:a16="http://schemas.microsoft.com/office/drawing/2014/main" id="{BD7E03F4-A3B3-47D4-8911-96C31B43B405}"/>
              </a:ext>
            </a:extLst>
          </p:cNvPr>
          <p:cNvSpPr txBox="1"/>
          <p:nvPr/>
        </p:nvSpPr>
        <p:spPr>
          <a:xfrm>
            <a:off x="-9730" y="371006"/>
            <a:ext cx="6827341" cy="877163"/>
          </a:xfrm>
          <a:prstGeom prst="rect">
            <a:avLst/>
          </a:prstGeom>
          <a:noFill/>
        </p:spPr>
        <p:txBody>
          <a:bodyPr wrap="square" rtlCol="0">
            <a:spAutoFit/>
          </a:bodyPr>
          <a:lstStyle/>
          <a:p>
            <a:pPr algn="just"/>
            <a:r>
              <a:rPr lang="en-GB" sz="850" dirty="0">
                <a:latin typeface="Century Gothic" panose="020B0502020202020204" pitchFamily="34" charset="0"/>
              </a:rPr>
              <a:t>When studying Medieval England it is important to remember that this spans hundreds of years, and multiple monarchs. At the start of this time period feudalism dominated society by the end of this period it had ended. The power of the kings changed with the emergence of Magna Carta, it was important for future monarchs to ensure that the barons were happy. Society also changed following the Black Death, the Peasants wanted more rights and their freedom which by the end of the period they got. One constant of the Middle Ages was the importance of religion and the power of the Catholic Church, even Kings had to obey the Pope, God’s messenger on earth, or risk being excommunicated.</a:t>
            </a:r>
          </a:p>
        </p:txBody>
      </p:sp>
      <p:sp>
        <p:nvSpPr>
          <p:cNvPr id="25" name="Oval 24">
            <a:extLst>
              <a:ext uri="{FF2B5EF4-FFF2-40B4-BE49-F238E27FC236}">
                <a16:creationId xmlns:a16="http://schemas.microsoft.com/office/drawing/2014/main" id="{A8A97E94-1350-4CA8-B541-B91908EFD689}"/>
              </a:ext>
            </a:extLst>
          </p:cNvPr>
          <p:cNvSpPr/>
          <p:nvPr/>
        </p:nvSpPr>
        <p:spPr>
          <a:xfrm>
            <a:off x="121920" y="1886689"/>
            <a:ext cx="180167" cy="18016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8" name="Oval 97">
            <a:extLst>
              <a:ext uri="{FF2B5EF4-FFF2-40B4-BE49-F238E27FC236}">
                <a16:creationId xmlns:a16="http://schemas.microsoft.com/office/drawing/2014/main" id="{E854EC7E-BEC6-4AD4-BDDB-D6AA2109773E}"/>
              </a:ext>
            </a:extLst>
          </p:cNvPr>
          <p:cNvSpPr/>
          <p:nvPr/>
        </p:nvSpPr>
        <p:spPr>
          <a:xfrm>
            <a:off x="6623539" y="1883562"/>
            <a:ext cx="180167" cy="18016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8" name="Straight Connector 27">
            <a:extLst>
              <a:ext uri="{FF2B5EF4-FFF2-40B4-BE49-F238E27FC236}">
                <a16:creationId xmlns:a16="http://schemas.microsoft.com/office/drawing/2014/main" id="{17F86608-28F1-49CF-B819-C1A1F7F3D0D4}"/>
              </a:ext>
            </a:extLst>
          </p:cNvPr>
          <p:cNvCxnSpPr>
            <a:cxnSpLocks/>
          </p:cNvCxnSpPr>
          <p:nvPr/>
        </p:nvCxnSpPr>
        <p:spPr>
          <a:xfrm flipV="1">
            <a:off x="168057" y="1984950"/>
            <a:ext cx="6585468" cy="457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AF12167C-2A09-4A5D-8CFC-CB5CB5A7F60E}"/>
              </a:ext>
            </a:extLst>
          </p:cNvPr>
          <p:cNvSpPr txBox="1"/>
          <p:nvPr/>
        </p:nvSpPr>
        <p:spPr>
          <a:xfrm>
            <a:off x="-788524" y="1482504"/>
            <a:ext cx="2296160" cy="261610"/>
          </a:xfrm>
          <a:prstGeom prst="rect">
            <a:avLst/>
          </a:prstGeom>
          <a:noFill/>
        </p:spPr>
        <p:txBody>
          <a:bodyPr wrap="square" rtlCol="0">
            <a:spAutoFit/>
          </a:bodyPr>
          <a:lstStyle/>
          <a:p>
            <a:pPr algn="ctr"/>
            <a:r>
              <a:rPr lang="en-GB" sz="1100" b="1" dirty="0"/>
              <a:t>Key Dates</a:t>
            </a:r>
          </a:p>
        </p:txBody>
      </p:sp>
      <p:sp>
        <p:nvSpPr>
          <p:cNvPr id="30" name="Oval 29">
            <a:extLst>
              <a:ext uri="{FF2B5EF4-FFF2-40B4-BE49-F238E27FC236}">
                <a16:creationId xmlns:a16="http://schemas.microsoft.com/office/drawing/2014/main" id="{E1340DEC-119C-46B8-A23A-D5EA98514A3E}"/>
              </a:ext>
            </a:extLst>
          </p:cNvPr>
          <p:cNvSpPr/>
          <p:nvPr/>
        </p:nvSpPr>
        <p:spPr>
          <a:xfrm>
            <a:off x="547512" y="1905212"/>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9" name="Oval 98">
            <a:extLst>
              <a:ext uri="{FF2B5EF4-FFF2-40B4-BE49-F238E27FC236}">
                <a16:creationId xmlns:a16="http://schemas.microsoft.com/office/drawing/2014/main" id="{888C4EBE-9B93-418C-999C-2449F6515E89}"/>
              </a:ext>
            </a:extLst>
          </p:cNvPr>
          <p:cNvSpPr/>
          <p:nvPr/>
        </p:nvSpPr>
        <p:spPr>
          <a:xfrm>
            <a:off x="1095648" y="1899871"/>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0" name="Oval 99">
            <a:extLst>
              <a:ext uri="{FF2B5EF4-FFF2-40B4-BE49-F238E27FC236}">
                <a16:creationId xmlns:a16="http://schemas.microsoft.com/office/drawing/2014/main" id="{EC3F2981-FE71-4050-9AAE-FCE923A7FBE3}"/>
              </a:ext>
            </a:extLst>
          </p:cNvPr>
          <p:cNvSpPr/>
          <p:nvPr/>
        </p:nvSpPr>
        <p:spPr>
          <a:xfrm>
            <a:off x="1999942" y="1905212"/>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1" name="Oval 100">
            <a:extLst>
              <a:ext uri="{FF2B5EF4-FFF2-40B4-BE49-F238E27FC236}">
                <a16:creationId xmlns:a16="http://schemas.microsoft.com/office/drawing/2014/main" id="{D2F69B31-8358-4454-AF50-4544A602DF06}"/>
              </a:ext>
            </a:extLst>
          </p:cNvPr>
          <p:cNvSpPr/>
          <p:nvPr/>
        </p:nvSpPr>
        <p:spPr>
          <a:xfrm>
            <a:off x="2456384" y="1897112"/>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5" name="Oval 104">
            <a:extLst>
              <a:ext uri="{FF2B5EF4-FFF2-40B4-BE49-F238E27FC236}">
                <a16:creationId xmlns:a16="http://schemas.microsoft.com/office/drawing/2014/main" id="{B1FD420F-3963-4DD4-BEAA-1CBB7331032C}"/>
              </a:ext>
            </a:extLst>
          </p:cNvPr>
          <p:cNvSpPr/>
          <p:nvPr/>
        </p:nvSpPr>
        <p:spPr>
          <a:xfrm>
            <a:off x="2957866" y="1896379"/>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BACE3630-10BF-4F87-BE25-A412B4DB3F57}"/>
              </a:ext>
            </a:extLst>
          </p:cNvPr>
          <p:cNvSpPr txBox="1"/>
          <p:nvPr/>
        </p:nvSpPr>
        <p:spPr>
          <a:xfrm>
            <a:off x="11635" y="8306732"/>
            <a:ext cx="6781596" cy="1107996"/>
          </a:xfrm>
          <a:prstGeom prst="rect">
            <a:avLst/>
          </a:prstGeom>
          <a:noFill/>
        </p:spPr>
        <p:txBody>
          <a:bodyPr wrap="square" rtlCol="0">
            <a:spAutoFit/>
          </a:bodyPr>
          <a:lstStyle/>
          <a:p>
            <a:r>
              <a:rPr lang="en-GB" sz="1100" b="1" dirty="0"/>
              <a:t>Task:</a:t>
            </a:r>
          </a:p>
          <a:p>
            <a:pPr marL="228600" indent="-228600">
              <a:buAutoNum type="arabicPeriod"/>
            </a:pPr>
            <a:r>
              <a:rPr lang="en-GB" sz="1100" b="1" dirty="0"/>
              <a:t>Explain how the monarchy were a cause of protest? Use the following fragments in your answer: </a:t>
            </a:r>
            <a:r>
              <a:rPr lang="en-GB" sz="1100" i="1" dirty="0"/>
              <a:t>…defeat of the English… …rise in taxes… …forced by Parliament… …economic problems… …Peasants Revolt…</a:t>
            </a:r>
            <a:r>
              <a:rPr lang="en-GB" sz="1100" b="1" dirty="0"/>
              <a:t> </a:t>
            </a:r>
          </a:p>
          <a:p>
            <a:pPr marL="228600" indent="-228600">
              <a:buAutoNum type="arabicPeriod"/>
            </a:pPr>
            <a:r>
              <a:rPr lang="en-GB" sz="1100" b="1" dirty="0"/>
              <a:t>Summarise how society was structured in the Medieval period</a:t>
            </a:r>
          </a:p>
          <a:p>
            <a:pPr marL="228600" indent="-228600">
              <a:buAutoNum type="arabicPeriod"/>
            </a:pPr>
            <a:r>
              <a:rPr lang="en-GB" sz="1100" b="1" dirty="0"/>
              <a:t>Why would the spread of the Black Death led to people wanting rights</a:t>
            </a:r>
          </a:p>
          <a:p>
            <a:pPr marL="228600" indent="-228600">
              <a:buAutoNum type="arabicPeriod"/>
            </a:pPr>
            <a:r>
              <a:rPr lang="en-GB" sz="1100" b="1" dirty="0"/>
              <a:t>How important </a:t>
            </a:r>
            <a:r>
              <a:rPr lang="en-GB" sz="1100" b="1"/>
              <a:t>was religion?</a:t>
            </a:r>
            <a:endParaRPr lang="en-GB" sz="1100" b="1" dirty="0"/>
          </a:p>
        </p:txBody>
      </p:sp>
      <p:sp>
        <p:nvSpPr>
          <p:cNvPr id="24" name="Oval 23">
            <a:extLst>
              <a:ext uri="{FF2B5EF4-FFF2-40B4-BE49-F238E27FC236}">
                <a16:creationId xmlns:a16="http://schemas.microsoft.com/office/drawing/2014/main" id="{3E5DD19E-7B46-4C55-A435-31418E19A54D}"/>
              </a:ext>
            </a:extLst>
          </p:cNvPr>
          <p:cNvSpPr/>
          <p:nvPr/>
        </p:nvSpPr>
        <p:spPr>
          <a:xfrm>
            <a:off x="3389494" y="1894906"/>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Oval 25">
            <a:extLst>
              <a:ext uri="{FF2B5EF4-FFF2-40B4-BE49-F238E27FC236}">
                <a16:creationId xmlns:a16="http://schemas.microsoft.com/office/drawing/2014/main" id="{E93ED550-299C-4A86-89AD-BC8D57E69993}"/>
              </a:ext>
            </a:extLst>
          </p:cNvPr>
          <p:cNvSpPr/>
          <p:nvPr/>
        </p:nvSpPr>
        <p:spPr>
          <a:xfrm>
            <a:off x="3855066" y="1913419"/>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a:extLst>
              <a:ext uri="{FF2B5EF4-FFF2-40B4-BE49-F238E27FC236}">
                <a16:creationId xmlns:a16="http://schemas.microsoft.com/office/drawing/2014/main" id="{24B36F6A-00E5-46BE-9B53-BAAFC4D7F211}"/>
              </a:ext>
            </a:extLst>
          </p:cNvPr>
          <p:cNvSpPr txBox="1"/>
          <p:nvPr/>
        </p:nvSpPr>
        <p:spPr>
          <a:xfrm>
            <a:off x="384860" y="1710954"/>
            <a:ext cx="603250" cy="246221"/>
          </a:xfrm>
          <a:prstGeom prst="rect">
            <a:avLst/>
          </a:prstGeom>
          <a:noFill/>
        </p:spPr>
        <p:txBody>
          <a:bodyPr wrap="square" rtlCol="0">
            <a:spAutoFit/>
          </a:bodyPr>
          <a:lstStyle/>
          <a:p>
            <a:r>
              <a:rPr lang="en-GB" sz="1000" b="1" dirty="0"/>
              <a:t>1199</a:t>
            </a:r>
          </a:p>
        </p:txBody>
      </p:sp>
      <p:sp>
        <p:nvSpPr>
          <p:cNvPr id="33" name="TextBox 32">
            <a:extLst>
              <a:ext uri="{FF2B5EF4-FFF2-40B4-BE49-F238E27FC236}">
                <a16:creationId xmlns:a16="http://schemas.microsoft.com/office/drawing/2014/main" id="{A151CEA4-A598-4D81-B8CD-F774C5072627}"/>
              </a:ext>
            </a:extLst>
          </p:cNvPr>
          <p:cNvSpPr txBox="1"/>
          <p:nvPr/>
        </p:nvSpPr>
        <p:spPr>
          <a:xfrm>
            <a:off x="961468" y="1715320"/>
            <a:ext cx="603250" cy="246221"/>
          </a:xfrm>
          <a:prstGeom prst="rect">
            <a:avLst/>
          </a:prstGeom>
          <a:noFill/>
        </p:spPr>
        <p:txBody>
          <a:bodyPr wrap="square" rtlCol="0">
            <a:spAutoFit/>
          </a:bodyPr>
          <a:lstStyle/>
          <a:p>
            <a:r>
              <a:rPr lang="en-GB" sz="1000" b="1" dirty="0"/>
              <a:t>1214</a:t>
            </a:r>
          </a:p>
        </p:txBody>
      </p:sp>
      <p:sp>
        <p:nvSpPr>
          <p:cNvPr id="36" name="TextBox 35">
            <a:extLst>
              <a:ext uri="{FF2B5EF4-FFF2-40B4-BE49-F238E27FC236}">
                <a16:creationId xmlns:a16="http://schemas.microsoft.com/office/drawing/2014/main" id="{7AE5B64B-6285-4A7D-A811-2596668F792E}"/>
              </a:ext>
            </a:extLst>
          </p:cNvPr>
          <p:cNvSpPr txBox="1"/>
          <p:nvPr/>
        </p:nvSpPr>
        <p:spPr>
          <a:xfrm>
            <a:off x="1834402" y="1712676"/>
            <a:ext cx="603250" cy="246221"/>
          </a:xfrm>
          <a:prstGeom prst="rect">
            <a:avLst/>
          </a:prstGeom>
          <a:noFill/>
        </p:spPr>
        <p:txBody>
          <a:bodyPr wrap="square" rtlCol="0">
            <a:spAutoFit/>
          </a:bodyPr>
          <a:lstStyle/>
          <a:p>
            <a:r>
              <a:rPr lang="en-GB" sz="1000" b="1" dirty="0"/>
              <a:t>1216</a:t>
            </a:r>
          </a:p>
        </p:txBody>
      </p:sp>
      <p:sp>
        <p:nvSpPr>
          <p:cNvPr id="39" name="TextBox 38">
            <a:extLst>
              <a:ext uri="{FF2B5EF4-FFF2-40B4-BE49-F238E27FC236}">
                <a16:creationId xmlns:a16="http://schemas.microsoft.com/office/drawing/2014/main" id="{E9C78FFD-2ACB-4D42-AAD0-5274D15609DF}"/>
              </a:ext>
            </a:extLst>
          </p:cNvPr>
          <p:cNvSpPr txBox="1"/>
          <p:nvPr/>
        </p:nvSpPr>
        <p:spPr>
          <a:xfrm>
            <a:off x="2317186" y="1694695"/>
            <a:ext cx="603250" cy="246221"/>
          </a:xfrm>
          <a:prstGeom prst="rect">
            <a:avLst/>
          </a:prstGeom>
          <a:noFill/>
        </p:spPr>
        <p:txBody>
          <a:bodyPr wrap="square" rtlCol="0">
            <a:spAutoFit/>
          </a:bodyPr>
          <a:lstStyle/>
          <a:p>
            <a:r>
              <a:rPr lang="en-GB" sz="1000" b="1" dirty="0"/>
              <a:t>1258</a:t>
            </a:r>
          </a:p>
        </p:txBody>
      </p:sp>
      <p:sp>
        <p:nvSpPr>
          <p:cNvPr id="40" name="TextBox 39">
            <a:extLst>
              <a:ext uri="{FF2B5EF4-FFF2-40B4-BE49-F238E27FC236}">
                <a16:creationId xmlns:a16="http://schemas.microsoft.com/office/drawing/2014/main" id="{0B92306B-FA0A-4314-BB7D-0D315F887501}"/>
              </a:ext>
            </a:extLst>
          </p:cNvPr>
          <p:cNvSpPr txBox="1"/>
          <p:nvPr/>
        </p:nvSpPr>
        <p:spPr>
          <a:xfrm>
            <a:off x="2793821" y="1717808"/>
            <a:ext cx="603250" cy="246221"/>
          </a:xfrm>
          <a:prstGeom prst="rect">
            <a:avLst/>
          </a:prstGeom>
          <a:noFill/>
        </p:spPr>
        <p:txBody>
          <a:bodyPr wrap="square" rtlCol="0">
            <a:spAutoFit/>
          </a:bodyPr>
          <a:lstStyle/>
          <a:p>
            <a:r>
              <a:rPr lang="en-GB" sz="1000" b="1" dirty="0"/>
              <a:t>1264</a:t>
            </a:r>
          </a:p>
        </p:txBody>
      </p:sp>
      <p:sp>
        <p:nvSpPr>
          <p:cNvPr id="41" name="TextBox 40">
            <a:extLst>
              <a:ext uri="{FF2B5EF4-FFF2-40B4-BE49-F238E27FC236}">
                <a16:creationId xmlns:a16="http://schemas.microsoft.com/office/drawing/2014/main" id="{5ACEA749-C2E6-4FF5-ADFF-301FF882BCF6}"/>
              </a:ext>
            </a:extLst>
          </p:cNvPr>
          <p:cNvSpPr txBox="1"/>
          <p:nvPr/>
        </p:nvSpPr>
        <p:spPr>
          <a:xfrm>
            <a:off x="3232520" y="1694695"/>
            <a:ext cx="603250" cy="246221"/>
          </a:xfrm>
          <a:prstGeom prst="rect">
            <a:avLst/>
          </a:prstGeom>
          <a:noFill/>
        </p:spPr>
        <p:txBody>
          <a:bodyPr wrap="square" rtlCol="0">
            <a:spAutoFit/>
          </a:bodyPr>
          <a:lstStyle/>
          <a:p>
            <a:r>
              <a:rPr lang="en-GB" sz="1000" b="1" dirty="0"/>
              <a:t>1265</a:t>
            </a:r>
          </a:p>
        </p:txBody>
      </p:sp>
      <p:sp>
        <p:nvSpPr>
          <p:cNvPr id="42" name="TextBox 41">
            <a:extLst>
              <a:ext uri="{FF2B5EF4-FFF2-40B4-BE49-F238E27FC236}">
                <a16:creationId xmlns:a16="http://schemas.microsoft.com/office/drawing/2014/main" id="{029DBAD0-FEC5-401D-A600-DA496B742098}"/>
              </a:ext>
            </a:extLst>
          </p:cNvPr>
          <p:cNvSpPr txBox="1"/>
          <p:nvPr/>
        </p:nvSpPr>
        <p:spPr>
          <a:xfrm>
            <a:off x="3701999" y="1720770"/>
            <a:ext cx="603250" cy="246221"/>
          </a:xfrm>
          <a:prstGeom prst="rect">
            <a:avLst/>
          </a:prstGeom>
          <a:noFill/>
        </p:spPr>
        <p:txBody>
          <a:bodyPr wrap="square" rtlCol="0">
            <a:spAutoFit/>
          </a:bodyPr>
          <a:lstStyle/>
          <a:p>
            <a:r>
              <a:rPr lang="en-GB" sz="1000" b="1" dirty="0"/>
              <a:t>1272</a:t>
            </a:r>
          </a:p>
        </p:txBody>
      </p:sp>
      <p:sp>
        <p:nvSpPr>
          <p:cNvPr id="48" name="TextBox 47">
            <a:extLst>
              <a:ext uri="{FF2B5EF4-FFF2-40B4-BE49-F238E27FC236}">
                <a16:creationId xmlns:a16="http://schemas.microsoft.com/office/drawing/2014/main" id="{63CD0D81-12D2-4C90-BECF-E41B8394AA60}"/>
              </a:ext>
            </a:extLst>
          </p:cNvPr>
          <p:cNvSpPr txBox="1"/>
          <p:nvPr/>
        </p:nvSpPr>
        <p:spPr>
          <a:xfrm>
            <a:off x="46227" y="2490647"/>
            <a:ext cx="2120786" cy="1854354"/>
          </a:xfrm>
          <a:prstGeom prst="rect">
            <a:avLst/>
          </a:prstGeom>
          <a:solidFill>
            <a:schemeClr val="bg1"/>
          </a:solidFill>
        </p:spPr>
        <p:txBody>
          <a:bodyPr wrap="square" rtlCol="0">
            <a:spAutoFit/>
          </a:bodyPr>
          <a:lstStyle/>
          <a:p>
            <a:pPr marL="228600" indent="-228600">
              <a:buFont typeface="Wingdings" panose="05000000000000000000" pitchFamily="2" charset="2"/>
              <a:buChar char="Ø"/>
            </a:pPr>
            <a:r>
              <a:rPr lang="en-GB" sz="1050" b="1" dirty="0"/>
              <a:t>Society</a:t>
            </a:r>
          </a:p>
          <a:p>
            <a:r>
              <a:rPr lang="en-GB" sz="800" dirty="0">
                <a:latin typeface="Century Gothic" panose="020B0502020202020204" pitchFamily="34" charset="0"/>
              </a:rPr>
              <a:t>There was a clear hierarchy in medieval society, often called the feudal system.</a:t>
            </a:r>
          </a:p>
          <a:p>
            <a:endParaRPr lang="en-GB" sz="800" dirty="0">
              <a:latin typeface="Century Gothic" panose="020B0502020202020204" pitchFamily="34" charset="0"/>
            </a:endParaRPr>
          </a:p>
          <a:p>
            <a:r>
              <a:rPr lang="en-GB" sz="800" dirty="0">
                <a:latin typeface="Century Gothic" panose="020B0502020202020204" pitchFamily="34" charset="0"/>
              </a:rPr>
              <a:t>The king was at the top, followed by the nobility which included lords and members of the clergy. Below the nobility were knights, and then peasants. Freemen were peasants who were allowed to move around and had slightly more rights than villeins, who were legally tied to a specific piece of land.</a:t>
            </a:r>
          </a:p>
        </p:txBody>
      </p:sp>
      <p:sp>
        <p:nvSpPr>
          <p:cNvPr id="76" name="Oval 75">
            <a:extLst>
              <a:ext uri="{FF2B5EF4-FFF2-40B4-BE49-F238E27FC236}">
                <a16:creationId xmlns:a16="http://schemas.microsoft.com/office/drawing/2014/main" id="{D6D98FDF-01FC-4F98-89C0-D1C35DEBD425}"/>
              </a:ext>
            </a:extLst>
          </p:cNvPr>
          <p:cNvSpPr/>
          <p:nvPr/>
        </p:nvSpPr>
        <p:spPr>
          <a:xfrm>
            <a:off x="5412828" y="6844325"/>
            <a:ext cx="159006" cy="15900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200" dirty="0"/>
              <a:t>1</a:t>
            </a:r>
          </a:p>
        </p:txBody>
      </p:sp>
      <p:sp>
        <p:nvSpPr>
          <p:cNvPr id="82" name="Oval 81">
            <a:extLst>
              <a:ext uri="{FF2B5EF4-FFF2-40B4-BE49-F238E27FC236}">
                <a16:creationId xmlns:a16="http://schemas.microsoft.com/office/drawing/2014/main" id="{17192860-8AB8-4F95-BB9D-6C9D789820B6}"/>
              </a:ext>
            </a:extLst>
          </p:cNvPr>
          <p:cNvSpPr/>
          <p:nvPr/>
        </p:nvSpPr>
        <p:spPr>
          <a:xfrm>
            <a:off x="5412828" y="7036419"/>
            <a:ext cx="159006" cy="15900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200" dirty="0"/>
              <a:t>2</a:t>
            </a:r>
          </a:p>
        </p:txBody>
      </p:sp>
      <p:sp>
        <p:nvSpPr>
          <p:cNvPr id="86" name="Oval 85">
            <a:extLst>
              <a:ext uri="{FF2B5EF4-FFF2-40B4-BE49-F238E27FC236}">
                <a16:creationId xmlns:a16="http://schemas.microsoft.com/office/drawing/2014/main" id="{3F96B4F2-6246-4817-8112-D050EF6A7351}"/>
              </a:ext>
            </a:extLst>
          </p:cNvPr>
          <p:cNvSpPr/>
          <p:nvPr/>
        </p:nvSpPr>
        <p:spPr>
          <a:xfrm>
            <a:off x="5413880" y="7222108"/>
            <a:ext cx="159006" cy="15900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200" dirty="0"/>
              <a:t>3</a:t>
            </a:r>
          </a:p>
        </p:txBody>
      </p:sp>
      <p:sp>
        <p:nvSpPr>
          <p:cNvPr id="89" name="Oval 88">
            <a:extLst>
              <a:ext uri="{FF2B5EF4-FFF2-40B4-BE49-F238E27FC236}">
                <a16:creationId xmlns:a16="http://schemas.microsoft.com/office/drawing/2014/main" id="{A2F26EC9-1902-4F1D-BE16-0D951744254B}"/>
              </a:ext>
            </a:extLst>
          </p:cNvPr>
          <p:cNvSpPr/>
          <p:nvPr/>
        </p:nvSpPr>
        <p:spPr>
          <a:xfrm>
            <a:off x="5413880" y="7414202"/>
            <a:ext cx="159006" cy="15900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200" dirty="0"/>
              <a:t>4</a:t>
            </a:r>
          </a:p>
        </p:txBody>
      </p:sp>
      <p:sp>
        <p:nvSpPr>
          <p:cNvPr id="92" name="Oval 91">
            <a:extLst>
              <a:ext uri="{FF2B5EF4-FFF2-40B4-BE49-F238E27FC236}">
                <a16:creationId xmlns:a16="http://schemas.microsoft.com/office/drawing/2014/main" id="{EB7880B9-0FBE-4014-A9B7-F04BB6F8DDFD}"/>
              </a:ext>
            </a:extLst>
          </p:cNvPr>
          <p:cNvSpPr/>
          <p:nvPr/>
        </p:nvSpPr>
        <p:spPr>
          <a:xfrm>
            <a:off x="5415444" y="7610872"/>
            <a:ext cx="159006" cy="15900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200" dirty="0"/>
              <a:t>5</a:t>
            </a:r>
          </a:p>
        </p:txBody>
      </p:sp>
      <p:sp>
        <p:nvSpPr>
          <p:cNvPr id="94" name="TextBox 93">
            <a:extLst>
              <a:ext uri="{FF2B5EF4-FFF2-40B4-BE49-F238E27FC236}">
                <a16:creationId xmlns:a16="http://schemas.microsoft.com/office/drawing/2014/main" id="{75F83C05-1895-45F0-9B52-E4BC2089FE5A}"/>
              </a:ext>
            </a:extLst>
          </p:cNvPr>
          <p:cNvSpPr txBox="1"/>
          <p:nvPr/>
        </p:nvSpPr>
        <p:spPr>
          <a:xfrm>
            <a:off x="5508334" y="6825275"/>
            <a:ext cx="1390492" cy="200055"/>
          </a:xfrm>
          <a:prstGeom prst="rect">
            <a:avLst/>
          </a:prstGeom>
          <a:noFill/>
        </p:spPr>
        <p:txBody>
          <a:bodyPr wrap="square" rtlCol="0">
            <a:spAutoFit/>
          </a:bodyPr>
          <a:lstStyle/>
          <a:p>
            <a:r>
              <a:rPr lang="en-GB" sz="700" b="1" dirty="0"/>
              <a:t>Magna Carta– June 1215 </a:t>
            </a:r>
          </a:p>
        </p:txBody>
      </p:sp>
      <p:sp>
        <p:nvSpPr>
          <p:cNvPr id="96" name="TextBox 95">
            <a:extLst>
              <a:ext uri="{FF2B5EF4-FFF2-40B4-BE49-F238E27FC236}">
                <a16:creationId xmlns:a16="http://schemas.microsoft.com/office/drawing/2014/main" id="{E54CC9A0-0B65-4053-8F77-F9B9EFE3819B}"/>
              </a:ext>
            </a:extLst>
          </p:cNvPr>
          <p:cNvSpPr txBox="1"/>
          <p:nvPr/>
        </p:nvSpPr>
        <p:spPr>
          <a:xfrm>
            <a:off x="5509760" y="7587146"/>
            <a:ext cx="1390492" cy="200055"/>
          </a:xfrm>
          <a:prstGeom prst="rect">
            <a:avLst/>
          </a:prstGeom>
          <a:noFill/>
        </p:spPr>
        <p:txBody>
          <a:bodyPr wrap="square" rtlCol="0">
            <a:spAutoFit/>
          </a:bodyPr>
          <a:lstStyle/>
          <a:p>
            <a:r>
              <a:rPr lang="en-GB" sz="700" b="1" dirty="0"/>
              <a:t>Peasants Revolt – 1381</a:t>
            </a:r>
          </a:p>
        </p:txBody>
      </p:sp>
      <p:sp>
        <p:nvSpPr>
          <p:cNvPr id="141" name="TextBox 140">
            <a:extLst>
              <a:ext uri="{FF2B5EF4-FFF2-40B4-BE49-F238E27FC236}">
                <a16:creationId xmlns:a16="http://schemas.microsoft.com/office/drawing/2014/main" id="{5FBCD111-7A5F-4A99-A241-F4CD4FBF8E46}"/>
              </a:ext>
            </a:extLst>
          </p:cNvPr>
          <p:cNvSpPr txBox="1"/>
          <p:nvPr/>
        </p:nvSpPr>
        <p:spPr>
          <a:xfrm>
            <a:off x="266859" y="2028756"/>
            <a:ext cx="738138" cy="415498"/>
          </a:xfrm>
          <a:prstGeom prst="rect">
            <a:avLst/>
          </a:prstGeom>
          <a:noFill/>
        </p:spPr>
        <p:txBody>
          <a:bodyPr wrap="square" rtlCol="0">
            <a:spAutoFit/>
          </a:bodyPr>
          <a:lstStyle/>
          <a:p>
            <a:pPr algn="ctr"/>
            <a:r>
              <a:rPr lang="en-GB" sz="700" dirty="0"/>
              <a:t>John becomes King of England.</a:t>
            </a:r>
          </a:p>
        </p:txBody>
      </p:sp>
      <p:sp>
        <p:nvSpPr>
          <p:cNvPr id="143" name="TextBox 142">
            <a:extLst>
              <a:ext uri="{FF2B5EF4-FFF2-40B4-BE49-F238E27FC236}">
                <a16:creationId xmlns:a16="http://schemas.microsoft.com/office/drawing/2014/main" id="{1BD930AB-2BD1-454D-B2C7-D6B8F526496C}"/>
              </a:ext>
            </a:extLst>
          </p:cNvPr>
          <p:cNvSpPr txBox="1"/>
          <p:nvPr/>
        </p:nvSpPr>
        <p:spPr>
          <a:xfrm>
            <a:off x="800579" y="1355324"/>
            <a:ext cx="835574" cy="415498"/>
          </a:xfrm>
          <a:prstGeom prst="rect">
            <a:avLst/>
          </a:prstGeom>
          <a:noFill/>
        </p:spPr>
        <p:txBody>
          <a:bodyPr wrap="square" rtlCol="0">
            <a:spAutoFit/>
          </a:bodyPr>
          <a:lstStyle/>
          <a:p>
            <a:pPr algn="ctr"/>
            <a:r>
              <a:rPr lang="en-GB" sz="700" dirty="0"/>
              <a:t>The French defeat the English at </a:t>
            </a:r>
            <a:r>
              <a:rPr lang="en-GB" sz="700" dirty="0" err="1"/>
              <a:t>Bouvines</a:t>
            </a:r>
            <a:endParaRPr lang="en-GB" sz="700" dirty="0"/>
          </a:p>
        </p:txBody>
      </p:sp>
      <p:sp>
        <p:nvSpPr>
          <p:cNvPr id="145" name="TextBox 144">
            <a:extLst>
              <a:ext uri="{FF2B5EF4-FFF2-40B4-BE49-F238E27FC236}">
                <a16:creationId xmlns:a16="http://schemas.microsoft.com/office/drawing/2014/main" id="{EC002566-E370-41B1-9B2F-FEBD8B1133A0}"/>
              </a:ext>
            </a:extLst>
          </p:cNvPr>
          <p:cNvSpPr txBox="1"/>
          <p:nvPr/>
        </p:nvSpPr>
        <p:spPr>
          <a:xfrm>
            <a:off x="1649209" y="1379571"/>
            <a:ext cx="835575" cy="415498"/>
          </a:xfrm>
          <a:prstGeom prst="rect">
            <a:avLst/>
          </a:prstGeom>
          <a:noFill/>
        </p:spPr>
        <p:txBody>
          <a:bodyPr wrap="square" rtlCol="0">
            <a:spAutoFit/>
          </a:bodyPr>
          <a:lstStyle/>
          <a:p>
            <a:pPr algn="ctr"/>
            <a:r>
              <a:rPr lang="en-GB" sz="700" dirty="0"/>
              <a:t>John dies and is succeeded by his son Henry III</a:t>
            </a:r>
          </a:p>
        </p:txBody>
      </p:sp>
      <p:sp>
        <p:nvSpPr>
          <p:cNvPr id="147" name="TextBox 146">
            <a:extLst>
              <a:ext uri="{FF2B5EF4-FFF2-40B4-BE49-F238E27FC236}">
                <a16:creationId xmlns:a16="http://schemas.microsoft.com/office/drawing/2014/main" id="{7FB369E5-B8ED-4763-B299-F2765ED8F03A}"/>
              </a:ext>
            </a:extLst>
          </p:cNvPr>
          <p:cNvSpPr txBox="1"/>
          <p:nvPr/>
        </p:nvSpPr>
        <p:spPr>
          <a:xfrm>
            <a:off x="2167013" y="2035471"/>
            <a:ext cx="752839" cy="415498"/>
          </a:xfrm>
          <a:prstGeom prst="rect">
            <a:avLst/>
          </a:prstGeom>
          <a:noFill/>
        </p:spPr>
        <p:txBody>
          <a:bodyPr wrap="square" rtlCol="0">
            <a:spAutoFit/>
          </a:bodyPr>
          <a:lstStyle/>
          <a:p>
            <a:pPr algn="ctr"/>
            <a:r>
              <a:rPr lang="en-GB" sz="700" dirty="0"/>
              <a:t>Henry agrees to Provisions of Oxford</a:t>
            </a:r>
          </a:p>
        </p:txBody>
      </p:sp>
      <p:sp>
        <p:nvSpPr>
          <p:cNvPr id="149" name="TextBox 148">
            <a:extLst>
              <a:ext uri="{FF2B5EF4-FFF2-40B4-BE49-F238E27FC236}">
                <a16:creationId xmlns:a16="http://schemas.microsoft.com/office/drawing/2014/main" id="{147CDD71-617C-441F-97BD-9C0730CA1BCE}"/>
              </a:ext>
            </a:extLst>
          </p:cNvPr>
          <p:cNvSpPr txBox="1"/>
          <p:nvPr/>
        </p:nvSpPr>
        <p:spPr>
          <a:xfrm>
            <a:off x="2672109" y="1475483"/>
            <a:ext cx="712098" cy="307777"/>
          </a:xfrm>
          <a:prstGeom prst="rect">
            <a:avLst/>
          </a:prstGeom>
          <a:noFill/>
        </p:spPr>
        <p:txBody>
          <a:bodyPr wrap="square" rtlCol="0">
            <a:spAutoFit/>
          </a:bodyPr>
          <a:lstStyle/>
          <a:p>
            <a:pPr algn="ctr"/>
            <a:r>
              <a:rPr lang="en-GB" sz="700" dirty="0"/>
              <a:t>Battle of Lewes</a:t>
            </a:r>
          </a:p>
        </p:txBody>
      </p:sp>
      <p:sp>
        <p:nvSpPr>
          <p:cNvPr id="151" name="TextBox 150">
            <a:extLst>
              <a:ext uri="{FF2B5EF4-FFF2-40B4-BE49-F238E27FC236}">
                <a16:creationId xmlns:a16="http://schemas.microsoft.com/office/drawing/2014/main" id="{2A23094C-9BD4-414D-A856-CD3CB8AA93CF}"/>
              </a:ext>
            </a:extLst>
          </p:cNvPr>
          <p:cNvSpPr txBox="1"/>
          <p:nvPr/>
        </p:nvSpPr>
        <p:spPr>
          <a:xfrm>
            <a:off x="3105358" y="2024537"/>
            <a:ext cx="718236" cy="523220"/>
          </a:xfrm>
          <a:prstGeom prst="rect">
            <a:avLst/>
          </a:prstGeom>
          <a:noFill/>
        </p:spPr>
        <p:txBody>
          <a:bodyPr wrap="square" rtlCol="0">
            <a:spAutoFit/>
          </a:bodyPr>
          <a:lstStyle/>
          <a:p>
            <a:pPr algn="ctr"/>
            <a:r>
              <a:rPr lang="en-GB" sz="700" dirty="0"/>
              <a:t>1</a:t>
            </a:r>
            <a:r>
              <a:rPr lang="en-GB" sz="700" baseline="30000" dirty="0"/>
              <a:t>st</a:t>
            </a:r>
            <a:r>
              <a:rPr lang="en-GB" sz="700" dirty="0"/>
              <a:t> Parliament is called.</a:t>
            </a:r>
          </a:p>
          <a:p>
            <a:pPr algn="ctr"/>
            <a:r>
              <a:rPr lang="en-GB" sz="700" dirty="0"/>
              <a:t>Battle of Evesham</a:t>
            </a:r>
          </a:p>
        </p:txBody>
      </p:sp>
      <p:sp>
        <p:nvSpPr>
          <p:cNvPr id="153" name="TextBox 152">
            <a:extLst>
              <a:ext uri="{FF2B5EF4-FFF2-40B4-BE49-F238E27FC236}">
                <a16:creationId xmlns:a16="http://schemas.microsoft.com/office/drawing/2014/main" id="{3D3569A1-3977-44F2-80A0-C33C575AECDD}"/>
              </a:ext>
            </a:extLst>
          </p:cNvPr>
          <p:cNvSpPr txBox="1"/>
          <p:nvPr/>
        </p:nvSpPr>
        <p:spPr>
          <a:xfrm>
            <a:off x="4747287" y="2055889"/>
            <a:ext cx="946029" cy="200055"/>
          </a:xfrm>
          <a:prstGeom prst="rect">
            <a:avLst/>
          </a:prstGeom>
          <a:noFill/>
        </p:spPr>
        <p:txBody>
          <a:bodyPr wrap="square" rtlCol="0">
            <a:spAutoFit/>
          </a:bodyPr>
          <a:lstStyle/>
          <a:p>
            <a:pPr algn="ctr"/>
            <a:r>
              <a:rPr lang="en-GB" sz="700" dirty="0"/>
              <a:t>Richard II</a:t>
            </a:r>
          </a:p>
        </p:txBody>
      </p:sp>
      <p:sp>
        <p:nvSpPr>
          <p:cNvPr id="155" name="Oval 154">
            <a:extLst>
              <a:ext uri="{FF2B5EF4-FFF2-40B4-BE49-F238E27FC236}">
                <a16:creationId xmlns:a16="http://schemas.microsoft.com/office/drawing/2014/main" id="{A93D2312-5E9A-4695-B6BE-978CC3D65460}"/>
              </a:ext>
            </a:extLst>
          </p:cNvPr>
          <p:cNvSpPr/>
          <p:nvPr/>
        </p:nvSpPr>
        <p:spPr>
          <a:xfrm>
            <a:off x="5957933" y="1885138"/>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7" name="TextBox 156">
            <a:extLst>
              <a:ext uri="{FF2B5EF4-FFF2-40B4-BE49-F238E27FC236}">
                <a16:creationId xmlns:a16="http://schemas.microsoft.com/office/drawing/2014/main" id="{5CB9E01E-6DE7-4D44-BAA8-98FD6DB0A26A}"/>
              </a:ext>
            </a:extLst>
          </p:cNvPr>
          <p:cNvSpPr txBox="1"/>
          <p:nvPr/>
        </p:nvSpPr>
        <p:spPr>
          <a:xfrm>
            <a:off x="5746327" y="1684013"/>
            <a:ext cx="644925" cy="246221"/>
          </a:xfrm>
          <a:prstGeom prst="rect">
            <a:avLst/>
          </a:prstGeom>
          <a:noFill/>
        </p:spPr>
        <p:txBody>
          <a:bodyPr wrap="square" rtlCol="0">
            <a:spAutoFit/>
          </a:bodyPr>
          <a:lstStyle/>
          <a:p>
            <a:r>
              <a:rPr lang="en-GB" sz="1000" b="1" dirty="0"/>
              <a:t>1455-85</a:t>
            </a:r>
          </a:p>
        </p:txBody>
      </p:sp>
      <p:sp>
        <p:nvSpPr>
          <p:cNvPr id="159" name="TextBox 158">
            <a:extLst>
              <a:ext uri="{FF2B5EF4-FFF2-40B4-BE49-F238E27FC236}">
                <a16:creationId xmlns:a16="http://schemas.microsoft.com/office/drawing/2014/main" id="{51A80DBC-5304-4725-8A1F-BA2D4462BC70}"/>
              </a:ext>
            </a:extLst>
          </p:cNvPr>
          <p:cNvSpPr txBox="1"/>
          <p:nvPr/>
        </p:nvSpPr>
        <p:spPr>
          <a:xfrm>
            <a:off x="5551170" y="2027823"/>
            <a:ext cx="946029" cy="307777"/>
          </a:xfrm>
          <a:prstGeom prst="rect">
            <a:avLst/>
          </a:prstGeom>
          <a:noFill/>
        </p:spPr>
        <p:txBody>
          <a:bodyPr wrap="square" rtlCol="0">
            <a:spAutoFit/>
          </a:bodyPr>
          <a:lstStyle/>
          <a:p>
            <a:pPr algn="ctr"/>
            <a:r>
              <a:rPr lang="en-GB" sz="700" dirty="0"/>
              <a:t>The Wars of the Roses</a:t>
            </a:r>
          </a:p>
        </p:txBody>
      </p:sp>
      <p:sp>
        <p:nvSpPr>
          <p:cNvPr id="161" name="TextBox 160">
            <a:extLst>
              <a:ext uri="{FF2B5EF4-FFF2-40B4-BE49-F238E27FC236}">
                <a16:creationId xmlns:a16="http://schemas.microsoft.com/office/drawing/2014/main" id="{3316BFB5-0A55-4BA6-BD9E-BAC358671A8E}"/>
              </a:ext>
            </a:extLst>
          </p:cNvPr>
          <p:cNvSpPr txBox="1"/>
          <p:nvPr/>
        </p:nvSpPr>
        <p:spPr>
          <a:xfrm>
            <a:off x="5514316" y="7003331"/>
            <a:ext cx="1491711" cy="200055"/>
          </a:xfrm>
          <a:prstGeom prst="rect">
            <a:avLst/>
          </a:prstGeom>
          <a:noFill/>
        </p:spPr>
        <p:txBody>
          <a:bodyPr wrap="square" rtlCol="0">
            <a:spAutoFit/>
          </a:bodyPr>
          <a:lstStyle/>
          <a:p>
            <a:r>
              <a:rPr lang="en-GB" sz="700" b="1" dirty="0"/>
              <a:t>Provisions of Oxford – 1258</a:t>
            </a:r>
          </a:p>
        </p:txBody>
      </p:sp>
      <p:sp>
        <p:nvSpPr>
          <p:cNvPr id="163" name="TextBox 162">
            <a:extLst>
              <a:ext uri="{FF2B5EF4-FFF2-40B4-BE49-F238E27FC236}">
                <a16:creationId xmlns:a16="http://schemas.microsoft.com/office/drawing/2014/main" id="{352229F2-C668-4FA8-BE1F-6C67D2D47913}"/>
              </a:ext>
            </a:extLst>
          </p:cNvPr>
          <p:cNvSpPr txBox="1"/>
          <p:nvPr/>
        </p:nvSpPr>
        <p:spPr>
          <a:xfrm>
            <a:off x="5507552" y="7200876"/>
            <a:ext cx="1390492" cy="200055"/>
          </a:xfrm>
          <a:prstGeom prst="rect">
            <a:avLst/>
          </a:prstGeom>
          <a:noFill/>
        </p:spPr>
        <p:txBody>
          <a:bodyPr wrap="square" rtlCol="0">
            <a:spAutoFit/>
          </a:bodyPr>
          <a:lstStyle/>
          <a:p>
            <a:r>
              <a:rPr lang="en-GB" sz="700" b="1" dirty="0"/>
              <a:t>Battle of Lewes– 1264 </a:t>
            </a:r>
          </a:p>
        </p:txBody>
      </p:sp>
      <p:sp>
        <p:nvSpPr>
          <p:cNvPr id="165" name="TextBox 164">
            <a:extLst>
              <a:ext uri="{FF2B5EF4-FFF2-40B4-BE49-F238E27FC236}">
                <a16:creationId xmlns:a16="http://schemas.microsoft.com/office/drawing/2014/main" id="{E5F5C675-1C8C-443C-8278-FB23CC5FBBBE}"/>
              </a:ext>
            </a:extLst>
          </p:cNvPr>
          <p:cNvSpPr txBox="1"/>
          <p:nvPr/>
        </p:nvSpPr>
        <p:spPr>
          <a:xfrm>
            <a:off x="5507552" y="7397419"/>
            <a:ext cx="1390492" cy="200055"/>
          </a:xfrm>
          <a:prstGeom prst="rect">
            <a:avLst/>
          </a:prstGeom>
          <a:noFill/>
        </p:spPr>
        <p:txBody>
          <a:bodyPr wrap="square" rtlCol="0">
            <a:spAutoFit/>
          </a:bodyPr>
          <a:lstStyle/>
          <a:p>
            <a:r>
              <a:rPr lang="en-GB" sz="700" b="1" dirty="0"/>
              <a:t>Battle of Evesham – 1265</a:t>
            </a:r>
          </a:p>
        </p:txBody>
      </p:sp>
      <p:sp>
        <p:nvSpPr>
          <p:cNvPr id="399" name="Oval 398">
            <a:extLst>
              <a:ext uri="{FF2B5EF4-FFF2-40B4-BE49-F238E27FC236}">
                <a16:creationId xmlns:a16="http://schemas.microsoft.com/office/drawing/2014/main" id="{03134CFA-13C1-4E03-B308-7D6F86BAEDF9}"/>
              </a:ext>
            </a:extLst>
          </p:cNvPr>
          <p:cNvSpPr/>
          <p:nvPr/>
        </p:nvSpPr>
        <p:spPr>
          <a:xfrm>
            <a:off x="1543173" y="1906442"/>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1" name="TextBox 400">
            <a:extLst>
              <a:ext uri="{FF2B5EF4-FFF2-40B4-BE49-F238E27FC236}">
                <a16:creationId xmlns:a16="http://schemas.microsoft.com/office/drawing/2014/main" id="{9CB022A5-F2A8-4BDC-A19D-F4B6E60E2390}"/>
              </a:ext>
            </a:extLst>
          </p:cNvPr>
          <p:cNvSpPr txBox="1"/>
          <p:nvPr/>
        </p:nvSpPr>
        <p:spPr>
          <a:xfrm>
            <a:off x="1403558" y="1717289"/>
            <a:ext cx="603250" cy="246221"/>
          </a:xfrm>
          <a:prstGeom prst="rect">
            <a:avLst/>
          </a:prstGeom>
          <a:noFill/>
        </p:spPr>
        <p:txBody>
          <a:bodyPr wrap="square" rtlCol="0">
            <a:spAutoFit/>
          </a:bodyPr>
          <a:lstStyle/>
          <a:p>
            <a:r>
              <a:rPr lang="en-GB" sz="1000" b="1" dirty="0"/>
              <a:t>1215</a:t>
            </a:r>
          </a:p>
        </p:txBody>
      </p:sp>
      <p:sp>
        <p:nvSpPr>
          <p:cNvPr id="403" name="TextBox 402">
            <a:extLst>
              <a:ext uri="{FF2B5EF4-FFF2-40B4-BE49-F238E27FC236}">
                <a16:creationId xmlns:a16="http://schemas.microsoft.com/office/drawing/2014/main" id="{16CAACF1-7BB4-4996-B258-BB7898C7FD0A}"/>
              </a:ext>
            </a:extLst>
          </p:cNvPr>
          <p:cNvSpPr txBox="1"/>
          <p:nvPr/>
        </p:nvSpPr>
        <p:spPr>
          <a:xfrm>
            <a:off x="1276872" y="2071798"/>
            <a:ext cx="698590" cy="307777"/>
          </a:xfrm>
          <a:prstGeom prst="rect">
            <a:avLst/>
          </a:prstGeom>
          <a:noFill/>
        </p:spPr>
        <p:txBody>
          <a:bodyPr wrap="square" rtlCol="0">
            <a:spAutoFit/>
          </a:bodyPr>
          <a:lstStyle/>
          <a:p>
            <a:pPr algn="ctr"/>
            <a:r>
              <a:rPr lang="en-GB" sz="700" dirty="0"/>
              <a:t>Magna Carta is sealed</a:t>
            </a:r>
          </a:p>
        </p:txBody>
      </p:sp>
      <p:sp>
        <p:nvSpPr>
          <p:cNvPr id="4" name="Oval 3">
            <a:extLst>
              <a:ext uri="{FF2B5EF4-FFF2-40B4-BE49-F238E27FC236}">
                <a16:creationId xmlns:a16="http://schemas.microsoft.com/office/drawing/2014/main" id="{3E82FC9E-8E7A-ED2A-8879-A9BA8231D970}"/>
              </a:ext>
            </a:extLst>
          </p:cNvPr>
          <p:cNvSpPr/>
          <p:nvPr/>
        </p:nvSpPr>
        <p:spPr>
          <a:xfrm>
            <a:off x="4260886" y="1905088"/>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5D98D582-1BA4-910E-F62E-A17E6D0E442F}"/>
              </a:ext>
            </a:extLst>
          </p:cNvPr>
          <p:cNvSpPr txBox="1"/>
          <p:nvPr/>
        </p:nvSpPr>
        <p:spPr>
          <a:xfrm>
            <a:off x="4115941" y="1732390"/>
            <a:ext cx="603250" cy="246221"/>
          </a:xfrm>
          <a:prstGeom prst="rect">
            <a:avLst/>
          </a:prstGeom>
          <a:noFill/>
        </p:spPr>
        <p:txBody>
          <a:bodyPr wrap="square" rtlCol="0">
            <a:spAutoFit/>
          </a:bodyPr>
          <a:lstStyle/>
          <a:p>
            <a:r>
              <a:rPr lang="en-GB" sz="1000" b="1" dirty="0"/>
              <a:t>1275</a:t>
            </a:r>
          </a:p>
        </p:txBody>
      </p:sp>
      <p:sp>
        <p:nvSpPr>
          <p:cNvPr id="9" name="TextBox 8">
            <a:extLst>
              <a:ext uri="{FF2B5EF4-FFF2-40B4-BE49-F238E27FC236}">
                <a16:creationId xmlns:a16="http://schemas.microsoft.com/office/drawing/2014/main" id="{232CA52B-8B83-84CA-297D-CF52D4DA0B08}"/>
              </a:ext>
            </a:extLst>
          </p:cNvPr>
          <p:cNvSpPr txBox="1"/>
          <p:nvPr/>
        </p:nvSpPr>
        <p:spPr>
          <a:xfrm>
            <a:off x="3980568" y="2043599"/>
            <a:ext cx="686138" cy="415498"/>
          </a:xfrm>
          <a:prstGeom prst="rect">
            <a:avLst/>
          </a:prstGeom>
          <a:noFill/>
        </p:spPr>
        <p:txBody>
          <a:bodyPr wrap="square" rtlCol="0">
            <a:spAutoFit/>
          </a:bodyPr>
          <a:lstStyle/>
          <a:p>
            <a:pPr algn="ctr"/>
            <a:r>
              <a:rPr lang="en-GB" sz="700" dirty="0"/>
              <a:t>Edward I calls his 1</a:t>
            </a:r>
            <a:r>
              <a:rPr lang="en-GB" sz="700" baseline="30000" dirty="0"/>
              <a:t>st</a:t>
            </a:r>
            <a:r>
              <a:rPr lang="en-GB" sz="700" dirty="0"/>
              <a:t> Parliament</a:t>
            </a:r>
          </a:p>
        </p:txBody>
      </p:sp>
      <p:sp>
        <p:nvSpPr>
          <p:cNvPr id="13" name="Oval 12">
            <a:extLst>
              <a:ext uri="{FF2B5EF4-FFF2-40B4-BE49-F238E27FC236}">
                <a16:creationId xmlns:a16="http://schemas.microsoft.com/office/drawing/2014/main" id="{A9E12906-3A7A-8336-C93D-95A8331528CF}"/>
              </a:ext>
            </a:extLst>
          </p:cNvPr>
          <p:cNvSpPr/>
          <p:nvPr/>
        </p:nvSpPr>
        <p:spPr>
          <a:xfrm>
            <a:off x="4737553" y="1906442"/>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Box 19">
            <a:extLst>
              <a:ext uri="{FF2B5EF4-FFF2-40B4-BE49-F238E27FC236}">
                <a16:creationId xmlns:a16="http://schemas.microsoft.com/office/drawing/2014/main" id="{C15207A2-FC65-C01B-11F5-226703A2DF7A}"/>
              </a:ext>
            </a:extLst>
          </p:cNvPr>
          <p:cNvSpPr txBox="1"/>
          <p:nvPr/>
        </p:nvSpPr>
        <p:spPr>
          <a:xfrm>
            <a:off x="4550154" y="1724239"/>
            <a:ext cx="603250" cy="246221"/>
          </a:xfrm>
          <a:prstGeom prst="rect">
            <a:avLst/>
          </a:prstGeom>
          <a:noFill/>
        </p:spPr>
        <p:txBody>
          <a:bodyPr wrap="square" rtlCol="0">
            <a:spAutoFit/>
          </a:bodyPr>
          <a:lstStyle/>
          <a:p>
            <a:r>
              <a:rPr lang="en-GB" sz="1000" b="1" dirty="0"/>
              <a:t>1348-9</a:t>
            </a:r>
          </a:p>
        </p:txBody>
      </p:sp>
      <p:sp>
        <p:nvSpPr>
          <p:cNvPr id="32" name="TextBox 31">
            <a:extLst>
              <a:ext uri="{FF2B5EF4-FFF2-40B4-BE49-F238E27FC236}">
                <a16:creationId xmlns:a16="http://schemas.microsoft.com/office/drawing/2014/main" id="{0D4807FA-7CE3-597C-730D-721CA5A0B0FB}"/>
              </a:ext>
            </a:extLst>
          </p:cNvPr>
          <p:cNvSpPr txBox="1"/>
          <p:nvPr/>
        </p:nvSpPr>
        <p:spPr>
          <a:xfrm>
            <a:off x="4426580" y="1288869"/>
            <a:ext cx="799832" cy="523220"/>
          </a:xfrm>
          <a:prstGeom prst="rect">
            <a:avLst/>
          </a:prstGeom>
          <a:noFill/>
        </p:spPr>
        <p:txBody>
          <a:bodyPr wrap="square" rtlCol="0">
            <a:spAutoFit/>
          </a:bodyPr>
          <a:lstStyle/>
          <a:p>
            <a:pPr algn="ctr"/>
            <a:r>
              <a:rPr lang="en-GB" sz="700" dirty="0"/>
              <a:t>The Black Death arrived and  killed 1/3 of the population</a:t>
            </a:r>
          </a:p>
        </p:txBody>
      </p:sp>
      <p:sp>
        <p:nvSpPr>
          <p:cNvPr id="34" name="Oval 33">
            <a:extLst>
              <a:ext uri="{FF2B5EF4-FFF2-40B4-BE49-F238E27FC236}">
                <a16:creationId xmlns:a16="http://schemas.microsoft.com/office/drawing/2014/main" id="{916195B1-DBCC-1256-DF0E-F81A0CA6C0BA}"/>
              </a:ext>
            </a:extLst>
          </p:cNvPr>
          <p:cNvSpPr/>
          <p:nvPr/>
        </p:nvSpPr>
        <p:spPr>
          <a:xfrm>
            <a:off x="5135976" y="1906442"/>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TextBox 36">
            <a:extLst>
              <a:ext uri="{FF2B5EF4-FFF2-40B4-BE49-F238E27FC236}">
                <a16:creationId xmlns:a16="http://schemas.microsoft.com/office/drawing/2014/main" id="{C652EC94-6088-8465-8729-4411F9F1E2D3}"/>
              </a:ext>
            </a:extLst>
          </p:cNvPr>
          <p:cNvSpPr txBox="1"/>
          <p:nvPr/>
        </p:nvSpPr>
        <p:spPr>
          <a:xfrm>
            <a:off x="5002338" y="1717736"/>
            <a:ext cx="603250" cy="246221"/>
          </a:xfrm>
          <a:prstGeom prst="rect">
            <a:avLst/>
          </a:prstGeom>
          <a:noFill/>
        </p:spPr>
        <p:txBody>
          <a:bodyPr wrap="square" rtlCol="0">
            <a:spAutoFit/>
          </a:bodyPr>
          <a:lstStyle/>
          <a:p>
            <a:r>
              <a:rPr lang="en-GB" sz="1000" b="1" dirty="0"/>
              <a:t>1377</a:t>
            </a:r>
          </a:p>
        </p:txBody>
      </p:sp>
      <p:sp>
        <p:nvSpPr>
          <p:cNvPr id="38" name="TextBox 37">
            <a:extLst>
              <a:ext uri="{FF2B5EF4-FFF2-40B4-BE49-F238E27FC236}">
                <a16:creationId xmlns:a16="http://schemas.microsoft.com/office/drawing/2014/main" id="{9ECC7E39-BBB0-B53B-3DD9-FB3690A8D78A}"/>
              </a:ext>
            </a:extLst>
          </p:cNvPr>
          <p:cNvSpPr txBox="1"/>
          <p:nvPr/>
        </p:nvSpPr>
        <p:spPr>
          <a:xfrm>
            <a:off x="5250917" y="1522619"/>
            <a:ext cx="698194" cy="307777"/>
          </a:xfrm>
          <a:prstGeom prst="rect">
            <a:avLst/>
          </a:prstGeom>
          <a:noFill/>
        </p:spPr>
        <p:txBody>
          <a:bodyPr wrap="square" rtlCol="0">
            <a:spAutoFit/>
          </a:bodyPr>
          <a:lstStyle/>
          <a:p>
            <a:pPr algn="ctr"/>
            <a:r>
              <a:rPr lang="en-GB" sz="700" dirty="0"/>
              <a:t>Peasants Revolt</a:t>
            </a:r>
          </a:p>
        </p:txBody>
      </p:sp>
      <p:sp>
        <p:nvSpPr>
          <p:cNvPr id="45" name="Oval 44">
            <a:extLst>
              <a:ext uri="{FF2B5EF4-FFF2-40B4-BE49-F238E27FC236}">
                <a16:creationId xmlns:a16="http://schemas.microsoft.com/office/drawing/2014/main" id="{30B60723-FDB2-C5CA-DA25-9997FA0C960C}"/>
              </a:ext>
            </a:extLst>
          </p:cNvPr>
          <p:cNvSpPr/>
          <p:nvPr/>
        </p:nvSpPr>
        <p:spPr>
          <a:xfrm>
            <a:off x="5519984" y="1894906"/>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TextBox 46">
            <a:extLst>
              <a:ext uri="{FF2B5EF4-FFF2-40B4-BE49-F238E27FC236}">
                <a16:creationId xmlns:a16="http://schemas.microsoft.com/office/drawing/2014/main" id="{79367C9E-312B-7F0B-0A42-4978B05C7B4B}"/>
              </a:ext>
            </a:extLst>
          </p:cNvPr>
          <p:cNvSpPr txBox="1"/>
          <p:nvPr/>
        </p:nvSpPr>
        <p:spPr>
          <a:xfrm>
            <a:off x="5375839" y="1723919"/>
            <a:ext cx="603250" cy="246221"/>
          </a:xfrm>
          <a:prstGeom prst="rect">
            <a:avLst/>
          </a:prstGeom>
          <a:noFill/>
        </p:spPr>
        <p:txBody>
          <a:bodyPr wrap="square" rtlCol="0">
            <a:spAutoFit/>
          </a:bodyPr>
          <a:lstStyle/>
          <a:p>
            <a:r>
              <a:rPr lang="en-GB" sz="1000" b="1" dirty="0"/>
              <a:t>1381</a:t>
            </a:r>
          </a:p>
        </p:txBody>
      </p:sp>
      <p:sp>
        <p:nvSpPr>
          <p:cNvPr id="49" name="Oval 48">
            <a:extLst>
              <a:ext uri="{FF2B5EF4-FFF2-40B4-BE49-F238E27FC236}">
                <a16:creationId xmlns:a16="http://schemas.microsoft.com/office/drawing/2014/main" id="{F47926D1-6409-962F-3305-F8A436E7E935}"/>
              </a:ext>
            </a:extLst>
          </p:cNvPr>
          <p:cNvSpPr/>
          <p:nvPr/>
        </p:nvSpPr>
        <p:spPr>
          <a:xfrm>
            <a:off x="6451747" y="1891481"/>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TextBox 51">
            <a:extLst>
              <a:ext uri="{FF2B5EF4-FFF2-40B4-BE49-F238E27FC236}">
                <a16:creationId xmlns:a16="http://schemas.microsoft.com/office/drawing/2014/main" id="{DE8214FB-9700-44A9-ABE6-F04B0C2F7E62}"/>
              </a:ext>
            </a:extLst>
          </p:cNvPr>
          <p:cNvSpPr txBox="1"/>
          <p:nvPr/>
        </p:nvSpPr>
        <p:spPr>
          <a:xfrm>
            <a:off x="6289448" y="1683017"/>
            <a:ext cx="603250" cy="246221"/>
          </a:xfrm>
          <a:prstGeom prst="rect">
            <a:avLst/>
          </a:prstGeom>
          <a:noFill/>
        </p:spPr>
        <p:txBody>
          <a:bodyPr wrap="square" rtlCol="0">
            <a:spAutoFit/>
          </a:bodyPr>
          <a:lstStyle/>
          <a:p>
            <a:r>
              <a:rPr lang="en-GB" sz="1000" b="1" dirty="0"/>
              <a:t>1485</a:t>
            </a:r>
          </a:p>
        </p:txBody>
      </p:sp>
      <p:sp>
        <p:nvSpPr>
          <p:cNvPr id="54" name="TextBox 53">
            <a:extLst>
              <a:ext uri="{FF2B5EF4-FFF2-40B4-BE49-F238E27FC236}">
                <a16:creationId xmlns:a16="http://schemas.microsoft.com/office/drawing/2014/main" id="{E2CD8264-BF6C-49E0-0215-F3450E5EC031}"/>
              </a:ext>
            </a:extLst>
          </p:cNvPr>
          <p:cNvSpPr txBox="1"/>
          <p:nvPr/>
        </p:nvSpPr>
        <p:spPr>
          <a:xfrm>
            <a:off x="3460791" y="1591104"/>
            <a:ext cx="946029" cy="200055"/>
          </a:xfrm>
          <a:prstGeom prst="rect">
            <a:avLst/>
          </a:prstGeom>
          <a:noFill/>
        </p:spPr>
        <p:txBody>
          <a:bodyPr wrap="square" rtlCol="0">
            <a:spAutoFit/>
          </a:bodyPr>
          <a:lstStyle/>
          <a:p>
            <a:pPr algn="ctr"/>
            <a:r>
              <a:rPr lang="en-GB" sz="700" dirty="0"/>
              <a:t>Edward I</a:t>
            </a:r>
          </a:p>
        </p:txBody>
      </p:sp>
      <p:sp>
        <p:nvSpPr>
          <p:cNvPr id="55" name="TextBox 54">
            <a:extLst>
              <a:ext uri="{FF2B5EF4-FFF2-40B4-BE49-F238E27FC236}">
                <a16:creationId xmlns:a16="http://schemas.microsoft.com/office/drawing/2014/main" id="{917CBA8C-6ABF-BF56-05D7-7F0F6E2962D7}"/>
              </a:ext>
            </a:extLst>
          </p:cNvPr>
          <p:cNvSpPr txBox="1"/>
          <p:nvPr/>
        </p:nvSpPr>
        <p:spPr>
          <a:xfrm>
            <a:off x="6047952" y="1547570"/>
            <a:ext cx="946029" cy="200055"/>
          </a:xfrm>
          <a:prstGeom prst="rect">
            <a:avLst/>
          </a:prstGeom>
          <a:noFill/>
        </p:spPr>
        <p:txBody>
          <a:bodyPr wrap="square" rtlCol="0">
            <a:spAutoFit/>
          </a:bodyPr>
          <a:lstStyle/>
          <a:p>
            <a:pPr algn="ctr"/>
            <a:r>
              <a:rPr lang="en-GB" sz="700" dirty="0"/>
              <a:t>The Tudors</a:t>
            </a:r>
          </a:p>
        </p:txBody>
      </p:sp>
      <p:sp>
        <p:nvSpPr>
          <p:cNvPr id="58" name="Oval 57">
            <a:extLst>
              <a:ext uri="{FF2B5EF4-FFF2-40B4-BE49-F238E27FC236}">
                <a16:creationId xmlns:a16="http://schemas.microsoft.com/office/drawing/2014/main" id="{8B061553-7659-6496-B447-80E4557E8263}"/>
              </a:ext>
            </a:extLst>
          </p:cNvPr>
          <p:cNvSpPr/>
          <p:nvPr/>
        </p:nvSpPr>
        <p:spPr>
          <a:xfrm>
            <a:off x="5400946" y="7814410"/>
            <a:ext cx="159006" cy="15900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200" dirty="0"/>
              <a:t>6</a:t>
            </a:r>
          </a:p>
        </p:txBody>
      </p:sp>
      <p:sp>
        <p:nvSpPr>
          <p:cNvPr id="60" name="TextBox 59">
            <a:extLst>
              <a:ext uri="{FF2B5EF4-FFF2-40B4-BE49-F238E27FC236}">
                <a16:creationId xmlns:a16="http://schemas.microsoft.com/office/drawing/2014/main" id="{89923648-1D64-6E46-FF16-CE600B0BAB9F}"/>
              </a:ext>
            </a:extLst>
          </p:cNvPr>
          <p:cNvSpPr txBox="1"/>
          <p:nvPr/>
        </p:nvSpPr>
        <p:spPr>
          <a:xfrm>
            <a:off x="5518724" y="7800291"/>
            <a:ext cx="1390492" cy="200055"/>
          </a:xfrm>
          <a:prstGeom prst="rect">
            <a:avLst/>
          </a:prstGeom>
          <a:noFill/>
        </p:spPr>
        <p:txBody>
          <a:bodyPr wrap="square" rtlCol="0">
            <a:spAutoFit/>
          </a:bodyPr>
          <a:lstStyle/>
          <a:p>
            <a:r>
              <a:rPr lang="en-GB" sz="700" b="1" dirty="0"/>
              <a:t>Peasants Revolt – 1381</a:t>
            </a:r>
          </a:p>
        </p:txBody>
      </p:sp>
      <p:sp>
        <p:nvSpPr>
          <p:cNvPr id="69" name="TextBox 68">
            <a:extLst>
              <a:ext uri="{FF2B5EF4-FFF2-40B4-BE49-F238E27FC236}">
                <a16:creationId xmlns:a16="http://schemas.microsoft.com/office/drawing/2014/main" id="{D2638E08-0AD0-B1D2-D6EA-1DCF012E9C41}"/>
              </a:ext>
            </a:extLst>
          </p:cNvPr>
          <p:cNvSpPr txBox="1"/>
          <p:nvPr/>
        </p:nvSpPr>
        <p:spPr>
          <a:xfrm>
            <a:off x="4778715" y="4884900"/>
            <a:ext cx="2079285" cy="1115690"/>
          </a:xfrm>
          <a:prstGeom prst="rect">
            <a:avLst/>
          </a:prstGeom>
          <a:noFill/>
        </p:spPr>
        <p:txBody>
          <a:bodyPr wrap="square" rtlCol="0">
            <a:spAutoFit/>
          </a:bodyPr>
          <a:lstStyle/>
          <a:p>
            <a:pPr marL="228600" indent="-228600">
              <a:buFont typeface="Wingdings" panose="05000000000000000000" pitchFamily="2" charset="2"/>
              <a:buChar char="Ø"/>
            </a:pPr>
            <a:r>
              <a:rPr lang="en-GB" sz="1050" b="1" dirty="0">
                <a:latin typeface="Century Gothic" panose="020B0502020202020204" pitchFamily="34" charset="0"/>
              </a:rPr>
              <a:t>Disease</a:t>
            </a:r>
          </a:p>
          <a:p>
            <a:r>
              <a:rPr lang="en-GB" sz="800" b="0" i="0" dirty="0">
                <a:solidFill>
                  <a:srgbClr val="3A3A3A"/>
                </a:solidFill>
                <a:effectLst/>
                <a:latin typeface="Century Gothic" panose="020B0502020202020204" pitchFamily="34" charset="0"/>
              </a:rPr>
              <a:t>The Black Death threw England and France’s economies into turmoil.  There were fewer workers following </a:t>
            </a:r>
            <a:r>
              <a:rPr lang="en-GB" sz="800" b="0" i="0" dirty="0">
                <a:solidFill>
                  <a:schemeClr val="bg1"/>
                </a:solidFill>
                <a:effectLst/>
                <a:latin typeface="Century Gothic" panose="020B0502020202020204" pitchFamily="34" charset="0"/>
              </a:rPr>
              <a:t>………….</a:t>
            </a:r>
            <a:r>
              <a:rPr lang="en-GB" sz="800" b="0" i="0" dirty="0">
                <a:solidFill>
                  <a:srgbClr val="3A3A3A"/>
                </a:solidFill>
                <a:effectLst/>
                <a:latin typeface="Century Gothic" panose="020B0502020202020204" pitchFamily="34" charset="0"/>
              </a:rPr>
              <a:t>the Black Death and the </a:t>
            </a:r>
            <a:r>
              <a:rPr lang="en-GB" sz="800" b="0" i="0" dirty="0">
                <a:solidFill>
                  <a:schemeClr val="bg1"/>
                </a:solidFill>
                <a:effectLst/>
                <a:latin typeface="Century Gothic" panose="020B0502020202020204" pitchFamily="34" charset="0"/>
              </a:rPr>
              <a:t>………………</a:t>
            </a:r>
            <a:r>
              <a:rPr lang="en-GB" sz="800" b="0" i="0" dirty="0">
                <a:solidFill>
                  <a:srgbClr val="3A3A3A"/>
                </a:solidFill>
                <a:effectLst/>
                <a:latin typeface="Century Gothic" panose="020B0502020202020204" pitchFamily="34" charset="0"/>
              </a:rPr>
              <a:t>peasants started to </a:t>
            </a:r>
            <a:r>
              <a:rPr lang="en-GB" sz="800" b="0" i="0" dirty="0">
                <a:solidFill>
                  <a:schemeClr val="bg1"/>
                </a:solidFill>
                <a:effectLst/>
                <a:latin typeface="Century Gothic" panose="020B0502020202020204" pitchFamily="34" charset="0"/>
              </a:rPr>
              <a:t>………………</a:t>
            </a:r>
            <a:r>
              <a:rPr lang="en-GB" sz="800" b="0" i="0" dirty="0">
                <a:solidFill>
                  <a:srgbClr val="3A3A3A"/>
                </a:solidFill>
                <a:effectLst/>
                <a:latin typeface="Century Gothic" panose="020B0502020202020204" pitchFamily="34" charset="0"/>
              </a:rPr>
              <a:t>demand higher wages for </a:t>
            </a:r>
            <a:r>
              <a:rPr lang="en-GB" sz="800" b="0" i="0" dirty="0">
                <a:solidFill>
                  <a:schemeClr val="bg1"/>
                </a:solidFill>
                <a:effectLst/>
                <a:latin typeface="Century Gothic" panose="020B0502020202020204" pitchFamily="34" charset="0"/>
              </a:rPr>
              <a:t>………………</a:t>
            </a:r>
            <a:r>
              <a:rPr lang="en-GB" sz="800" b="0" i="0" dirty="0">
                <a:solidFill>
                  <a:srgbClr val="3A3A3A"/>
                </a:solidFill>
                <a:effectLst/>
                <a:latin typeface="Century Gothic" panose="020B0502020202020204" pitchFamily="34" charset="0"/>
              </a:rPr>
              <a:t>.their work.</a:t>
            </a:r>
            <a:endParaRPr lang="en-GB" sz="800" dirty="0">
              <a:latin typeface="Century Gothic" panose="020B0502020202020204" pitchFamily="34" charset="0"/>
            </a:endParaRPr>
          </a:p>
        </p:txBody>
      </p:sp>
      <p:sp>
        <p:nvSpPr>
          <p:cNvPr id="77" name="TextBox 76">
            <a:extLst>
              <a:ext uri="{FF2B5EF4-FFF2-40B4-BE49-F238E27FC236}">
                <a16:creationId xmlns:a16="http://schemas.microsoft.com/office/drawing/2014/main" id="{5188D852-8207-3F14-5E5E-CBC4D0229553}"/>
              </a:ext>
            </a:extLst>
          </p:cNvPr>
          <p:cNvSpPr txBox="1"/>
          <p:nvPr/>
        </p:nvSpPr>
        <p:spPr>
          <a:xfrm>
            <a:off x="46227" y="4686583"/>
            <a:ext cx="2073629" cy="3077766"/>
          </a:xfrm>
          <a:prstGeom prst="rect">
            <a:avLst/>
          </a:prstGeom>
          <a:noFill/>
        </p:spPr>
        <p:txBody>
          <a:bodyPr wrap="square">
            <a:spAutoFit/>
          </a:bodyPr>
          <a:lstStyle/>
          <a:p>
            <a:pPr marL="228600" indent="-228600">
              <a:buFont typeface="Wingdings" panose="05000000000000000000" pitchFamily="2" charset="2"/>
              <a:buChar char="Ø"/>
            </a:pPr>
            <a:r>
              <a:rPr lang="en-GB" sz="1000" b="1" dirty="0">
                <a:solidFill>
                  <a:schemeClr val="tx1"/>
                </a:solidFill>
                <a:latin typeface="Century Gothic" panose="020B0502020202020204" pitchFamily="34" charset="0"/>
              </a:rPr>
              <a:t>Monarchy</a:t>
            </a:r>
          </a:p>
          <a:p>
            <a:pPr algn="l"/>
            <a:r>
              <a:rPr lang="en-GB" sz="800" dirty="0">
                <a:solidFill>
                  <a:srgbClr val="3A3A3A"/>
                </a:solidFill>
                <a:latin typeface="Century Gothic" panose="020B0502020202020204" pitchFamily="34" charset="0"/>
              </a:rPr>
              <a:t>John tried</a:t>
            </a:r>
            <a:r>
              <a:rPr lang="en-GB" sz="800" b="0" i="0" dirty="0">
                <a:solidFill>
                  <a:srgbClr val="3A3A3A"/>
                </a:solidFill>
                <a:effectLst/>
                <a:latin typeface="Century Gothic" panose="020B0502020202020204" pitchFamily="34" charset="0"/>
              </a:rPr>
              <a:t> reclaim his French possessions, which in 1214 ended in the defeat of his allies at </a:t>
            </a:r>
            <a:r>
              <a:rPr lang="en-GB" sz="800" b="0" i="0" dirty="0" err="1">
                <a:solidFill>
                  <a:srgbClr val="3A3A3A"/>
                </a:solidFill>
                <a:effectLst/>
                <a:latin typeface="Century Gothic" panose="020B0502020202020204" pitchFamily="34" charset="0"/>
              </a:rPr>
              <a:t>Bouvines</a:t>
            </a:r>
            <a:r>
              <a:rPr lang="en-GB" sz="800" b="0" i="0" dirty="0">
                <a:solidFill>
                  <a:srgbClr val="3A3A3A"/>
                </a:solidFill>
                <a:effectLst/>
                <a:latin typeface="Century Gothic" panose="020B0502020202020204" pitchFamily="34" charset="0"/>
              </a:rPr>
              <a:t>, and he was forced to return to England.</a:t>
            </a:r>
          </a:p>
          <a:p>
            <a:pPr algn="l"/>
            <a:r>
              <a:rPr lang="en-GB" sz="800" b="0" i="0" dirty="0">
                <a:solidFill>
                  <a:srgbClr val="3A3A3A"/>
                </a:solidFill>
                <a:effectLst/>
                <a:latin typeface="Century Gothic" panose="020B0502020202020204" pitchFamily="34" charset="0"/>
              </a:rPr>
              <a:t>Unhappy with his tyrannical behaviour and the sharp rise in taxes, the English barons revolted.</a:t>
            </a:r>
          </a:p>
          <a:p>
            <a:pPr algn="l"/>
            <a:r>
              <a:rPr lang="en-GB" sz="800" b="0" i="0" dirty="0">
                <a:solidFill>
                  <a:srgbClr val="3A3A3A"/>
                </a:solidFill>
                <a:effectLst/>
                <a:latin typeface="Century Gothic" panose="020B0502020202020204" pitchFamily="34" charset="0"/>
              </a:rPr>
              <a:t>The dispute entailed the sealing of the Magna Carta in 1215. The Magna Carta limited royal powers, defined feudal obligations between the King and the barons, and guaranteed a number of rights.</a:t>
            </a:r>
          </a:p>
          <a:p>
            <a:r>
              <a:rPr lang="en-GB" sz="800" dirty="0">
                <a:solidFill>
                  <a:srgbClr val="3A3A3A"/>
                </a:solidFill>
                <a:latin typeface="Century Gothic" panose="020B0502020202020204" pitchFamily="34" charset="0"/>
              </a:rPr>
              <a:t>Henry III was f</a:t>
            </a:r>
            <a:r>
              <a:rPr lang="en-GB" sz="800" b="0" i="0" dirty="0">
                <a:solidFill>
                  <a:srgbClr val="3A3A3A"/>
                </a:solidFill>
                <a:effectLst/>
                <a:latin typeface="Century Gothic" panose="020B0502020202020204" pitchFamily="34" charset="0"/>
              </a:rPr>
              <a:t>orced by Parliament to approve the Provisions of Oxford in 1258, the annulment of such provisions in 1264 led to the barons’ revolts.</a:t>
            </a:r>
          </a:p>
          <a:p>
            <a:r>
              <a:rPr lang="en-GB" sz="800" b="0" i="0" dirty="0">
                <a:solidFill>
                  <a:srgbClr val="3A3A3A"/>
                </a:solidFill>
                <a:effectLst/>
                <a:latin typeface="Century Gothic" panose="020B0502020202020204" pitchFamily="34" charset="0"/>
              </a:rPr>
              <a:t>Richard II ascended to the English throne in 1377 at only ten years old. His regency council faced all sorts of economic problems,  which helped lead to the Peasant's Revolt in 1381..</a:t>
            </a:r>
          </a:p>
        </p:txBody>
      </p:sp>
      <p:sp>
        <p:nvSpPr>
          <p:cNvPr id="2" name="Footer Placeholder 1"/>
          <p:cNvSpPr>
            <a:spLocks noGrp="1"/>
          </p:cNvSpPr>
          <p:nvPr>
            <p:ph type="ftr" sz="quarter" idx="11"/>
          </p:nvPr>
        </p:nvSpPr>
        <p:spPr>
          <a:xfrm>
            <a:off x="121920" y="9594574"/>
            <a:ext cx="5926031" cy="97037"/>
          </a:xfrm>
        </p:spPr>
        <p:txBody>
          <a:bodyPr/>
          <a:lstStyle/>
          <a:p>
            <a:r>
              <a:rPr lang="en-GB" smtClean="0"/>
              <a:t>Succeeding As a History Teacher by Emily Folorunsho with Laura Gladwin, 2024 © Bloomsbury Publishing Plc </a:t>
            </a:r>
            <a:endParaRPr lang="en-GB" dirty="0"/>
          </a:p>
        </p:txBody>
      </p:sp>
      <p:sp>
        <p:nvSpPr>
          <p:cNvPr id="3" name="TextBox 2"/>
          <p:cNvSpPr txBox="1"/>
          <p:nvPr/>
        </p:nvSpPr>
        <p:spPr>
          <a:xfrm>
            <a:off x="2352254" y="4583339"/>
            <a:ext cx="2089634" cy="1169551"/>
          </a:xfrm>
          <a:prstGeom prst="rect">
            <a:avLst/>
          </a:prstGeom>
          <a:noFill/>
          <a:ln>
            <a:solidFill>
              <a:schemeClr val="bg1">
                <a:lumMod val="50000"/>
              </a:schemeClr>
            </a:solidFill>
          </a:ln>
        </p:spPr>
        <p:txBody>
          <a:bodyPr wrap="square" rtlCol="0">
            <a:spAutoFit/>
          </a:bodyPr>
          <a:lstStyle/>
          <a:p>
            <a:pPr algn="ctr"/>
            <a:r>
              <a:rPr lang="en-GB" sz="1400" dirty="0" smtClean="0">
                <a:solidFill>
                  <a:schemeClr val="bg1">
                    <a:lumMod val="50000"/>
                  </a:schemeClr>
                </a:solidFill>
                <a:latin typeface="Century Gothic" panose="020B0502020202020204" pitchFamily="34" charset="0"/>
              </a:rPr>
              <a:t>[map with colour coding and numbering cannot be included here for copyright reasons]</a:t>
            </a:r>
            <a:endParaRPr lang="en-GB" sz="1400" dirty="0">
              <a:solidFill>
                <a:schemeClr val="bg1">
                  <a:lumMod val="50000"/>
                </a:schemeClr>
              </a:solidFill>
              <a:latin typeface="Century Gothic" panose="020B0502020202020204" pitchFamily="34" charset="0"/>
            </a:endParaRPr>
          </a:p>
        </p:txBody>
      </p:sp>
    </p:spTree>
    <p:extLst>
      <p:ext uri="{BB962C8B-B14F-4D97-AF65-F5344CB8AC3E}">
        <p14:creationId xmlns:p14="http://schemas.microsoft.com/office/powerpoint/2010/main" val="25473239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1291</TotalTime>
  <Words>756</Words>
  <Application>Microsoft Office PowerPoint</Application>
  <PresentationFormat>A4 Paper (210x297 mm)</PresentationFormat>
  <Paragraphs>78</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 Warner-Meanwell</dc:creator>
  <cp:lastModifiedBy>Joanna Ramsay</cp:lastModifiedBy>
  <cp:revision>242</cp:revision>
  <dcterms:created xsi:type="dcterms:W3CDTF">2020-10-04T11:15:15Z</dcterms:created>
  <dcterms:modified xsi:type="dcterms:W3CDTF">2024-04-30T15:15:19Z</dcterms:modified>
</cp:coreProperties>
</file>