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63"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919B"/>
    <a:srgbClr val="E7D69B"/>
    <a:srgbClr val="8BD0F2"/>
    <a:srgbClr val="A4BAE2"/>
    <a:srgbClr val="D3D5D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FF0CBCD-D61C-C528-7B0B-63CF26E3FA5D}" v="32" dt="2023-08-05T13:56:32.723"/>
    <p1510:client id="{C116EB6E-088F-47E9-0441-B8E03E6090DB}" v="2" dt="2023-03-22T16:23:32.26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574" autoAdjust="0"/>
  </p:normalViewPr>
  <p:slideViewPr>
    <p:cSldViewPr snapToGrid="0">
      <p:cViewPr varScale="1">
        <p:scale>
          <a:sx n="72" d="100"/>
          <a:sy n="72" d="100"/>
        </p:scale>
        <p:origin x="3252" y="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21447D-D354-4947-95C1-FD0BFD555B87}" type="datetimeFigureOut">
              <a:rPr lang="en-GB" smtClean="0"/>
              <a:t>30/04/2024</a:t>
            </a:fld>
            <a:endParaRPr lang="en-GB"/>
          </a:p>
        </p:txBody>
      </p:sp>
      <p:sp>
        <p:nvSpPr>
          <p:cNvPr id="4" name="Slide Image Placeholder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E248091-8341-429C-AA32-BE9CC262646F}" type="slidenum">
              <a:rPr lang="en-GB" smtClean="0"/>
              <a:t>‹#›</a:t>
            </a:fld>
            <a:endParaRPr lang="en-GB"/>
          </a:p>
        </p:txBody>
      </p:sp>
    </p:spTree>
    <p:extLst>
      <p:ext uri="{BB962C8B-B14F-4D97-AF65-F5344CB8AC3E}">
        <p14:creationId xmlns:p14="http://schemas.microsoft.com/office/powerpoint/2010/main" val="1535931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1" dirty="0" smtClean="0"/>
          </a:p>
        </p:txBody>
      </p:sp>
      <p:sp>
        <p:nvSpPr>
          <p:cNvPr id="4" name="Slide Number Placeholder 3"/>
          <p:cNvSpPr>
            <a:spLocks noGrp="1"/>
          </p:cNvSpPr>
          <p:nvPr>
            <p:ph type="sldNum" sz="quarter" idx="5"/>
          </p:nvPr>
        </p:nvSpPr>
        <p:spPr/>
        <p:txBody>
          <a:bodyPr/>
          <a:lstStyle/>
          <a:p>
            <a:fld id="{8E248091-8341-429C-AA32-BE9CC262646F}" type="slidenum">
              <a:rPr lang="en-GB" smtClean="0"/>
              <a:t>1</a:t>
            </a:fld>
            <a:endParaRPr lang="en-GB"/>
          </a:p>
        </p:txBody>
      </p:sp>
    </p:spTree>
    <p:extLst>
      <p:ext uri="{BB962C8B-B14F-4D97-AF65-F5344CB8AC3E}">
        <p14:creationId xmlns:p14="http://schemas.microsoft.com/office/powerpoint/2010/main" val="1351818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9A57F66-A494-41B0-8564-5F8A03838DDA}" type="datetimeFigureOut">
              <a:rPr lang="en-GB" smtClean="0"/>
              <a:t>30/04/2024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27584671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A57F66-A494-41B0-8564-5F8A03838DDA}" type="datetimeFigureOut">
              <a:rPr lang="en-GB" smtClean="0"/>
              <a:t>30/04/2024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1829206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A57F66-A494-41B0-8564-5F8A03838DDA}" type="datetimeFigureOut">
              <a:rPr lang="en-GB" smtClean="0"/>
              <a:t>30/04/2024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234505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9A57F66-A494-41B0-8564-5F8A03838DDA}" type="datetimeFigureOut">
              <a:rPr lang="en-GB" smtClean="0"/>
              <a:t>30/04/2024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19013923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9A57F66-A494-41B0-8564-5F8A03838DDA}" type="datetimeFigureOut">
              <a:rPr lang="en-GB" smtClean="0"/>
              <a:t>30/04/2024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7908916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9A57F66-A494-41B0-8564-5F8A03838DDA}" type="datetimeFigureOut">
              <a:rPr lang="en-GB" smtClean="0"/>
              <a:t>30/04/2024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2192358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9A57F66-A494-41B0-8564-5F8A03838DDA}" type="datetimeFigureOut">
              <a:rPr lang="en-GB" smtClean="0"/>
              <a:t>30/04/2024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1497412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9A57F66-A494-41B0-8564-5F8A03838DDA}" type="datetimeFigureOut">
              <a:rPr lang="en-GB" smtClean="0"/>
              <a:t>30/04/2024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21180463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9A57F66-A494-41B0-8564-5F8A03838DDA}" type="datetimeFigureOut">
              <a:rPr lang="en-GB" smtClean="0"/>
              <a:t>30/04/2024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3784046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9A57F66-A494-41B0-8564-5F8A03838DDA}" type="datetimeFigureOut">
              <a:rPr lang="en-GB" smtClean="0"/>
              <a:t>30/04/2024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12135100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9A57F66-A494-41B0-8564-5F8A03838DDA}" type="datetimeFigureOut">
              <a:rPr lang="en-GB" smtClean="0"/>
              <a:t>30/04/2024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3981F4C-9F1F-424C-BFEC-E13147EBC1E9}" type="slidenum">
              <a:rPr lang="en-GB" smtClean="0"/>
              <a:t>‹#›</a:t>
            </a:fld>
            <a:endParaRPr lang="en-GB"/>
          </a:p>
        </p:txBody>
      </p:sp>
    </p:spTree>
    <p:extLst>
      <p:ext uri="{BB962C8B-B14F-4D97-AF65-F5344CB8AC3E}">
        <p14:creationId xmlns:p14="http://schemas.microsoft.com/office/powerpoint/2010/main" val="1725128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9A57F66-A494-41B0-8564-5F8A03838DDA}" type="datetimeFigureOut">
              <a:rPr lang="en-GB" smtClean="0"/>
              <a:t>30/04/2024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3981F4C-9F1F-424C-BFEC-E13147EBC1E9}" type="slidenum">
              <a:rPr lang="en-GB" smtClean="0"/>
              <a:t>‹#›</a:t>
            </a:fld>
            <a:endParaRPr lang="en-GB"/>
          </a:p>
        </p:txBody>
      </p:sp>
    </p:spTree>
    <p:extLst>
      <p:ext uri="{BB962C8B-B14F-4D97-AF65-F5344CB8AC3E}">
        <p14:creationId xmlns:p14="http://schemas.microsoft.com/office/powerpoint/2010/main" val="42409563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 name="TextBox 66">
            <a:extLst>
              <a:ext uri="{FF2B5EF4-FFF2-40B4-BE49-F238E27FC236}">
                <a16:creationId xmlns:a16="http://schemas.microsoft.com/office/drawing/2014/main" id="{756A62A4-4D57-94DD-B3EA-803BC75203CE}"/>
              </a:ext>
            </a:extLst>
          </p:cNvPr>
          <p:cNvSpPr txBox="1"/>
          <p:nvPr/>
        </p:nvSpPr>
        <p:spPr>
          <a:xfrm>
            <a:off x="3671325" y="2631630"/>
            <a:ext cx="1888398" cy="4316566"/>
          </a:xfrm>
          <a:custGeom>
            <a:avLst/>
            <a:gdLst>
              <a:gd name="connsiteX0" fmla="*/ 0 w 2750926"/>
              <a:gd name="connsiteY0" fmla="*/ 0 h 3701013"/>
              <a:gd name="connsiteX1" fmla="*/ 2750926 w 2750926"/>
              <a:gd name="connsiteY1" fmla="*/ 0 h 3701013"/>
              <a:gd name="connsiteX2" fmla="*/ 2750926 w 2750926"/>
              <a:gd name="connsiteY2" fmla="*/ 3701013 h 3701013"/>
              <a:gd name="connsiteX3" fmla="*/ 0 w 2750926"/>
              <a:gd name="connsiteY3" fmla="*/ 3701013 h 3701013"/>
              <a:gd name="connsiteX4" fmla="*/ 0 w 2750926"/>
              <a:gd name="connsiteY4" fmla="*/ 0 h 3701013"/>
              <a:gd name="connsiteX0" fmla="*/ 0 w 2750926"/>
              <a:gd name="connsiteY0" fmla="*/ 0 h 3701013"/>
              <a:gd name="connsiteX1" fmla="*/ 2664 w 2750926"/>
              <a:gd name="connsiteY1" fmla="*/ 3793 h 3701013"/>
              <a:gd name="connsiteX2" fmla="*/ 2750926 w 2750926"/>
              <a:gd name="connsiteY2" fmla="*/ 0 h 3701013"/>
              <a:gd name="connsiteX3" fmla="*/ 2750926 w 2750926"/>
              <a:gd name="connsiteY3" fmla="*/ 3701013 h 3701013"/>
              <a:gd name="connsiteX4" fmla="*/ 0 w 2750926"/>
              <a:gd name="connsiteY4" fmla="*/ 3701013 h 3701013"/>
              <a:gd name="connsiteX5" fmla="*/ 0 w 2750926"/>
              <a:gd name="connsiteY5" fmla="*/ 0 h 3701013"/>
              <a:gd name="connsiteX0" fmla="*/ 0 w 2750926"/>
              <a:gd name="connsiteY0" fmla="*/ 0 h 3701013"/>
              <a:gd name="connsiteX1" fmla="*/ 2664 w 2750926"/>
              <a:gd name="connsiteY1" fmla="*/ 3793 h 3701013"/>
              <a:gd name="connsiteX2" fmla="*/ 2750926 w 2750926"/>
              <a:gd name="connsiteY2" fmla="*/ 0 h 3701013"/>
              <a:gd name="connsiteX3" fmla="*/ 2750926 w 2750926"/>
              <a:gd name="connsiteY3" fmla="*/ 3701013 h 3701013"/>
              <a:gd name="connsiteX4" fmla="*/ 0 w 2750926"/>
              <a:gd name="connsiteY4" fmla="*/ 3701013 h 3701013"/>
              <a:gd name="connsiteX5" fmla="*/ 0 w 2750926"/>
              <a:gd name="connsiteY5" fmla="*/ 0 h 3701013"/>
              <a:gd name="connsiteX0" fmla="*/ 0 w 2750926"/>
              <a:gd name="connsiteY0" fmla="*/ 0 h 3701013"/>
              <a:gd name="connsiteX1" fmla="*/ 2664 w 2750926"/>
              <a:gd name="connsiteY1" fmla="*/ 3793 h 3701013"/>
              <a:gd name="connsiteX2" fmla="*/ 2750926 w 2750926"/>
              <a:gd name="connsiteY2" fmla="*/ 0 h 3701013"/>
              <a:gd name="connsiteX3" fmla="*/ 2750926 w 2750926"/>
              <a:gd name="connsiteY3" fmla="*/ 3701013 h 3701013"/>
              <a:gd name="connsiteX4" fmla="*/ 847725 w 2750926"/>
              <a:gd name="connsiteY4" fmla="*/ 2686600 h 3701013"/>
              <a:gd name="connsiteX5" fmla="*/ 0 w 2750926"/>
              <a:gd name="connsiteY5" fmla="*/ 0 h 3701013"/>
              <a:gd name="connsiteX0" fmla="*/ 0 w 2750926"/>
              <a:gd name="connsiteY0" fmla="*/ 0 h 3701013"/>
              <a:gd name="connsiteX1" fmla="*/ 2664 w 2750926"/>
              <a:gd name="connsiteY1" fmla="*/ 3793 h 3701013"/>
              <a:gd name="connsiteX2" fmla="*/ 2750926 w 2750926"/>
              <a:gd name="connsiteY2" fmla="*/ 0 h 3701013"/>
              <a:gd name="connsiteX3" fmla="*/ 2750926 w 2750926"/>
              <a:gd name="connsiteY3" fmla="*/ 3701013 h 3701013"/>
              <a:gd name="connsiteX4" fmla="*/ 847725 w 2750926"/>
              <a:gd name="connsiteY4" fmla="*/ 2686600 h 3701013"/>
              <a:gd name="connsiteX5" fmla="*/ 0 w 2750926"/>
              <a:gd name="connsiteY5" fmla="*/ 0 h 37010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750926" h="3701013">
                <a:moveTo>
                  <a:pt x="0" y="0"/>
                </a:moveTo>
                <a:lnTo>
                  <a:pt x="2664" y="3793"/>
                </a:lnTo>
                <a:lnTo>
                  <a:pt x="2750926" y="0"/>
                </a:lnTo>
                <a:lnTo>
                  <a:pt x="2750926" y="3701013"/>
                </a:lnTo>
                <a:lnTo>
                  <a:pt x="847725" y="2686600"/>
                </a:lnTo>
                <a:cubicBezTo>
                  <a:pt x="14288" y="-4396"/>
                  <a:pt x="704850" y="2114733"/>
                  <a:pt x="0" y="0"/>
                </a:cubicBezTo>
                <a:close/>
              </a:path>
            </a:pathLst>
          </a:custGeom>
          <a:noFill/>
        </p:spPr>
        <p:txBody>
          <a:bodyPr wrap="square" lIns="91440" tIns="45720" rIns="91440" bIns="45720" anchor="t">
            <a:spAutoFit/>
          </a:bodyPr>
          <a:lstStyle/>
          <a:p>
            <a:pPr marL="228600" indent="-228600">
              <a:buFont typeface="Wingdings" panose="05000000000000000000" pitchFamily="2" charset="2"/>
              <a:buChar char="Ø"/>
            </a:pPr>
            <a:r>
              <a:rPr lang="en-GB" sz="1050" b="1" dirty="0"/>
              <a:t>Religion</a:t>
            </a:r>
          </a:p>
          <a:p>
            <a:r>
              <a:rPr lang="en-GB" sz="800" b="0" i="0" dirty="0">
                <a:solidFill>
                  <a:srgbClr val="3A3A3A"/>
                </a:solidFill>
                <a:effectLst/>
                <a:latin typeface="Century Gothic"/>
              </a:rPr>
              <a:t>In England at the start of the Early modern (EM) period, nearly everyone believed in God. They followed the Roman Catholic religion led by the Pope in Rome. It was the only religion in England at this time. This all changed under Henry VIII when England underwent the English </a:t>
            </a:r>
            <a:r>
              <a:rPr lang="en-GB" sz="800" dirty="0">
                <a:solidFill>
                  <a:srgbClr val="3A3A3A"/>
                </a:solidFill>
                <a:latin typeface="Century Gothic"/>
              </a:rPr>
              <a:t>Reformation</a:t>
            </a:r>
            <a:r>
              <a:rPr lang="en-GB" sz="800" b="0" i="0" dirty="0">
                <a:solidFill>
                  <a:srgbClr val="3A3A3A"/>
                </a:solidFill>
                <a:effectLst/>
                <a:latin typeface="Century Gothic"/>
              </a:rPr>
              <a:t> and the Church of England was created. England broke with Rome and became a Protestant nation. The EM period was one of religious turmoil with the religion of England changing with each Monarch! At its most extreme England was Puritan under Oliver Cromwell. This period saw the gun power plot where Catholics tried to murder King James I as he was Protestant!</a:t>
            </a:r>
            <a:endParaRPr lang="en-GB" sz="800" dirty="0">
              <a:solidFill>
                <a:srgbClr val="3A3A3A"/>
              </a:solidFill>
              <a:latin typeface="Century Gothic"/>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a:p>
            <a:endParaRPr lang="en-GB" sz="800" dirty="0">
              <a:solidFill>
                <a:srgbClr val="3A3A3A"/>
              </a:solidFill>
              <a:latin typeface="Century Gothic" panose="020B0502020202020204" pitchFamily="34" charset="0"/>
            </a:endParaRPr>
          </a:p>
        </p:txBody>
      </p:sp>
      <p:sp>
        <p:nvSpPr>
          <p:cNvPr id="21" name="TextBox 20">
            <a:extLst>
              <a:ext uri="{FF2B5EF4-FFF2-40B4-BE49-F238E27FC236}">
                <a16:creationId xmlns:a16="http://schemas.microsoft.com/office/drawing/2014/main" id="{6B30DBDA-4C29-4733-A750-4664E4EF5A1B}"/>
              </a:ext>
            </a:extLst>
          </p:cNvPr>
          <p:cNvSpPr txBox="1"/>
          <p:nvPr/>
        </p:nvSpPr>
        <p:spPr>
          <a:xfrm>
            <a:off x="0" y="0"/>
            <a:ext cx="6858000" cy="461665"/>
          </a:xfrm>
          <a:prstGeom prst="rect">
            <a:avLst/>
          </a:prstGeom>
          <a:noFill/>
        </p:spPr>
        <p:txBody>
          <a:bodyPr wrap="square" rtlCol="0">
            <a:spAutoFit/>
          </a:bodyPr>
          <a:lstStyle/>
          <a:p>
            <a:pPr algn="ctr"/>
            <a:r>
              <a:rPr lang="en-GB" sz="2400" b="1" dirty="0"/>
              <a:t>Mapping Early Modern England</a:t>
            </a:r>
          </a:p>
        </p:txBody>
      </p:sp>
      <p:pic>
        <p:nvPicPr>
          <p:cNvPr id="80" name="Picture 79" descr="A picture containing shape&#10;&#10;Description automatically generated">
            <a:extLst>
              <a:ext uri="{FF2B5EF4-FFF2-40B4-BE49-F238E27FC236}">
                <a16:creationId xmlns:a16="http://schemas.microsoft.com/office/drawing/2014/main" id="{A829B790-CD64-4BD6-8AC3-24EFB0A5EFDF}"/>
              </a:ext>
            </a:extLst>
          </p:cNvPr>
          <p:cNvPicPr>
            <a:picLocks noChangeAspect="1"/>
          </p:cNvPicPr>
          <p:nvPr/>
        </p:nvPicPr>
        <p:blipFill rotWithShape="1">
          <a:blip r:embed="rId3" cstate="hqprint">
            <a:extLst>
              <a:ext uri="{28A0092B-C50C-407E-A947-70E740481C1C}">
                <a14:useLocalDpi xmlns:a14="http://schemas.microsoft.com/office/drawing/2010/main" val="0"/>
              </a:ext>
            </a:extLst>
          </a:blip>
          <a:srcRect b="13889"/>
          <a:stretch/>
        </p:blipFill>
        <p:spPr>
          <a:xfrm>
            <a:off x="19524" y="-36883"/>
            <a:ext cx="493219" cy="424716"/>
          </a:xfrm>
          <a:prstGeom prst="rect">
            <a:avLst/>
          </a:prstGeom>
        </p:spPr>
      </p:pic>
      <p:sp>
        <p:nvSpPr>
          <p:cNvPr id="22" name="TextBox 21">
            <a:extLst>
              <a:ext uri="{FF2B5EF4-FFF2-40B4-BE49-F238E27FC236}">
                <a16:creationId xmlns:a16="http://schemas.microsoft.com/office/drawing/2014/main" id="{BD7E03F4-A3B3-47D4-8911-96C31B43B405}"/>
              </a:ext>
            </a:extLst>
          </p:cNvPr>
          <p:cNvSpPr txBox="1"/>
          <p:nvPr/>
        </p:nvSpPr>
        <p:spPr>
          <a:xfrm>
            <a:off x="-9730" y="371006"/>
            <a:ext cx="6827341" cy="746358"/>
          </a:xfrm>
          <a:prstGeom prst="rect">
            <a:avLst/>
          </a:prstGeom>
          <a:noFill/>
        </p:spPr>
        <p:txBody>
          <a:bodyPr wrap="square" lIns="91440" tIns="45720" rIns="91440" bIns="45720" rtlCol="0" anchor="t">
            <a:spAutoFit/>
          </a:bodyPr>
          <a:lstStyle/>
          <a:p>
            <a:pPr algn="just"/>
            <a:r>
              <a:rPr lang="en-GB" sz="850" dirty="0">
                <a:latin typeface="Century Gothic"/>
              </a:rPr>
              <a:t>When studying Early Modern England it is important to remember that this spans hundreds of years, and multiple monarchs. At the start of this time period The power of the kings changed with the English revolution and for a brief period England becomes a republic under Lord Protector Oliver Cromwell. Society also changed with multiple religious changes over the years and by the end of this time period the British Empire is smaller with the loss of its colonies in America and the birth of the United States of America. The power of parliament grows in this period but the poverty faced by the people remains very much the same.</a:t>
            </a:r>
          </a:p>
        </p:txBody>
      </p:sp>
      <p:sp>
        <p:nvSpPr>
          <p:cNvPr id="25" name="Oval 24">
            <a:extLst>
              <a:ext uri="{FF2B5EF4-FFF2-40B4-BE49-F238E27FC236}">
                <a16:creationId xmlns:a16="http://schemas.microsoft.com/office/drawing/2014/main" id="{A8A97E94-1350-4CA8-B541-B91908EFD689}"/>
              </a:ext>
            </a:extLst>
          </p:cNvPr>
          <p:cNvSpPr/>
          <p:nvPr/>
        </p:nvSpPr>
        <p:spPr>
          <a:xfrm>
            <a:off x="121920" y="1886689"/>
            <a:ext cx="180167" cy="180167"/>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8" name="Straight Connector 27">
            <a:extLst>
              <a:ext uri="{FF2B5EF4-FFF2-40B4-BE49-F238E27FC236}">
                <a16:creationId xmlns:a16="http://schemas.microsoft.com/office/drawing/2014/main" id="{17F86608-28F1-49CF-B819-C1A1F7F3D0D4}"/>
              </a:ext>
            </a:extLst>
          </p:cNvPr>
          <p:cNvCxnSpPr>
            <a:cxnSpLocks/>
            <a:endCxn id="49" idx="6"/>
          </p:cNvCxnSpPr>
          <p:nvPr/>
        </p:nvCxnSpPr>
        <p:spPr>
          <a:xfrm flipV="1">
            <a:off x="92274" y="1993472"/>
            <a:ext cx="6441170" cy="19301"/>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a:extLst>
              <a:ext uri="{FF2B5EF4-FFF2-40B4-BE49-F238E27FC236}">
                <a16:creationId xmlns:a16="http://schemas.microsoft.com/office/drawing/2014/main" id="{AF12167C-2A09-4A5D-8CFC-CB5CB5A7F60E}"/>
              </a:ext>
            </a:extLst>
          </p:cNvPr>
          <p:cNvSpPr txBox="1"/>
          <p:nvPr/>
        </p:nvSpPr>
        <p:spPr>
          <a:xfrm rot="16200000">
            <a:off x="-980870" y="1391814"/>
            <a:ext cx="2296160" cy="261610"/>
          </a:xfrm>
          <a:prstGeom prst="rect">
            <a:avLst/>
          </a:prstGeom>
          <a:noFill/>
        </p:spPr>
        <p:txBody>
          <a:bodyPr wrap="square" rtlCol="0">
            <a:spAutoFit/>
          </a:bodyPr>
          <a:lstStyle/>
          <a:p>
            <a:pPr algn="ctr"/>
            <a:r>
              <a:rPr lang="en-GB" sz="1100" b="1" dirty="0"/>
              <a:t>Key Dates</a:t>
            </a:r>
          </a:p>
        </p:txBody>
      </p:sp>
      <p:sp>
        <p:nvSpPr>
          <p:cNvPr id="30" name="Oval 29">
            <a:extLst>
              <a:ext uri="{FF2B5EF4-FFF2-40B4-BE49-F238E27FC236}">
                <a16:creationId xmlns:a16="http://schemas.microsoft.com/office/drawing/2014/main" id="{E1340DEC-119C-46B8-A23A-D5EA98514A3E}"/>
              </a:ext>
            </a:extLst>
          </p:cNvPr>
          <p:cNvSpPr/>
          <p:nvPr/>
        </p:nvSpPr>
        <p:spPr>
          <a:xfrm>
            <a:off x="424131" y="190163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9" name="Oval 98">
            <a:extLst>
              <a:ext uri="{FF2B5EF4-FFF2-40B4-BE49-F238E27FC236}">
                <a16:creationId xmlns:a16="http://schemas.microsoft.com/office/drawing/2014/main" id="{888C4EBE-9B93-418C-999C-2449F6515E89}"/>
              </a:ext>
            </a:extLst>
          </p:cNvPr>
          <p:cNvSpPr/>
          <p:nvPr/>
        </p:nvSpPr>
        <p:spPr>
          <a:xfrm>
            <a:off x="760363" y="1901206"/>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Oval 99">
            <a:extLst>
              <a:ext uri="{FF2B5EF4-FFF2-40B4-BE49-F238E27FC236}">
                <a16:creationId xmlns:a16="http://schemas.microsoft.com/office/drawing/2014/main" id="{EC3F2981-FE71-4050-9AAE-FCE923A7FBE3}"/>
              </a:ext>
            </a:extLst>
          </p:cNvPr>
          <p:cNvSpPr/>
          <p:nvPr/>
        </p:nvSpPr>
        <p:spPr>
          <a:xfrm>
            <a:off x="1424867" y="1907109"/>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Oval 100">
            <a:extLst>
              <a:ext uri="{FF2B5EF4-FFF2-40B4-BE49-F238E27FC236}">
                <a16:creationId xmlns:a16="http://schemas.microsoft.com/office/drawing/2014/main" id="{D2F69B31-8358-4454-AF50-4544A602DF06}"/>
              </a:ext>
            </a:extLst>
          </p:cNvPr>
          <p:cNvSpPr/>
          <p:nvPr/>
        </p:nvSpPr>
        <p:spPr>
          <a:xfrm>
            <a:off x="1785296" y="1905088"/>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Oval 104">
            <a:extLst>
              <a:ext uri="{FF2B5EF4-FFF2-40B4-BE49-F238E27FC236}">
                <a16:creationId xmlns:a16="http://schemas.microsoft.com/office/drawing/2014/main" id="{B1FD420F-3963-4DD4-BEAA-1CBB7331032C}"/>
              </a:ext>
            </a:extLst>
          </p:cNvPr>
          <p:cNvSpPr/>
          <p:nvPr/>
        </p:nvSpPr>
        <p:spPr>
          <a:xfrm>
            <a:off x="2236671" y="190359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2" name="TextBox 11">
            <a:extLst>
              <a:ext uri="{FF2B5EF4-FFF2-40B4-BE49-F238E27FC236}">
                <a16:creationId xmlns:a16="http://schemas.microsoft.com/office/drawing/2014/main" id="{BACE3630-10BF-4F87-BE25-A412B4DB3F57}"/>
              </a:ext>
            </a:extLst>
          </p:cNvPr>
          <p:cNvSpPr txBox="1"/>
          <p:nvPr/>
        </p:nvSpPr>
        <p:spPr>
          <a:xfrm>
            <a:off x="19524" y="8518582"/>
            <a:ext cx="6781596" cy="1107996"/>
          </a:xfrm>
          <a:prstGeom prst="rect">
            <a:avLst/>
          </a:prstGeom>
          <a:noFill/>
        </p:spPr>
        <p:txBody>
          <a:bodyPr wrap="square" rtlCol="0">
            <a:spAutoFit/>
          </a:bodyPr>
          <a:lstStyle/>
          <a:p>
            <a:r>
              <a:rPr lang="en-GB" sz="1100" b="1" dirty="0"/>
              <a:t>Task:</a:t>
            </a:r>
          </a:p>
          <a:p>
            <a:pPr marL="228600" indent="-228600">
              <a:buAutoNum type="arabicPeriod"/>
            </a:pPr>
            <a:r>
              <a:rPr lang="en-GB" sz="1100" b="1" dirty="0"/>
              <a:t>By the end of this period who gained more power?</a:t>
            </a:r>
          </a:p>
          <a:p>
            <a:pPr marL="228600" indent="-228600">
              <a:buAutoNum type="arabicPeriod"/>
            </a:pPr>
            <a:r>
              <a:rPr lang="en-GB" sz="1100" b="1" dirty="0"/>
              <a:t>Summarise what the American Revolution was</a:t>
            </a:r>
          </a:p>
          <a:p>
            <a:pPr marL="228600" indent="-228600">
              <a:buAutoNum type="arabicPeriod"/>
            </a:pPr>
            <a:r>
              <a:rPr lang="en-GB" sz="1100" b="1" dirty="0"/>
              <a:t>What major religious changes took place in this time period?</a:t>
            </a:r>
          </a:p>
          <a:p>
            <a:pPr marL="228600" indent="-228600">
              <a:buAutoNum type="arabicPeriod"/>
            </a:pPr>
            <a:r>
              <a:rPr lang="en-GB" sz="1100" b="1" dirty="0"/>
              <a:t>Who created, and when, was the Church of England set up?</a:t>
            </a:r>
          </a:p>
          <a:p>
            <a:pPr marL="228600" indent="-228600">
              <a:buAutoNum type="arabicPeriod"/>
            </a:pPr>
            <a:r>
              <a:rPr lang="en-GB" sz="1100" b="1" dirty="0"/>
              <a:t>What is a constitutional Monarchy?</a:t>
            </a:r>
          </a:p>
        </p:txBody>
      </p:sp>
      <p:sp>
        <p:nvSpPr>
          <p:cNvPr id="24" name="Oval 23">
            <a:extLst>
              <a:ext uri="{FF2B5EF4-FFF2-40B4-BE49-F238E27FC236}">
                <a16:creationId xmlns:a16="http://schemas.microsoft.com/office/drawing/2014/main" id="{3E5DD19E-7B46-4C55-A435-31418E19A54D}"/>
              </a:ext>
            </a:extLst>
          </p:cNvPr>
          <p:cNvSpPr/>
          <p:nvPr/>
        </p:nvSpPr>
        <p:spPr>
          <a:xfrm>
            <a:off x="2660297" y="1898249"/>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a:extLst>
              <a:ext uri="{FF2B5EF4-FFF2-40B4-BE49-F238E27FC236}">
                <a16:creationId xmlns:a16="http://schemas.microsoft.com/office/drawing/2014/main" id="{E93ED550-299C-4A86-89AD-BC8D57E69993}"/>
              </a:ext>
            </a:extLst>
          </p:cNvPr>
          <p:cNvSpPr/>
          <p:nvPr/>
        </p:nvSpPr>
        <p:spPr>
          <a:xfrm>
            <a:off x="2989438" y="189373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TextBox 26">
            <a:extLst>
              <a:ext uri="{FF2B5EF4-FFF2-40B4-BE49-F238E27FC236}">
                <a16:creationId xmlns:a16="http://schemas.microsoft.com/office/drawing/2014/main" id="{24B36F6A-00E5-46BE-9B53-BAAFC4D7F211}"/>
              </a:ext>
            </a:extLst>
          </p:cNvPr>
          <p:cNvSpPr txBox="1"/>
          <p:nvPr/>
        </p:nvSpPr>
        <p:spPr>
          <a:xfrm>
            <a:off x="307437" y="1692336"/>
            <a:ext cx="603250" cy="246221"/>
          </a:xfrm>
          <a:prstGeom prst="rect">
            <a:avLst/>
          </a:prstGeom>
          <a:noFill/>
        </p:spPr>
        <p:txBody>
          <a:bodyPr wrap="square" rtlCol="0">
            <a:spAutoFit/>
          </a:bodyPr>
          <a:lstStyle/>
          <a:p>
            <a:r>
              <a:rPr lang="en-GB" sz="1000" b="1" dirty="0"/>
              <a:t>1509</a:t>
            </a:r>
          </a:p>
        </p:txBody>
      </p:sp>
      <p:sp>
        <p:nvSpPr>
          <p:cNvPr id="33" name="TextBox 32">
            <a:extLst>
              <a:ext uri="{FF2B5EF4-FFF2-40B4-BE49-F238E27FC236}">
                <a16:creationId xmlns:a16="http://schemas.microsoft.com/office/drawing/2014/main" id="{A151CEA4-A598-4D81-B8CD-F774C5072627}"/>
              </a:ext>
            </a:extLst>
          </p:cNvPr>
          <p:cNvSpPr txBox="1"/>
          <p:nvPr/>
        </p:nvSpPr>
        <p:spPr>
          <a:xfrm>
            <a:off x="636111" y="1696857"/>
            <a:ext cx="603250" cy="246221"/>
          </a:xfrm>
          <a:prstGeom prst="rect">
            <a:avLst/>
          </a:prstGeom>
          <a:noFill/>
        </p:spPr>
        <p:txBody>
          <a:bodyPr wrap="square" rtlCol="0">
            <a:spAutoFit/>
          </a:bodyPr>
          <a:lstStyle/>
          <a:p>
            <a:r>
              <a:rPr lang="en-GB" sz="1000" b="1" dirty="0"/>
              <a:t>1534</a:t>
            </a:r>
          </a:p>
        </p:txBody>
      </p:sp>
      <p:sp>
        <p:nvSpPr>
          <p:cNvPr id="36" name="TextBox 35">
            <a:extLst>
              <a:ext uri="{FF2B5EF4-FFF2-40B4-BE49-F238E27FC236}">
                <a16:creationId xmlns:a16="http://schemas.microsoft.com/office/drawing/2014/main" id="{7AE5B64B-6285-4A7D-A811-2596668F792E}"/>
              </a:ext>
            </a:extLst>
          </p:cNvPr>
          <p:cNvSpPr txBox="1"/>
          <p:nvPr/>
        </p:nvSpPr>
        <p:spPr>
          <a:xfrm>
            <a:off x="1313192" y="1695285"/>
            <a:ext cx="603250" cy="246221"/>
          </a:xfrm>
          <a:prstGeom prst="rect">
            <a:avLst/>
          </a:prstGeom>
          <a:noFill/>
        </p:spPr>
        <p:txBody>
          <a:bodyPr wrap="square" rtlCol="0">
            <a:spAutoFit/>
          </a:bodyPr>
          <a:lstStyle/>
          <a:p>
            <a:r>
              <a:rPr lang="en-GB" sz="1000" b="1" dirty="0"/>
              <a:t>1547</a:t>
            </a:r>
          </a:p>
        </p:txBody>
      </p:sp>
      <p:sp>
        <p:nvSpPr>
          <p:cNvPr id="39" name="TextBox 38">
            <a:extLst>
              <a:ext uri="{FF2B5EF4-FFF2-40B4-BE49-F238E27FC236}">
                <a16:creationId xmlns:a16="http://schemas.microsoft.com/office/drawing/2014/main" id="{E9C78FFD-2ACB-4D42-AAD0-5274D15609DF}"/>
              </a:ext>
            </a:extLst>
          </p:cNvPr>
          <p:cNvSpPr txBox="1"/>
          <p:nvPr/>
        </p:nvSpPr>
        <p:spPr>
          <a:xfrm>
            <a:off x="1627192" y="1702224"/>
            <a:ext cx="603250" cy="246221"/>
          </a:xfrm>
          <a:prstGeom prst="rect">
            <a:avLst/>
          </a:prstGeom>
          <a:noFill/>
        </p:spPr>
        <p:txBody>
          <a:bodyPr wrap="square" rtlCol="0">
            <a:spAutoFit/>
          </a:bodyPr>
          <a:lstStyle/>
          <a:p>
            <a:r>
              <a:rPr lang="en-GB" sz="1000" b="1" dirty="0"/>
              <a:t>1549</a:t>
            </a:r>
          </a:p>
        </p:txBody>
      </p:sp>
      <p:sp>
        <p:nvSpPr>
          <p:cNvPr id="40" name="TextBox 39">
            <a:extLst>
              <a:ext uri="{FF2B5EF4-FFF2-40B4-BE49-F238E27FC236}">
                <a16:creationId xmlns:a16="http://schemas.microsoft.com/office/drawing/2014/main" id="{0B92306B-FA0A-4314-BB7D-0D315F887501}"/>
              </a:ext>
            </a:extLst>
          </p:cNvPr>
          <p:cNvSpPr txBox="1"/>
          <p:nvPr/>
        </p:nvSpPr>
        <p:spPr>
          <a:xfrm>
            <a:off x="2067001" y="1696856"/>
            <a:ext cx="603250" cy="246221"/>
          </a:xfrm>
          <a:prstGeom prst="rect">
            <a:avLst/>
          </a:prstGeom>
          <a:noFill/>
        </p:spPr>
        <p:txBody>
          <a:bodyPr wrap="square" rtlCol="0">
            <a:spAutoFit/>
          </a:bodyPr>
          <a:lstStyle/>
          <a:p>
            <a:r>
              <a:rPr lang="en-GB" sz="1000" b="1" dirty="0"/>
              <a:t>1553</a:t>
            </a:r>
          </a:p>
        </p:txBody>
      </p:sp>
      <p:sp>
        <p:nvSpPr>
          <p:cNvPr id="41" name="TextBox 40">
            <a:extLst>
              <a:ext uri="{FF2B5EF4-FFF2-40B4-BE49-F238E27FC236}">
                <a16:creationId xmlns:a16="http://schemas.microsoft.com/office/drawing/2014/main" id="{5ACEA749-C2E6-4FF5-ADFF-301FF882BCF6}"/>
              </a:ext>
            </a:extLst>
          </p:cNvPr>
          <p:cNvSpPr txBox="1"/>
          <p:nvPr/>
        </p:nvSpPr>
        <p:spPr>
          <a:xfrm>
            <a:off x="2495009" y="1705875"/>
            <a:ext cx="603250" cy="246221"/>
          </a:xfrm>
          <a:prstGeom prst="rect">
            <a:avLst/>
          </a:prstGeom>
          <a:noFill/>
        </p:spPr>
        <p:txBody>
          <a:bodyPr wrap="square" rtlCol="0">
            <a:spAutoFit/>
          </a:bodyPr>
          <a:lstStyle/>
          <a:p>
            <a:r>
              <a:rPr lang="en-GB" sz="1000" b="1" dirty="0"/>
              <a:t>1555</a:t>
            </a:r>
          </a:p>
        </p:txBody>
      </p:sp>
      <p:sp>
        <p:nvSpPr>
          <p:cNvPr id="42" name="TextBox 41">
            <a:extLst>
              <a:ext uri="{FF2B5EF4-FFF2-40B4-BE49-F238E27FC236}">
                <a16:creationId xmlns:a16="http://schemas.microsoft.com/office/drawing/2014/main" id="{029DBAD0-FEC5-401D-A600-DA496B742098}"/>
              </a:ext>
            </a:extLst>
          </p:cNvPr>
          <p:cNvSpPr txBox="1"/>
          <p:nvPr/>
        </p:nvSpPr>
        <p:spPr>
          <a:xfrm>
            <a:off x="2841284" y="1700007"/>
            <a:ext cx="603250" cy="246221"/>
          </a:xfrm>
          <a:prstGeom prst="rect">
            <a:avLst/>
          </a:prstGeom>
          <a:noFill/>
        </p:spPr>
        <p:txBody>
          <a:bodyPr wrap="square" rtlCol="0">
            <a:spAutoFit/>
          </a:bodyPr>
          <a:lstStyle/>
          <a:p>
            <a:r>
              <a:rPr lang="en-GB" sz="1000" b="1" dirty="0"/>
              <a:t>1558</a:t>
            </a:r>
          </a:p>
        </p:txBody>
      </p:sp>
      <p:sp>
        <p:nvSpPr>
          <p:cNvPr id="48" name="TextBox 47">
            <a:extLst>
              <a:ext uri="{FF2B5EF4-FFF2-40B4-BE49-F238E27FC236}">
                <a16:creationId xmlns:a16="http://schemas.microsoft.com/office/drawing/2014/main" id="{63CD0D81-12D2-4C90-BECF-E41B8394AA60}"/>
              </a:ext>
            </a:extLst>
          </p:cNvPr>
          <p:cNvSpPr txBox="1"/>
          <p:nvPr/>
        </p:nvSpPr>
        <p:spPr>
          <a:xfrm>
            <a:off x="92571" y="2572362"/>
            <a:ext cx="3052032" cy="1485022"/>
          </a:xfrm>
          <a:prstGeom prst="rect">
            <a:avLst/>
          </a:prstGeom>
          <a:solidFill>
            <a:schemeClr val="bg1"/>
          </a:solidFill>
        </p:spPr>
        <p:txBody>
          <a:bodyPr wrap="square" rtlCol="0">
            <a:spAutoFit/>
          </a:bodyPr>
          <a:lstStyle/>
          <a:p>
            <a:pPr marL="228600" indent="-228600">
              <a:buFont typeface="Wingdings" panose="05000000000000000000" pitchFamily="2" charset="2"/>
              <a:buChar char="Ø"/>
            </a:pPr>
            <a:r>
              <a:rPr lang="en-GB" sz="1050" b="1" dirty="0"/>
              <a:t>Society</a:t>
            </a:r>
          </a:p>
          <a:p>
            <a:r>
              <a:rPr lang="en-GB" sz="800" dirty="0">
                <a:latin typeface="Century Gothic" panose="020B0502020202020204" pitchFamily="34" charset="0"/>
              </a:rPr>
              <a:t>Early modern society was a Patriarchy – where men had more power than women. The King’s court was very powerful and people had to be very adaptive to change as there was a lot of change in this time period! Generally England became a very powerful player in Europe during this period, although the loss of the American colonies was something that is said to have made King George III mad! By the end of this period the United States of America is born and Britain looks more toward its colonies in India as the jewel in its crown!</a:t>
            </a:r>
          </a:p>
        </p:txBody>
      </p:sp>
      <p:sp>
        <p:nvSpPr>
          <p:cNvPr id="76" name="Oval 75">
            <a:extLst>
              <a:ext uri="{FF2B5EF4-FFF2-40B4-BE49-F238E27FC236}">
                <a16:creationId xmlns:a16="http://schemas.microsoft.com/office/drawing/2014/main" id="{D6D98FDF-01FC-4F98-89C0-D1C35DEBD425}"/>
              </a:ext>
            </a:extLst>
          </p:cNvPr>
          <p:cNvSpPr/>
          <p:nvPr/>
        </p:nvSpPr>
        <p:spPr>
          <a:xfrm>
            <a:off x="5121793" y="7569067"/>
            <a:ext cx="159006" cy="1590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1</a:t>
            </a:r>
          </a:p>
        </p:txBody>
      </p:sp>
      <p:sp>
        <p:nvSpPr>
          <p:cNvPr id="82" name="Oval 81">
            <a:extLst>
              <a:ext uri="{FF2B5EF4-FFF2-40B4-BE49-F238E27FC236}">
                <a16:creationId xmlns:a16="http://schemas.microsoft.com/office/drawing/2014/main" id="{17192860-8AB8-4F95-BB9D-6C9D789820B6}"/>
              </a:ext>
            </a:extLst>
          </p:cNvPr>
          <p:cNvSpPr/>
          <p:nvPr/>
        </p:nvSpPr>
        <p:spPr>
          <a:xfrm>
            <a:off x="5121793" y="7761161"/>
            <a:ext cx="159006" cy="1590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2</a:t>
            </a:r>
          </a:p>
        </p:txBody>
      </p:sp>
      <p:sp>
        <p:nvSpPr>
          <p:cNvPr id="86" name="Oval 85">
            <a:extLst>
              <a:ext uri="{FF2B5EF4-FFF2-40B4-BE49-F238E27FC236}">
                <a16:creationId xmlns:a16="http://schemas.microsoft.com/office/drawing/2014/main" id="{3F96B4F2-6246-4817-8112-D050EF6A7351}"/>
              </a:ext>
            </a:extLst>
          </p:cNvPr>
          <p:cNvSpPr/>
          <p:nvPr/>
        </p:nvSpPr>
        <p:spPr>
          <a:xfrm>
            <a:off x="5112568" y="7986496"/>
            <a:ext cx="159006" cy="159006"/>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GB" sz="1200" dirty="0"/>
              <a:t>3</a:t>
            </a:r>
          </a:p>
        </p:txBody>
      </p:sp>
      <p:sp>
        <p:nvSpPr>
          <p:cNvPr id="94" name="TextBox 93">
            <a:extLst>
              <a:ext uri="{FF2B5EF4-FFF2-40B4-BE49-F238E27FC236}">
                <a16:creationId xmlns:a16="http://schemas.microsoft.com/office/drawing/2014/main" id="{75F83C05-1895-45F0-9B52-E4BC2089FE5A}"/>
              </a:ext>
            </a:extLst>
          </p:cNvPr>
          <p:cNvSpPr txBox="1"/>
          <p:nvPr/>
        </p:nvSpPr>
        <p:spPr>
          <a:xfrm>
            <a:off x="5217299" y="7550017"/>
            <a:ext cx="1390492" cy="200055"/>
          </a:xfrm>
          <a:prstGeom prst="rect">
            <a:avLst/>
          </a:prstGeom>
          <a:noFill/>
        </p:spPr>
        <p:txBody>
          <a:bodyPr wrap="square" rtlCol="0">
            <a:spAutoFit/>
          </a:bodyPr>
          <a:lstStyle/>
          <a:p>
            <a:r>
              <a:rPr lang="en-GB" sz="700" b="1" dirty="0"/>
              <a:t>Pilgrimage of Grace starts - 1536</a:t>
            </a:r>
          </a:p>
        </p:txBody>
      </p:sp>
      <p:sp>
        <p:nvSpPr>
          <p:cNvPr id="141" name="TextBox 140">
            <a:extLst>
              <a:ext uri="{FF2B5EF4-FFF2-40B4-BE49-F238E27FC236}">
                <a16:creationId xmlns:a16="http://schemas.microsoft.com/office/drawing/2014/main" id="{5FBCD111-7A5F-4A99-A241-F4CD4FBF8E46}"/>
              </a:ext>
            </a:extLst>
          </p:cNvPr>
          <p:cNvSpPr txBox="1"/>
          <p:nvPr/>
        </p:nvSpPr>
        <p:spPr>
          <a:xfrm>
            <a:off x="44167" y="2042618"/>
            <a:ext cx="738138" cy="415498"/>
          </a:xfrm>
          <a:prstGeom prst="rect">
            <a:avLst/>
          </a:prstGeom>
          <a:noFill/>
        </p:spPr>
        <p:txBody>
          <a:bodyPr wrap="square" rtlCol="0">
            <a:spAutoFit/>
          </a:bodyPr>
          <a:lstStyle/>
          <a:p>
            <a:pPr algn="ctr"/>
            <a:r>
              <a:rPr lang="en-GB" sz="700" dirty="0"/>
              <a:t>Henry VIII becomes King of England.</a:t>
            </a:r>
          </a:p>
        </p:txBody>
      </p:sp>
      <p:sp>
        <p:nvSpPr>
          <p:cNvPr id="143" name="TextBox 142">
            <a:extLst>
              <a:ext uri="{FF2B5EF4-FFF2-40B4-BE49-F238E27FC236}">
                <a16:creationId xmlns:a16="http://schemas.microsoft.com/office/drawing/2014/main" id="{1BD930AB-2BD1-454D-B2C7-D6B8F526496C}"/>
              </a:ext>
            </a:extLst>
          </p:cNvPr>
          <p:cNvSpPr txBox="1"/>
          <p:nvPr/>
        </p:nvSpPr>
        <p:spPr>
          <a:xfrm>
            <a:off x="444267" y="1337000"/>
            <a:ext cx="835574" cy="415498"/>
          </a:xfrm>
          <a:prstGeom prst="rect">
            <a:avLst/>
          </a:prstGeom>
          <a:noFill/>
        </p:spPr>
        <p:txBody>
          <a:bodyPr wrap="square" rtlCol="0">
            <a:spAutoFit/>
          </a:bodyPr>
          <a:lstStyle/>
          <a:p>
            <a:pPr algn="ctr"/>
            <a:r>
              <a:rPr lang="en-GB" sz="700" dirty="0"/>
              <a:t>The Church of England is established</a:t>
            </a:r>
          </a:p>
        </p:txBody>
      </p:sp>
      <p:sp>
        <p:nvSpPr>
          <p:cNvPr id="145" name="TextBox 144">
            <a:extLst>
              <a:ext uri="{FF2B5EF4-FFF2-40B4-BE49-F238E27FC236}">
                <a16:creationId xmlns:a16="http://schemas.microsoft.com/office/drawing/2014/main" id="{EC002566-E370-41B1-9B2F-FEBD8B1133A0}"/>
              </a:ext>
            </a:extLst>
          </p:cNvPr>
          <p:cNvSpPr txBox="1"/>
          <p:nvPr/>
        </p:nvSpPr>
        <p:spPr>
          <a:xfrm>
            <a:off x="1086350" y="1254693"/>
            <a:ext cx="835575" cy="523220"/>
          </a:xfrm>
          <a:prstGeom prst="rect">
            <a:avLst/>
          </a:prstGeom>
          <a:noFill/>
        </p:spPr>
        <p:txBody>
          <a:bodyPr wrap="square" rtlCol="0">
            <a:spAutoFit/>
          </a:bodyPr>
          <a:lstStyle/>
          <a:p>
            <a:pPr algn="ctr"/>
            <a:r>
              <a:rPr lang="en-GB" sz="700" dirty="0"/>
              <a:t>Henry VIII dies and his son becomes King Edward VI</a:t>
            </a:r>
          </a:p>
        </p:txBody>
      </p:sp>
      <p:sp>
        <p:nvSpPr>
          <p:cNvPr id="147" name="TextBox 146">
            <a:extLst>
              <a:ext uri="{FF2B5EF4-FFF2-40B4-BE49-F238E27FC236}">
                <a16:creationId xmlns:a16="http://schemas.microsoft.com/office/drawing/2014/main" id="{7FB369E5-B8ED-4763-B299-F2765ED8F03A}"/>
              </a:ext>
            </a:extLst>
          </p:cNvPr>
          <p:cNvSpPr txBox="1"/>
          <p:nvPr/>
        </p:nvSpPr>
        <p:spPr>
          <a:xfrm>
            <a:off x="1528063" y="2057239"/>
            <a:ext cx="752839" cy="415498"/>
          </a:xfrm>
          <a:prstGeom prst="rect">
            <a:avLst/>
          </a:prstGeom>
          <a:noFill/>
        </p:spPr>
        <p:txBody>
          <a:bodyPr wrap="square" rtlCol="0">
            <a:spAutoFit/>
          </a:bodyPr>
          <a:lstStyle/>
          <a:p>
            <a:pPr algn="ctr"/>
            <a:r>
              <a:rPr lang="en-GB" sz="700" dirty="0"/>
              <a:t>Social unrest with Catholic revolts</a:t>
            </a:r>
          </a:p>
        </p:txBody>
      </p:sp>
      <p:sp>
        <p:nvSpPr>
          <p:cNvPr id="149" name="TextBox 148">
            <a:extLst>
              <a:ext uri="{FF2B5EF4-FFF2-40B4-BE49-F238E27FC236}">
                <a16:creationId xmlns:a16="http://schemas.microsoft.com/office/drawing/2014/main" id="{147CDD71-617C-441F-97BD-9C0730CA1BCE}"/>
              </a:ext>
            </a:extLst>
          </p:cNvPr>
          <p:cNvSpPr txBox="1"/>
          <p:nvPr/>
        </p:nvSpPr>
        <p:spPr>
          <a:xfrm>
            <a:off x="1907842" y="1152915"/>
            <a:ext cx="840225" cy="630942"/>
          </a:xfrm>
          <a:prstGeom prst="rect">
            <a:avLst/>
          </a:prstGeom>
          <a:noFill/>
        </p:spPr>
        <p:txBody>
          <a:bodyPr wrap="square" rtlCol="0">
            <a:spAutoFit/>
          </a:bodyPr>
          <a:lstStyle/>
          <a:p>
            <a:pPr algn="ctr"/>
            <a:r>
              <a:rPr lang="en-GB" sz="700" dirty="0"/>
              <a:t>King Edward VI dies and Queen Mary I becomes the first ever Queen of England</a:t>
            </a:r>
          </a:p>
        </p:txBody>
      </p:sp>
      <p:sp>
        <p:nvSpPr>
          <p:cNvPr id="151" name="TextBox 150">
            <a:extLst>
              <a:ext uri="{FF2B5EF4-FFF2-40B4-BE49-F238E27FC236}">
                <a16:creationId xmlns:a16="http://schemas.microsoft.com/office/drawing/2014/main" id="{2A23094C-9BD4-414D-A856-CD3CB8AA93CF}"/>
              </a:ext>
            </a:extLst>
          </p:cNvPr>
          <p:cNvSpPr txBox="1"/>
          <p:nvPr/>
        </p:nvSpPr>
        <p:spPr>
          <a:xfrm>
            <a:off x="2407242" y="2038013"/>
            <a:ext cx="718236" cy="523220"/>
          </a:xfrm>
          <a:prstGeom prst="rect">
            <a:avLst/>
          </a:prstGeom>
          <a:noFill/>
        </p:spPr>
        <p:txBody>
          <a:bodyPr wrap="square" rtlCol="0">
            <a:spAutoFit/>
          </a:bodyPr>
          <a:lstStyle/>
          <a:p>
            <a:pPr algn="ctr"/>
            <a:r>
              <a:rPr lang="en-GB" sz="700" dirty="0"/>
              <a:t>The persecution of Protestants begins</a:t>
            </a:r>
          </a:p>
        </p:txBody>
      </p:sp>
      <p:sp>
        <p:nvSpPr>
          <p:cNvPr id="153" name="TextBox 152">
            <a:extLst>
              <a:ext uri="{FF2B5EF4-FFF2-40B4-BE49-F238E27FC236}">
                <a16:creationId xmlns:a16="http://schemas.microsoft.com/office/drawing/2014/main" id="{3D3569A1-3977-44F2-80A0-C33C575AECDD}"/>
              </a:ext>
            </a:extLst>
          </p:cNvPr>
          <p:cNvSpPr txBox="1"/>
          <p:nvPr/>
        </p:nvSpPr>
        <p:spPr>
          <a:xfrm>
            <a:off x="3933678" y="1997418"/>
            <a:ext cx="845037" cy="523220"/>
          </a:xfrm>
          <a:prstGeom prst="rect">
            <a:avLst/>
          </a:prstGeom>
          <a:noFill/>
        </p:spPr>
        <p:txBody>
          <a:bodyPr wrap="square" rtlCol="0">
            <a:spAutoFit/>
          </a:bodyPr>
          <a:lstStyle/>
          <a:p>
            <a:pPr algn="ctr"/>
            <a:r>
              <a:rPr lang="en-GB" sz="700" dirty="0"/>
              <a:t>The Gunpowder plot. The last major Catholic conspiracy</a:t>
            </a:r>
          </a:p>
        </p:txBody>
      </p:sp>
      <p:sp>
        <p:nvSpPr>
          <p:cNvPr id="155" name="Oval 154">
            <a:extLst>
              <a:ext uri="{FF2B5EF4-FFF2-40B4-BE49-F238E27FC236}">
                <a16:creationId xmlns:a16="http://schemas.microsoft.com/office/drawing/2014/main" id="{A93D2312-5E9A-4695-B6BE-978CC3D65460}"/>
              </a:ext>
            </a:extLst>
          </p:cNvPr>
          <p:cNvSpPr/>
          <p:nvPr/>
        </p:nvSpPr>
        <p:spPr>
          <a:xfrm>
            <a:off x="5105880" y="1917220"/>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57" name="TextBox 156">
            <a:extLst>
              <a:ext uri="{FF2B5EF4-FFF2-40B4-BE49-F238E27FC236}">
                <a16:creationId xmlns:a16="http://schemas.microsoft.com/office/drawing/2014/main" id="{5CB9E01E-6DE7-4D44-BAA8-98FD6DB0A26A}"/>
              </a:ext>
            </a:extLst>
          </p:cNvPr>
          <p:cNvSpPr txBox="1"/>
          <p:nvPr/>
        </p:nvSpPr>
        <p:spPr>
          <a:xfrm>
            <a:off x="4896785" y="1719675"/>
            <a:ext cx="644925" cy="246221"/>
          </a:xfrm>
          <a:prstGeom prst="rect">
            <a:avLst/>
          </a:prstGeom>
          <a:noFill/>
        </p:spPr>
        <p:txBody>
          <a:bodyPr wrap="square" rtlCol="0">
            <a:spAutoFit/>
          </a:bodyPr>
          <a:lstStyle/>
          <a:p>
            <a:r>
              <a:rPr lang="en-GB" sz="1000" b="1" dirty="0"/>
              <a:t>1641-52</a:t>
            </a:r>
          </a:p>
        </p:txBody>
      </p:sp>
      <p:sp>
        <p:nvSpPr>
          <p:cNvPr id="159" name="TextBox 158">
            <a:extLst>
              <a:ext uri="{FF2B5EF4-FFF2-40B4-BE49-F238E27FC236}">
                <a16:creationId xmlns:a16="http://schemas.microsoft.com/office/drawing/2014/main" id="{51A80DBC-5304-4725-8A1F-BA2D4462BC70}"/>
              </a:ext>
            </a:extLst>
          </p:cNvPr>
          <p:cNvSpPr txBox="1"/>
          <p:nvPr/>
        </p:nvSpPr>
        <p:spPr>
          <a:xfrm>
            <a:off x="4843849" y="2093751"/>
            <a:ext cx="670467" cy="307777"/>
          </a:xfrm>
          <a:prstGeom prst="rect">
            <a:avLst/>
          </a:prstGeom>
          <a:noFill/>
        </p:spPr>
        <p:txBody>
          <a:bodyPr wrap="square" rtlCol="0">
            <a:spAutoFit/>
          </a:bodyPr>
          <a:lstStyle/>
          <a:p>
            <a:pPr algn="ctr"/>
            <a:r>
              <a:rPr lang="en-GB" sz="700" dirty="0"/>
              <a:t>The English Civil war</a:t>
            </a:r>
          </a:p>
        </p:txBody>
      </p:sp>
      <p:sp>
        <p:nvSpPr>
          <p:cNvPr id="161" name="TextBox 160">
            <a:extLst>
              <a:ext uri="{FF2B5EF4-FFF2-40B4-BE49-F238E27FC236}">
                <a16:creationId xmlns:a16="http://schemas.microsoft.com/office/drawing/2014/main" id="{3316BFB5-0A55-4BA6-BD9E-BAC358671A8E}"/>
              </a:ext>
            </a:extLst>
          </p:cNvPr>
          <p:cNvSpPr txBox="1"/>
          <p:nvPr/>
        </p:nvSpPr>
        <p:spPr>
          <a:xfrm>
            <a:off x="5219247" y="7746795"/>
            <a:ext cx="1491711" cy="200055"/>
          </a:xfrm>
          <a:prstGeom prst="rect">
            <a:avLst/>
          </a:prstGeom>
          <a:noFill/>
        </p:spPr>
        <p:txBody>
          <a:bodyPr wrap="square" rtlCol="0">
            <a:spAutoFit/>
          </a:bodyPr>
          <a:lstStyle/>
          <a:p>
            <a:r>
              <a:rPr lang="en-GB" sz="700" b="1" dirty="0"/>
              <a:t>Pilgrimage of Grace spreads - 1536</a:t>
            </a:r>
          </a:p>
        </p:txBody>
      </p:sp>
      <p:sp>
        <p:nvSpPr>
          <p:cNvPr id="163" name="TextBox 162">
            <a:extLst>
              <a:ext uri="{FF2B5EF4-FFF2-40B4-BE49-F238E27FC236}">
                <a16:creationId xmlns:a16="http://schemas.microsoft.com/office/drawing/2014/main" id="{352229F2-C668-4FA8-BE1F-6C67D2D47913}"/>
              </a:ext>
            </a:extLst>
          </p:cNvPr>
          <p:cNvSpPr txBox="1"/>
          <p:nvPr/>
        </p:nvSpPr>
        <p:spPr>
          <a:xfrm>
            <a:off x="5226405" y="7919516"/>
            <a:ext cx="1390492" cy="415498"/>
          </a:xfrm>
          <a:prstGeom prst="rect">
            <a:avLst/>
          </a:prstGeom>
          <a:noFill/>
        </p:spPr>
        <p:txBody>
          <a:bodyPr wrap="square" rtlCol="0">
            <a:spAutoFit/>
          </a:bodyPr>
          <a:lstStyle/>
          <a:p>
            <a:r>
              <a:rPr lang="en-GB" sz="700" b="1" dirty="0"/>
              <a:t>The only districts controlled by the King at the end of the Civil War in 1649</a:t>
            </a:r>
          </a:p>
        </p:txBody>
      </p:sp>
      <p:sp>
        <p:nvSpPr>
          <p:cNvPr id="399" name="Oval 398">
            <a:extLst>
              <a:ext uri="{FF2B5EF4-FFF2-40B4-BE49-F238E27FC236}">
                <a16:creationId xmlns:a16="http://schemas.microsoft.com/office/drawing/2014/main" id="{03134CFA-13C1-4E03-B308-7D6F86BAEDF9}"/>
              </a:ext>
            </a:extLst>
          </p:cNvPr>
          <p:cNvSpPr/>
          <p:nvPr/>
        </p:nvSpPr>
        <p:spPr>
          <a:xfrm>
            <a:off x="1090001" y="190846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1" name="TextBox 400">
            <a:extLst>
              <a:ext uri="{FF2B5EF4-FFF2-40B4-BE49-F238E27FC236}">
                <a16:creationId xmlns:a16="http://schemas.microsoft.com/office/drawing/2014/main" id="{9CB022A5-F2A8-4BDC-A19D-F4B6E60E2390}"/>
              </a:ext>
            </a:extLst>
          </p:cNvPr>
          <p:cNvSpPr txBox="1"/>
          <p:nvPr/>
        </p:nvSpPr>
        <p:spPr>
          <a:xfrm>
            <a:off x="956807" y="1705875"/>
            <a:ext cx="603250" cy="246221"/>
          </a:xfrm>
          <a:prstGeom prst="rect">
            <a:avLst/>
          </a:prstGeom>
          <a:noFill/>
        </p:spPr>
        <p:txBody>
          <a:bodyPr wrap="square" rtlCol="0">
            <a:spAutoFit/>
          </a:bodyPr>
          <a:lstStyle/>
          <a:p>
            <a:r>
              <a:rPr lang="en-GB" sz="1000" b="1" dirty="0"/>
              <a:t>1536</a:t>
            </a:r>
          </a:p>
        </p:txBody>
      </p:sp>
      <p:sp>
        <p:nvSpPr>
          <p:cNvPr id="403" name="TextBox 402">
            <a:extLst>
              <a:ext uri="{FF2B5EF4-FFF2-40B4-BE49-F238E27FC236}">
                <a16:creationId xmlns:a16="http://schemas.microsoft.com/office/drawing/2014/main" id="{16CAACF1-7BB4-4996-B258-BB7898C7FD0A}"/>
              </a:ext>
            </a:extLst>
          </p:cNvPr>
          <p:cNvSpPr txBox="1"/>
          <p:nvPr/>
        </p:nvSpPr>
        <p:spPr>
          <a:xfrm>
            <a:off x="835061" y="2058686"/>
            <a:ext cx="698590" cy="415498"/>
          </a:xfrm>
          <a:prstGeom prst="rect">
            <a:avLst/>
          </a:prstGeom>
          <a:noFill/>
        </p:spPr>
        <p:txBody>
          <a:bodyPr wrap="square" rtlCol="0">
            <a:spAutoFit/>
          </a:bodyPr>
          <a:lstStyle/>
          <a:p>
            <a:pPr algn="ctr"/>
            <a:r>
              <a:rPr lang="en-GB" sz="700" dirty="0"/>
              <a:t>The Pilgrimage of Grace</a:t>
            </a:r>
          </a:p>
        </p:txBody>
      </p:sp>
      <p:sp>
        <p:nvSpPr>
          <p:cNvPr id="4" name="Oval 3">
            <a:extLst>
              <a:ext uri="{FF2B5EF4-FFF2-40B4-BE49-F238E27FC236}">
                <a16:creationId xmlns:a16="http://schemas.microsoft.com/office/drawing/2014/main" id="{3E82FC9E-8E7A-ED2A-8879-A9BA8231D970}"/>
              </a:ext>
            </a:extLst>
          </p:cNvPr>
          <p:cNvSpPr/>
          <p:nvPr/>
        </p:nvSpPr>
        <p:spPr>
          <a:xfrm>
            <a:off x="3427793" y="1905088"/>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TextBox 6">
            <a:extLst>
              <a:ext uri="{FF2B5EF4-FFF2-40B4-BE49-F238E27FC236}">
                <a16:creationId xmlns:a16="http://schemas.microsoft.com/office/drawing/2014/main" id="{5D98D582-1BA4-910E-F62E-A17E6D0E442F}"/>
              </a:ext>
            </a:extLst>
          </p:cNvPr>
          <p:cNvSpPr txBox="1"/>
          <p:nvPr/>
        </p:nvSpPr>
        <p:spPr>
          <a:xfrm>
            <a:off x="3267447" y="1714497"/>
            <a:ext cx="603250" cy="246221"/>
          </a:xfrm>
          <a:prstGeom prst="rect">
            <a:avLst/>
          </a:prstGeom>
          <a:noFill/>
        </p:spPr>
        <p:txBody>
          <a:bodyPr wrap="square" rtlCol="0">
            <a:spAutoFit/>
          </a:bodyPr>
          <a:lstStyle/>
          <a:p>
            <a:r>
              <a:rPr lang="en-GB" sz="1000" b="1" dirty="0"/>
              <a:t>1603</a:t>
            </a:r>
          </a:p>
        </p:txBody>
      </p:sp>
      <p:sp>
        <p:nvSpPr>
          <p:cNvPr id="9" name="TextBox 8">
            <a:extLst>
              <a:ext uri="{FF2B5EF4-FFF2-40B4-BE49-F238E27FC236}">
                <a16:creationId xmlns:a16="http://schemas.microsoft.com/office/drawing/2014/main" id="{232CA52B-8B83-84CA-297D-CF52D4DA0B08}"/>
              </a:ext>
            </a:extLst>
          </p:cNvPr>
          <p:cNvSpPr txBox="1"/>
          <p:nvPr/>
        </p:nvSpPr>
        <p:spPr>
          <a:xfrm>
            <a:off x="3058720" y="2038316"/>
            <a:ext cx="937253" cy="523220"/>
          </a:xfrm>
          <a:prstGeom prst="rect">
            <a:avLst/>
          </a:prstGeom>
          <a:noFill/>
        </p:spPr>
        <p:txBody>
          <a:bodyPr wrap="square" rtlCol="0">
            <a:spAutoFit/>
          </a:bodyPr>
          <a:lstStyle/>
          <a:p>
            <a:pPr algn="ctr"/>
            <a:r>
              <a:rPr lang="en-GB" sz="700" dirty="0"/>
              <a:t>Death of Elizabeth. End of Tudor / Start of Stuarts with King James I</a:t>
            </a:r>
          </a:p>
        </p:txBody>
      </p:sp>
      <p:sp>
        <p:nvSpPr>
          <p:cNvPr id="13" name="Oval 12">
            <a:extLst>
              <a:ext uri="{FF2B5EF4-FFF2-40B4-BE49-F238E27FC236}">
                <a16:creationId xmlns:a16="http://schemas.microsoft.com/office/drawing/2014/main" id="{A9E12906-3A7A-8336-C93D-95A8331528CF}"/>
              </a:ext>
            </a:extLst>
          </p:cNvPr>
          <p:cNvSpPr/>
          <p:nvPr/>
        </p:nvSpPr>
        <p:spPr>
          <a:xfrm>
            <a:off x="3854938" y="1897513"/>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TextBox 19">
            <a:extLst>
              <a:ext uri="{FF2B5EF4-FFF2-40B4-BE49-F238E27FC236}">
                <a16:creationId xmlns:a16="http://schemas.microsoft.com/office/drawing/2014/main" id="{C15207A2-FC65-C01B-11F5-226703A2DF7A}"/>
              </a:ext>
            </a:extLst>
          </p:cNvPr>
          <p:cNvSpPr txBox="1"/>
          <p:nvPr/>
        </p:nvSpPr>
        <p:spPr>
          <a:xfrm>
            <a:off x="3717234" y="1703365"/>
            <a:ext cx="603250" cy="246221"/>
          </a:xfrm>
          <a:prstGeom prst="rect">
            <a:avLst/>
          </a:prstGeom>
          <a:noFill/>
        </p:spPr>
        <p:txBody>
          <a:bodyPr wrap="square" rtlCol="0">
            <a:spAutoFit/>
          </a:bodyPr>
          <a:lstStyle/>
          <a:p>
            <a:r>
              <a:rPr lang="en-GB" sz="1000" b="1" dirty="0"/>
              <a:t>1604</a:t>
            </a:r>
          </a:p>
        </p:txBody>
      </p:sp>
      <p:sp>
        <p:nvSpPr>
          <p:cNvPr id="32" name="TextBox 31">
            <a:extLst>
              <a:ext uri="{FF2B5EF4-FFF2-40B4-BE49-F238E27FC236}">
                <a16:creationId xmlns:a16="http://schemas.microsoft.com/office/drawing/2014/main" id="{0D4807FA-7CE3-597C-730D-721CA5A0B0FB}"/>
              </a:ext>
            </a:extLst>
          </p:cNvPr>
          <p:cNvSpPr txBox="1"/>
          <p:nvPr/>
        </p:nvSpPr>
        <p:spPr>
          <a:xfrm>
            <a:off x="3582518" y="1352887"/>
            <a:ext cx="714084" cy="415498"/>
          </a:xfrm>
          <a:prstGeom prst="rect">
            <a:avLst/>
          </a:prstGeom>
          <a:noFill/>
        </p:spPr>
        <p:txBody>
          <a:bodyPr wrap="square" rtlCol="0">
            <a:spAutoFit/>
          </a:bodyPr>
          <a:lstStyle/>
          <a:p>
            <a:pPr algn="ctr"/>
            <a:r>
              <a:rPr lang="en-GB" sz="700" dirty="0"/>
              <a:t>Britain is unified under one crown</a:t>
            </a:r>
          </a:p>
        </p:txBody>
      </p:sp>
      <p:sp>
        <p:nvSpPr>
          <p:cNvPr id="34" name="Oval 33">
            <a:extLst>
              <a:ext uri="{FF2B5EF4-FFF2-40B4-BE49-F238E27FC236}">
                <a16:creationId xmlns:a16="http://schemas.microsoft.com/office/drawing/2014/main" id="{916195B1-DBCC-1256-DF0E-F81A0CA6C0BA}"/>
              </a:ext>
            </a:extLst>
          </p:cNvPr>
          <p:cNvSpPr/>
          <p:nvPr/>
        </p:nvSpPr>
        <p:spPr>
          <a:xfrm>
            <a:off x="4302596" y="189285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TextBox 36">
            <a:extLst>
              <a:ext uri="{FF2B5EF4-FFF2-40B4-BE49-F238E27FC236}">
                <a16:creationId xmlns:a16="http://schemas.microsoft.com/office/drawing/2014/main" id="{C652EC94-6088-8465-8729-4411F9F1E2D3}"/>
              </a:ext>
            </a:extLst>
          </p:cNvPr>
          <p:cNvSpPr txBox="1"/>
          <p:nvPr/>
        </p:nvSpPr>
        <p:spPr>
          <a:xfrm>
            <a:off x="4165938" y="1706421"/>
            <a:ext cx="603250" cy="246221"/>
          </a:xfrm>
          <a:prstGeom prst="rect">
            <a:avLst/>
          </a:prstGeom>
          <a:noFill/>
        </p:spPr>
        <p:txBody>
          <a:bodyPr wrap="square" rtlCol="0">
            <a:spAutoFit/>
          </a:bodyPr>
          <a:lstStyle/>
          <a:p>
            <a:r>
              <a:rPr lang="en-GB" sz="1000" b="1" dirty="0"/>
              <a:t>1605</a:t>
            </a:r>
          </a:p>
        </p:txBody>
      </p:sp>
      <p:sp>
        <p:nvSpPr>
          <p:cNvPr id="38" name="TextBox 37">
            <a:extLst>
              <a:ext uri="{FF2B5EF4-FFF2-40B4-BE49-F238E27FC236}">
                <a16:creationId xmlns:a16="http://schemas.microsoft.com/office/drawing/2014/main" id="{9ECC7E39-BBB0-B53B-3DD9-FB3690A8D78A}"/>
              </a:ext>
            </a:extLst>
          </p:cNvPr>
          <p:cNvSpPr txBox="1"/>
          <p:nvPr/>
        </p:nvSpPr>
        <p:spPr>
          <a:xfrm>
            <a:off x="4505300" y="1361537"/>
            <a:ext cx="698194" cy="415498"/>
          </a:xfrm>
          <a:prstGeom prst="rect">
            <a:avLst/>
          </a:prstGeom>
          <a:noFill/>
        </p:spPr>
        <p:txBody>
          <a:bodyPr wrap="square" rtlCol="0">
            <a:spAutoFit/>
          </a:bodyPr>
          <a:lstStyle/>
          <a:p>
            <a:pPr algn="ctr"/>
            <a:r>
              <a:rPr lang="en-GB" sz="700" dirty="0"/>
              <a:t>James I dies. Charles I crowned</a:t>
            </a:r>
          </a:p>
        </p:txBody>
      </p:sp>
      <p:sp>
        <p:nvSpPr>
          <p:cNvPr id="45" name="Oval 44">
            <a:extLst>
              <a:ext uri="{FF2B5EF4-FFF2-40B4-BE49-F238E27FC236}">
                <a16:creationId xmlns:a16="http://schemas.microsoft.com/office/drawing/2014/main" id="{30B60723-FDB2-C5CA-DA25-9997FA0C960C}"/>
              </a:ext>
            </a:extLst>
          </p:cNvPr>
          <p:cNvSpPr/>
          <p:nvPr/>
        </p:nvSpPr>
        <p:spPr>
          <a:xfrm>
            <a:off x="4713819" y="1905088"/>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TextBox 46">
            <a:extLst>
              <a:ext uri="{FF2B5EF4-FFF2-40B4-BE49-F238E27FC236}">
                <a16:creationId xmlns:a16="http://schemas.microsoft.com/office/drawing/2014/main" id="{79367C9E-312B-7F0B-0A42-4978B05C7B4B}"/>
              </a:ext>
            </a:extLst>
          </p:cNvPr>
          <p:cNvSpPr txBox="1"/>
          <p:nvPr/>
        </p:nvSpPr>
        <p:spPr>
          <a:xfrm>
            <a:off x="4559009" y="1712476"/>
            <a:ext cx="603250" cy="246221"/>
          </a:xfrm>
          <a:prstGeom prst="rect">
            <a:avLst/>
          </a:prstGeom>
          <a:noFill/>
        </p:spPr>
        <p:txBody>
          <a:bodyPr wrap="square" rtlCol="0">
            <a:spAutoFit/>
          </a:bodyPr>
          <a:lstStyle/>
          <a:p>
            <a:r>
              <a:rPr lang="en-GB" sz="1000" b="1" dirty="0"/>
              <a:t>1625</a:t>
            </a:r>
          </a:p>
        </p:txBody>
      </p:sp>
      <p:sp>
        <p:nvSpPr>
          <p:cNvPr id="49" name="Oval 48">
            <a:extLst>
              <a:ext uri="{FF2B5EF4-FFF2-40B4-BE49-F238E27FC236}">
                <a16:creationId xmlns:a16="http://schemas.microsoft.com/office/drawing/2014/main" id="{F47926D1-6409-962F-3305-F8A436E7E935}"/>
              </a:ext>
            </a:extLst>
          </p:cNvPr>
          <p:cNvSpPr/>
          <p:nvPr/>
        </p:nvSpPr>
        <p:spPr>
          <a:xfrm>
            <a:off x="6375964" y="191473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TextBox 51">
            <a:extLst>
              <a:ext uri="{FF2B5EF4-FFF2-40B4-BE49-F238E27FC236}">
                <a16:creationId xmlns:a16="http://schemas.microsoft.com/office/drawing/2014/main" id="{DE8214FB-9700-44A9-ABE6-F04B0C2F7E62}"/>
              </a:ext>
            </a:extLst>
          </p:cNvPr>
          <p:cNvSpPr txBox="1"/>
          <p:nvPr/>
        </p:nvSpPr>
        <p:spPr>
          <a:xfrm>
            <a:off x="6289448" y="1683017"/>
            <a:ext cx="603250" cy="246221"/>
          </a:xfrm>
          <a:prstGeom prst="rect">
            <a:avLst/>
          </a:prstGeom>
          <a:noFill/>
        </p:spPr>
        <p:txBody>
          <a:bodyPr wrap="square" rtlCol="0">
            <a:spAutoFit/>
          </a:bodyPr>
          <a:lstStyle/>
          <a:p>
            <a:r>
              <a:rPr lang="en-GB" sz="1000" b="1" dirty="0"/>
              <a:t>1658</a:t>
            </a:r>
          </a:p>
        </p:txBody>
      </p:sp>
      <p:sp>
        <p:nvSpPr>
          <p:cNvPr id="54" name="TextBox 53">
            <a:extLst>
              <a:ext uri="{FF2B5EF4-FFF2-40B4-BE49-F238E27FC236}">
                <a16:creationId xmlns:a16="http://schemas.microsoft.com/office/drawing/2014/main" id="{E2CD8264-BF6C-49E0-0215-F3450E5EC031}"/>
              </a:ext>
            </a:extLst>
          </p:cNvPr>
          <p:cNvSpPr txBox="1"/>
          <p:nvPr/>
        </p:nvSpPr>
        <p:spPr>
          <a:xfrm>
            <a:off x="2704145" y="1051888"/>
            <a:ext cx="749823" cy="738664"/>
          </a:xfrm>
          <a:prstGeom prst="rect">
            <a:avLst/>
          </a:prstGeom>
          <a:noFill/>
        </p:spPr>
        <p:txBody>
          <a:bodyPr wrap="square" rtlCol="0">
            <a:spAutoFit/>
          </a:bodyPr>
          <a:lstStyle/>
          <a:p>
            <a:pPr algn="ctr"/>
            <a:r>
              <a:rPr lang="en-GB" sz="700" dirty="0"/>
              <a:t>Mary dies and Queen Elizabeth I returns England to Protestantism</a:t>
            </a:r>
          </a:p>
        </p:txBody>
      </p:sp>
      <p:sp>
        <p:nvSpPr>
          <p:cNvPr id="69" name="TextBox 68">
            <a:extLst>
              <a:ext uri="{FF2B5EF4-FFF2-40B4-BE49-F238E27FC236}">
                <a16:creationId xmlns:a16="http://schemas.microsoft.com/office/drawing/2014/main" id="{D2638E08-0AD0-B1D2-D6EA-1DCF012E9C41}"/>
              </a:ext>
            </a:extLst>
          </p:cNvPr>
          <p:cNvSpPr txBox="1"/>
          <p:nvPr/>
        </p:nvSpPr>
        <p:spPr>
          <a:xfrm>
            <a:off x="5009322" y="6041142"/>
            <a:ext cx="1856398" cy="1361911"/>
          </a:xfrm>
          <a:prstGeom prst="rect">
            <a:avLst/>
          </a:prstGeom>
          <a:noFill/>
        </p:spPr>
        <p:txBody>
          <a:bodyPr wrap="square" lIns="91440" tIns="45720" rIns="91440" bIns="45720" rtlCol="0" anchor="t">
            <a:spAutoFit/>
          </a:bodyPr>
          <a:lstStyle/>
          <a:p>
            <a:pPr marL="228600" indent="-228600">
              <a:buFont typeface="Wingdings" panose="05000000000000000000" pitchFamily="2" charset="2"/>
              <a:buChar char="Ø"/>
            </a:pPr>
            <a:r>
              <a:rPr lang="en-GB" sz="1050" b="1" dirty="0">
                <a:latin typeface="Century Gothic" panose="020B0502020202020204" pitchFamily="34" charset="0"/>
              </a:rPr>
              <a:t>Unrest</a:t>
            </a:r>
          </a:p>
          <a:p>
            <a:r>
              <a:rPr lang="en-GB" sz="800" b="0" i="0" dirty="0">
                <a:solidFill>
                  <a:srgbClr val="3A3A3A"/>
                </a:solidFill>
                <a:effectLst/>
                <a:latin typeface="Century Gothic"/>
              </a:rPr>
              <a:t>Despite the turmoil in Britai</a:t>
            </a:r>
            <a:r>
              <a:rPr lang="en-GB" sz="800" dirty="0">
                <a:solidFill>
                  <a:srgbClr val="3A3A3A"/>
                </a:solidFill>
                <a:latin typeface="Century Gothic"/>
              </a:rPr>
              <a:t>n, this period also see’s the American Revolution where after the American war of independence the United States of America is born. New idea such as democracy and freedom bloom and George Washington is the first President of America.</a:t>
            </a:r>
            <a:endParaRPr lang="en-GB" sz="800" dirty="0">
              <a:latin typeface="Century Gothic"/>
            </a:endParaRPr>
          </a:p>
        </p:txBody>
      </p:sp>
      <p:sp>
        <p:nvSpPr>
          <p:cNvPr id="77" name="TextBox 76">
            <a:extLst>
              <a:ext uri="{FF2B5EF4-FFF2-40B4-BE49-F238E27FC236}">
                <a16:creationId xmlns:a16="http://schemas.microsoft.com/office/drawing/2014/main" id="{5188D852-8207-3F14-5E5E-CBC4D0229553}"/>
              </a:ext>
            </a:extLst>
          </p:cNvPr>
          <p:cNvSpPr txBox="1"/>
          <p:nvPr/>
        </p:nvSpPr>
        <p:spPr>
          <a:xfrm>
            <a:off x="93102" y="4252184"/>
            <a:ext cx="1410877" cy="4185761"/>
          </a:xfrm>
          <a:prstGeom prst="rect">
            <a:avLst/>
          </a:prstGeom>
          <a:noFill/>
        </p:spPr>
        <p:txBody>
          <a:bodyPr wrap="square">
            <a:spAutoFit/>
          </a:bodyPr>
          <a:lstStyle/>
          <a:p>
            <a:pPr marL="228600" indent="-228600">
              <a:buFont typeface="Wingdings" panose="05000000000000000000" pitchFamily="2" charset="2"/>
              <a:buChar char="Ø"/>
            </a:pPr>
            <a:r>
              <a:rPr lang="en-GB" sz="1000" b="1" dirty="0">
                <a:solidFill>
                  <a:schemeClr val="tx1"/>
                </a:solidFill>
                <a:latin typeface="Century Gothic" panose="020B0502020202020204" pitchFamily="34" charset="0"/>
              </a:rPr>
              <a:t>Monarchy</a:t>
            </a:r>
          </a:p>
          <a:p>
            <a:pPr algn="l"/>
            <a:r>
              <a:rPr lang="en-GB" sz="800" dirty="0">
                <a:solidFill>
                  <a:srgbClr val="3A3A3A"/>
                </a:solidFill>
                <a:latin typeface="Century Gothic" panose="020B0502020202020204" pitchFamily="34" charset="0"/>
              </a:rPr>
              <a:t>This period sees a huge shift in power for the Monarchy. At the start of this period King Henry VIII brutally punishes anyone  involved in the Pilgrimage of Grace and thus doesn’t see any further rebellion against him in his rule! After Henry’s death, we see England's first Queen, followed by arguably England’s most famous Queen; Queen Elizabeth I and what becomes known as the golden age. However, this period also sees a huge shift in power from the Monarchy to the people after the English Revolution and the first regicide in the execution of King Charles I. After the Glorious Revolution, England becomes a constitutional monarchy, where the King and the government share power. </a:t>
            </a:r>
            <a:endParaRPr lang="en-GB" sz="800" b="0" i="0" dirty="0">
              <a:solidFill>
                <a:srgbClr val="3A3A3A"/>
              </a:solidFill>
              <a:effectLst/>
              <a:latin typeface="Century Gothic" panose="020B0502020202020204" pitchFamily="34" charset="0"/>
            </a:endParaRPr>
          </a:p>
        </p:txBody>
      </p:sp>
      <p:sp>
        <p:nvSpPr>
          <p:cNvPr id="3" name="Oval 2">
            <a:extLst>
              <a:ext uri="{FF2B5EF4-FFF2-40B4-BE49-F238E27FC236}">
                <a16:creationId xmlns:a16="http://schemas.microsoft.com/office/drawing/2014/main" id="{0BC651FD-6D03-E464-FA6C-782B0BF61E75}"/>
              </a:ext>
            </a:extLst>
          </p:cNvPr>
          <p:cNvSpPr/>
          <p:nvPr/>
        </p:nvSpPr>
        <p:spPr>
          <a:xfrm>
            <a:off x="5986738" y="1891481"/>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TextBox 4">
            <a:extLst>
              <a:ext uri="{FF2B5EF4-FFF2-40B4-BE49-F238E27FC236}">
                <a16:creationId xmlns:a16="http://schemas.microsoft.com/office/drawing/2014/main" id="{5FC1F05A-32AB-89DC-3E9E-D019BB92D1EF}"/>
              </a:ext>
            </a:extLst>
          </p:cNvPr>
          <p:cNvSpPr txBox="1"/>
          <p:nvPr/>
        </p:nvSpPr>
        <p:spPr>
          <a:xfrm>
            <a:off x="5768808" y="1705874"/>
            <a:ext cx="644925" cy="246221"/>
          </a:xfrm>
          <a:prstGeom prst="rect">
            <a:avLst/>
          </a:prstGeom>
          <a:noFill/>
        </p:spPr>
        <p:txBody>
          <a:bodyPr wrap="square" rtlCol="0">
            <a:spAutoFit/>
          </a:bodyPr>
          <a:lstStyle/>
          <a:p>
            <a:r>
              <a:rPr lang="en-GB" sz="1000" b="1" dirty="0"/>
              <a:t>1653-60</a:t>
            </a:r>
          </a:p>
        </p:txBody>
      </p:sp>
      <p:sp>
        <p:nvSpPr>
          <p:cNvPr id="6" name="TextBox 5">
            <a:extLst>
              <a:ext uri="{FF2B5EF4-FFF2-40B4-BE49-F238E27FC236}">
                <a16:creationId xmlns:a16="http://schemas.microsoft.com/office/drawing/2014/main" id="{C385B685-93B7-B8DC-90DB-3A8C30DEE4B0}"/>
              </a:ext>
            </a:extLst>
          </p:cNvPr>
          <p:cNvSpPr txBox="1"/>
          <p:nvPr/>
        </p:nvSpPr>
        <p:spPr>
          <a:xfrm>
            <a:off x="5604400" y="2036643"/>
            <a:ext cx="788032" cy="415498"/>
          </a:xfrm>
          <a:prstGeom prst="rect">
            <a:avLst/>
          </a:prstGeom>
          <a:noFill/>
        </p:spPr>
        <p:txBody>
          <a:bodyPr wrap="square" rtlCol="0">
            <a:spAutoFit/>
          </a:bodyPr>
          <a:lstStyle/>
          <a:p>
            <a:pPr algn="ctr"/>
            <a:r>
              <a:rPr lang="en-GB" sz="700" dirty="0"/>
              <a:t>Protectorate under Oliver Cromwell</a:t>
            </a:r>
          </a:p>
        </p:txBody>
      </p:sp>
      <p:cxnSp>
        <p:nvCxnSpPr>
          <p:cNvPr id="8" name="Straight Connector 7">
            <a:extLst>
              <a:ext uri="{FF2B5EF4-FFF2-40B4-BE49-F238E27FC236}">
                <a16:creationId xmlns:a16="http://schemas.microsoft.com/office/drawing/2014/main" id="{5AD5EA9C-192C-505E-901B-6B13F82ECD0A}"/>
              </a:ext>
            </a:extLst>
          </p:cNvPr>
          <p:cNvCxnSpPr>
            <a:cxnSpLocks/>
          </p:cNvCxnSpPr>
          <p:nvPr/>
        </p:nvCxnSpPr>
        <p:spPr>
          <a:xfrm>
            <a:off x="6448213" y="2055729"/>
            <a:ext cx="0" cy="3788614"/>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Oval 14">
            <a:extLst>
              <a:ext uri="{FF2B5EF4-FFF2-40B4-BE49-F238E27FC236}">
                <a16:creationId xmlns:a16="http://schemas.microsoft.com/office/drawing/2014/main" id="{FFFBE7C3-BA16-FFA1-997B-78818D35A4AC}"/>
              </a:ext>
            </a:extLst>
          </p:cNvPr>
          <p:cNvSpPr/>
          <p:nvPr/>
        </p:nvSpPr>
        <p:spPr>
          <a:xfrm>
            <a:off x="5553458" y="1892247"/>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TextBox 15">
            <a:extLst>
              <a:ext uri="{FF2B5EF4-FFF2-40B4-BE49-F238E27FC236}">
                <a16:creationId xmlns:a16="http://schemas.microsoft.com/office/drawing/2014/main" id="{D14252DC-D39B-C9C1-C9D4-DC67840D4A8F}"/>
              </a:ext>
            </a:extLst>
          </p:cNvPr>
          <p:cNvSpPr txBox="1"/>
          <p:nvPr/>
        </p:nvSpPr>
        <p:spPr>
          <a:xfrm>
            <a:off x="5409210" y="1695559"/>
            <a:ext cx="644925" cy="246221"/>
          </a:xfrm>
          <a:prstGeom prst="rect">
            <a:avLst/>
          </a:prstGeom>
          <a:noFill/>
        </p:spPr>
        <p:txBody>
          <a:bodyPr wrap="square" rtlCol="0">
            <a:spAutoFit/>
          </a:bodyPr>
          <a:lstStyle/>
          <a:p>
            <a:r>
              <a:rPr lang="en-GB" sz="1000" b="1" dirty="0"/>
              <a:t>1649</a:t>
            </a:r>
          </a:p>
        </p:txBody>
      </p:sp>
      <p:sp>
        <p:nvSpPr>
          <p:cNvPr id="17" name="TextBox 16">
            <a:extLst>
              <a:ext uri="{FF2B5EF4-FFF2-40B4-BE49-F238E27FC236}">
                <a16:creationId xmlns:a16="http://schemas.microsoft.com/office/drawing/2014/main" id="{79D452CD-3625-B292-67C9-F53EE056C9A4}"/>
              </a:ext>
            </a:extLst>
          </p:cNvPr>
          <p:cNvSpPr txBox="1"/>
          <p:nvPr/>
        </p:nvSpPr>
        <p:spPr>
          <a:xfrm>
            <a:off x="5263936" y="1437441"/>
            <a:ext cx="670467" cy="307777"/>
          </a:xfrm>
          <a:prstGeom prst="rect">
            <a:avLst/>
          </a:prstGeom>
          <a:noFill/>
        </p:spPr>
        <p:txBody>
          <a:bodyPr wrap="square" rtlCol="0">
            <a:spAutoFit/>
          </a:bodyPr>
          <a:lstStyle/>
          <a:p>
            <a:pPr algn="ctr"/>
            <a:r>
              <a:rPr lang="en-GB" sz="700" dirty="0"/>
              <a:t>Charles I executed</a:t>
            </a:r>
          </a:p>
        </p:txBody>
      </p:sp>
      <p:sp>
        <p:nvSpPr>
          <p:cNvPr id="18" name="TextBox 17">
            <a:extLst>
              <a:ext uri="{FF2B5EF4-FFF2-40B4-BE49-F238E27FC236}">
                <a16:creationId xmlns:a16="http://schemas.microsoft.com/office/drawing/2014/main" id="{0ADCB620-591F-0DAE-66CE-2F9D119A4D18}"/>
              </a:ext>
            </a:extLst>
          </p:cNvPr>
          <p:cNvSpPr txBox="1"/>
          <p:nvPr/>
        </p:nvSpPr>
        <p:spPr>
          <a:xfrm>
            <a:off x="6195253" y="1365371"/>
            <a:ext cx="670467" cy="415498"/>
          </a:xfrm>
          <a:prstGeom prst="rect">
            <a:avLst/>
          </a:prstGeom>
          <a:noFill/>
        </p:spPr>
        <p:txBody>
          <a:bodyPr wrap="square" rtlCol="0">
            <a:spAutoFit/>
          </a:bodyPr>
          <a:lstStyle/>
          <a:p>
            <a:pPr algn="ctr"/>
            <a:r>
              <a:rPr lang="en-GB" sz="700" dirty="0"/>
              <a:t>Oliver Cromwell dies</a:t>
            </a:r>
          </a:p>
        </p:txBody>
      </p:sp>
      <p:sp>
        <p:nvSpPr>
          <p:cNvPr id="23" name="Oval 22">
            <a:extLst>
              <a:ext uri="{FF2B5EF4-FFF2-40B4-BE49-F238E27FC236}">
                <a16:creationId xmlns:a16="http://schemas.microsoft.com/office/drawing/2014/main" id="{729E55AA-3352-7A18-6B1A-D6FE218A41B9}"/>
              </a:ext>
            </a:extLst>
          </p:cNvPr>
          <p:cNvSpPr/>
          <p:nvPr/>
        </p:nvSpPr>
        <p:spPr>
          <a:xfrm>
            <a:off x="6369473" y="2470210"/>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TextBox 30">
            <a:extLst>
              <a:ext uri="{FF2B5EF4-FFF2-40B4-BE49-F238E27FC236}">
                <a16:creationId xmlns:a16="http://schemas.microsoft.com/office/drawing/2014/main" id="{EFEB069F-0E49-28B7-27CE-B2358530D8BA}"/>
              </a:ext>
            </a:extLst>
          </p:cNvPr>
          <p:cNvSpPr txBox="1"/>
          <p:nvPr/>
        </p:nvSpPr>
        <p:spPr>
          <a:xfrm>
            <a:off x="6471172" y="2421433"/>
            <a:ext cx="603250" cy="246221"/>
          </a:xfrm>
          <a:prstGeom prst="rect">
            <a:avLst/>
          </a:prstGeom>
          <a:noFill/>
        </p:spPr>
        <p:txBody>
          <a:bodyPr wrap="square" rtlCol="0">
            <a:spAutoFit/>
          </a:bodyPr>
          <a:lstStyle/>
          <a:p>
            <a:r>
              <a:rPr lang="en-GB" sz="1000" b="1" dirty="0"/>
              <a:t>1660</a:t>
            </a:r>
          </a:p>
        </p:txBody>
      </p:sp>
      <p:sp>
        <p:nvSpPr>
          <p:cNvPr id="35" name="TextBox 34">
            <a:extLst>
              <a:ext uri="{FF2B5EF4-FFF2-40B4-BE49-F238E27FC236}">
                <a16:creationId xmlns:a16="http://schemas.microsoft.com/office/drawing/2014/main" id="{862D5175-2246-50A9-E33B-D43C94355E96}"/>
              </a:ext>
            </a:extLst>
          </p:cNvPr>
          <p:cNvSpPr txBox="1"/>
          <p:nvPr/>
        </p:nvSpPr>
        <p:spPr>
          <a:xfrm>
            <a:off x="5728490" y="2407344"/>
            <a:ext cx="618025" cy="307777"/>
          </a:xfrm>
          <a:prstGeom prst="rect">
            <a:avLst/>
          </a:prstGeom>
          <a:noFill/>
        </p:spPr>
        <p:txBody>
          <a:bodyPr wrap="square" rtlCol="0">
            <a:spAutoFit/>
          </a:bodyPr>
          <a:lstStyle/>
          <a:p>
            <a:pPr algn="ctr"/>
            <a:r>
              <a:rPr lang="en-GB" sz="700" dirty="0"/>
              <a:t>Charles II crowned</a:t>
            </a:r>
          </a:p>
        </p:txBody>
      </p:sp>
      <p:sp>
        <p:nvSpPr>
          <p:cNvPr id="43" name="TextBox 42">
            <a:extLst>
              <a:ext uri="{FF2B5EF4-FFF2-40B4-BE49-F238E27FC236}">
                <a16:creationId xmlns:a16="http://schemas.microsoft.com/office/drawing/2014/main" id="{474E4B4C-D588-4C94-A582-456D589F3988}"/>
              </a:ext>
            </a:extLst>
          </p:cNvPr>
          <p:cNvSpPr txBox="1"/>
          <p:nvPr/>
        </p:nvSpPr>
        <p:spPr>
          <a:xfrm>
            <a:off x="6471172" y="2839601"/>
            <a:ext cx="603250" cy="246221"/>
          </a:xfrm>
          <a:prstGeom prst="rect">
            <a:avLst/>
          </a:prstGeom>
          <a:noFill/>
        </p:spPr>
        <p:txBody>
          <a:bodyPr wrap="square" rtlCol="0">
            <a:spAutoFit/>
          </a:bodyPr>
          <a:lstStyle/>
          <a:p>
            <a:r>
              <a:rPr lang="en-GB" sz="1000" b="1" dirty="0"/>
              <a:t>1685</a:t>
            </a:r>
          </a:p>
        </p:txBody>
      </p:sp>
      <p:sp>
        <p:nvSpPr>
          <p:cNvPr id="44" name="Oval 43">
            <a:extLst>
              <a:ext uri="{FF2B5EF4-FFF2-40B4-BE49-F238E27FC236}">
                <a16:creationId xmlns:a16="http://schemas.microsoft.com/office/drawing/2014/main" id="{A453A6A4-FFB1-3625-15CA-6116320DAFDE}"/>
              </a:ext>
            </a:extLst>
          </p:cNvPr>
          <p:cNvSpPr/>
          <p:nvPr/>
        </p:nvSpPr>
        <p:spPr>
          <a:xfrm>
            <a:off x="6367841" y="3166826"/>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TextBox 45">
            <a:extLst>
              <a:ext uri="{FF2B5EF4-FFF2-40B4-BE49-F238E27FC236}">
                <a16:creationId xmlns:a16="http://schemas.microsoft.com/office/drawing/2014/main" id="{4717587E-AA18-219A-029E-571321B65947}"/>
              </a:ext>
            </a:extLst>
          </p:cNvPr>
          <p:cNvSpPr txBox="1"/>
          <p:nvPr/>
        </p:nvSpPr>
        <p:spPr>
          <a:xfrm>
            <a:off x="6460484" y="3124159"/>
            <a:ext cx="603250" cy="246221"/>
          </a:xfrm>
          <a:prstGeom prst="rect">
            <a:avLst/>
          </a:prstGeom>
          <a:noFill/>
        </p:spPr>
        <p:txBody>
          <a:bodyPr wrap="square" rtlCol="0">
            <a:spAutoFit/>
          </a:bodyPr>
          <a:lstStyle/>
          <a:p>
            <a:r>
              <a:rPr lang="en-GB" sz="1000" b="1" dirty="0"/>
              <a:t>1688</a:t>
            </a:r>
          </a:p>
        </p:txBody>
      </p:sp>
      <p:sp>
        <p:nvSpPr>
          <p:cNvPr id="50" name="TextBox 49">
            <a:extLst>
              <a:ext uri="{FF2B5EF4-FFF2-40B4-BE49-F238E27FC236}">
                <a16:creationId xmlns:a16="http://schemas.microsoft.com/office/drawing/2014/main" id="{E9A6D779-E697-2B3B-1842-B0F5AF9B3A5B}"/>
              </a:ext>
            </a:extLst>
          </p:cNvPr>
          <p:cNvSpPr txBox="1"/>
          <p:nvPr/>
        </p:nvSpPr>
        <p:spPr>
          <a:xfrm>
            <a:off x="5666629" y="3030108"/>
            <a:ext cx="797640" cy="523220"/>
          </a:xfrm>
          <a:prstGeom prst="rect">
            <a:avLst/>
          </a:prstGeom>
          <a:noFill/>
        </p:spPr>
        <p:txBody>
          <a:bodyPr wrap="square" rtlCol="0">
            <a:spAutoFit/>
          </a:bodyPr>
          <a:lstStyle/>
          <a:p>
            <a:pPr algn="ctr"/>
            <a:r>
              <a:rPr lang="en-GB" sz="700" dirty="0"/>
              <a:t>James II in exile, William III and Mary II were invited to rule</a:t>
            </a:r>
          </a:p>
        </p:txBody>
      </p:sp>
      <p:sp>
        <p:nvSpPr>
          <p:cNvPr id="51" name="Oval 50">
            <a:extLst>
              <a:ext uri="{FF2B5EF4-FFF2-40B4-BE49-F238E27FC236}">
                <a16:creationId xmlns:a16="http://schemas.microsoft.com/office/drawing/2014/main" id="{C918D094-4B58-1680-9AD0-C733D6F764D0}"/>
              </a:ext>
            </a:extLst>
          </p:cNvPr>
          <p:cNvSpPr/>
          <p:nvPr/>
        </p:nvSpPr>
        <p:spPr>
          <a:xfrm>
            <a:off x="6375676" y="2791507"/>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TextBox 52">
            <a:extLst>
              <a:ext uri="{FF2B5EF4-FFF2-40B4-BE49-F238E27FC236}">
                <a16:creationId xmlns:a16="http://schemas.microsoft.com/office/drawing/2014/main" id="{529CB5A6-45AA-0372-5BD7-6F5AB11E54C1}"/>
              </a:ext>
            </a:extLst>
          </p:cNvPr>
          <p:cNvSpPr txBox="1"/>
          <p:nvPr/>
        </p:nvSpPr>
        <p:spPr>
          <a:xfrm>
            <a:off x="5733056" y="2671268"/>
            <a:ext cx="664308" cy="415498"/>
          </a:xfrm>
          <a:prstGeom prst="rect">
            <a:avLst/>
          </a:prstGeom>
          <a:noFill/>
        </p:spPr>
        <p:txBody>
          <a:bodyPr wrap="square" rtlCol="0">
            <a:spAutoFit/>
          </a:bodyPr>
          <a:lstStyle/>
          <a:p>
            <a:pPr algn="ctr"/>
            <a:r>
              <a:rPr lang="en-GB" sz="700" dirty="0"/>
              <a:t>Charles II died. James II crowned</a:t>
            </a:r>
          </a:p>
        </p:txBody>
      </p:sp>
      <p:sp>
        <p:nvSpPr>
          <p:cNvPr id="57" name="TextBox 56">
            <a:extLst>
              <a:ext uri="{FF2B5EF4-FFF2-40B4-BE49-F238E27FC236}">
                <a16:creationId xmlns:a16="http://schemas.microsoft.com/office/drawing/2014/main" id="{41504320-91CA-5C56-5ABB-9B15FCB24C99}"/>
              </a:ext>
            </a:extLst>
          </p:cNvPr>
          <p:cNvSpPr txBox="1"/>
          <p:nvPr/>
        </p:nvSpPr>
        <p:spPr>
          <a:xfrm>
            <a:off x="6471172" y="3469582"/>
            <a:ext cx="603250" cy="246221"/>
          </a:xfrm>
          <a:prstGeom prst="rect">
            <a:avLst/>
          </a:prstGeom>
          <a:noFill/>
        </p:spPr>
        <p:txBody>
          <a:bodyPr wrap="square" rtlCol="0">
            <a:spAutoFit/>
          </a:bodyPr>
          <a:lstStyle/>
          <a:p>
            <a:r>
              <a:rPr lang="en-GB" sz="1000" b="1" dirty="0"/>
              <a:t>1688</a:t>
            </a:r>
          </a:p>
        </p:txBody>
      </p:sp>
      <p:sp>
        <p:nvSpPr>
          <p:cNvPr id="59" name="Oval 58">
            <a:extLst>
              <a:ext uri="{FF2B5EF4-FFF2-40B4-BE49-F238E27FC236}">
                <a16:creationId xmlns:a16="http://schemas.microsoft.com/office/drawing/2014/main" id="{CB5335E8-9EF7-17F5-CB15-A5ADD3C1A8CD}"/>
              </a:ext>
            </a:extLst>
          </p:cNvPr>
          <p:cNvSpPr/>
          <p:nvPr/>
        </p:nvSpPr>
        <p:spPr>
          <a:xfrm>
            <a:off x="6361129" y="3514033"/>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TextBox 60">
            <a:extLst>
              <a:ext uri="{FF2B5EF4-FFF2-40B4-BE49-F238E27FC236}">
                <a16:creationId xmlns:a16="http://schemas.microsoft.com/office/drawing/2014/main" id="{4ECBF31B-2AC1-3494-7476-8AECBD6389E0}"/>
              </a:ext>
            </a:extLst>
          </p:cNvPr>
          <p:cNvSpPr txBox="1"/>
          <p:nvPr/>
        </p:nvSpPr>
        <p:spPr>
          <a:xfrm>
            <a:off x="5783949" y="3469582"/>
            <a:ext cx="670467" cy="307777"/>
          </a:xfrm>
          <a:prstGeom prst="rect">
            <a:avLst/>
          </a:prstGeom>
          <a:noFill/>
        </p:spPr>
        <p:txBody>
          <a:bodyPr wrap="square" rtlCol="0">
            <a:spAutoFit/>
          </a:bodyPr>
          <a:lstStyle/>
          <a:p>
            <a:pPr algn="ctr"/>
            <a:r>
              <a:rPr lang="en-GB" sz="700" dirty="0"/>
              <a:t>The glorious revolution</a:t>
            </a:r>
          </a:p>
        </p:txBody>
      </p:sp>
      <p:sp>
        <p:nvSpPr>
          <p:cNvPr id="62" name="TextBox 61">
            <a:extLst>
              <a:ext uri="{FF2B5EF4-FFF2-40B4-BE49-F238E27FC236}">
                <a16:creationId xmlns:a16="http://schemas.microsoft.com/office/drawing/2014/main" id="{0E1F5734-02CF-1800-2367-8F8CB2F99FDE}"/>
              </a:ext>
            </a:extLst>
          </p:cNvPr>
          <p:cNvSpPr txBox="1"/>
          <p:nvPr/>
        </p:nvSpPr>
        <p:spPr>
          <a:xfrm>
            <a:off x="5789226" y="3805250"/>
            <a:ext cx="670467" cy="307777"/>
          </a:xfrm>
          <a:prstGeom prst="rect">
            <a:avLst/>
          </a:prstGeom>
          <a:noFill/>
        </p:spPr>
        <p:txBody>
          <a:bodyPr wrap="square" rtlCol="0">
            <a:spAutoFit/>
          </a:bodyPr>
          <a:lstStyle/>
          <a:p>
            <a:pPr algn="ctr"/>
            <a:r>
              <a:rPr lang="en-GB" sz="700" dirty="0"/>
              <a:t>Rule of Queen Anne</a:t>
            </a:r>
          </a:p>
        </p:txBody>
      </p:sp>
      <p:sp>
        <p:nvSpPr>
          <p:cNvPr id="63" name="Oval 62">
            <a:extLst>
              <a:ext uri="{FF2B5EF4-FFF2-40B4-BE49-F238E27FC236}">
                <a16:creationId xmlns:a16="http://schemas.microsoft.com/office/drawing/2014/main" id="{699FB2F6-5F69-F1C4-0E7D-BF804185193A}"/>
              </a:ext>
            </a:extLst>
          </p:cNvPr>
          <p:cNvSpPr/>
          <p:nvPr/>
        </p:nvSpPr>
        <p:spPr>
          <a:xfrm>
            <a:off x="6367841" y="3865546"/>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TextBox 63">
            <a:extLst>
              <a:ext uri="{FF2B5EF4-FFF2-40B4-BE49-F238E27FC236}">
                <a16:creationId xmlns:a16="http://schemas.microsoft.com/office/drawing/2014/main" id="{FCE39AF9-C558-75DB-3DF5-54FD7FF43F7E}"/>
              </a:ext>
            </a:extLst>
          </p:cNvPr>
          <p:cNvSpPr txBox="1"/>
          <p:nvPr/>
        </p:nvSpPr>
        <p:spPr>
          <a:xfrm>
            <a:off x="6454416" y="3789057"/>
            <a:ext cx="603250" cy="400110"/>
          </a:xfrm>
          <a:prstGeom prst="rect">
            <a:avLst/>
          </a:prstGeom>
          <a:noFill/>
        </p:spPr>
        <p:txBody>
          <a:bodyPr wrap="square" rtlCol="0">
            <a:spAutoFit/>
          </a:bodyPr>
          <a:lstStyle/>
          <a:p>
            <a:r>
              <a:rPr lang="en-GB" sz="1000" b="1" dirty="0"/>
              <a:t>1702-14</a:t>
            </a:r>
          </a:p>
        </p:txBody>
      </p:sp>
      <p:sp>
        <p:nvSpPr>
          <p:cNvPr id="65" name="TextBox 64">
            <a:extLst>
              <a:ext uri="{FF2B5EF4-FFF2-40B4-BE49-F238E27FC236}">
                <a16:creationId xmlns:a16="http://schemas.microsoft.com/office/drawing/2014/main" id="{2AEB2926-A4B7-6264-F9F5-978FED2C6A4A}"/>
              </a:ext>
            </a:extLst>
          </p:cNvPr>
          <p:cNvSpPr txBox="1"/>
          <p:nvPr/>
        </p:nvSpPr>
        <p:spPr>
          <a:xfrm>
            <a:off x="5730106" y="4204760"/>
            <a:ext cx="670467" cy="200055"/>
          </a:xfrm>
          <a:prstGeom prst="rect">
            <a:avLst/>
          </a:prstGeom>
          <a:noFill/>
        </p:spPr>
        <p:txBody>
          <a:bodyPr wrap="square" rtlCol="0">
            <a:spAutoFit/>
          </a:bodyPr>
          <a:lstStyle/>
          <a:p>
            <a:pPr algn="ctr"/>
            <a:r>
              <a:rPr lang="en-GB" sz="700" dirty="0"/>
              <a:t>King George I </a:t>
            </a:r>
          </a:p>
        </p:txBody>
      </p:sp>
      <p:sp>
        <p:nvSpPr>
          <p:cNvPr id="66" name="Oval 65">
            <a:extLst>
              <a:ext uri="{FF2B5EF4-FFF2-40B4-BE49-F238E27FC236}">
                <a16:creationId xmlns:a16="http://schemas.microsoft.com/office/drawing/2014/main" id="{0E23520B-07F4-CFAF-C51D-CE87C131CAE9}"/>
              </a:ext>
            </a:extLst>
          </p:cNvPr>
          <p:cNvSpPr/>
          <p:nvPr/>
        </p:nvSpPr>
        <p:spPr>
          <a:xfrm>
            <a:off x="6373118" y="4240817"/>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TextBox 67">
            <a:extLst>
              <a:ext uri="{FF2B5EF4-FFF2-40B4-BE49-F238E27FC236}">
                <a16:creationId xmlns:a16="http://schemas.microsoft.com/office/drawing/2014/main" id="{4089A57D-E612-9A2D-2F71-2DE5029EE944}"/>
              </a:ext>
            </a:extLst>
          </p:cNvPr>
          <p:cNvSpPr txBox="1"/>
          <p:nvPr/>
        </p:nvSpPr>
        <p:spPr>
          <a:xfrm>
            <a:off x="6459693" y="4164328"/>
            <a:ext cx="603250" cy="246221"/>
          </a:xfrm>
          <a:prstGeom prst="rect">
            <a:avLst/>
          </a:prstGeom>
          <a:noFill/>
        </p:spPr>
        <p:txBody>
          <a:bodyPr wrap="square" rtlCol="0">
            <a:spAutoFit/>
          </a:bodyPr>
          <a:lstStyle/>
          <a:p>
            <a:r>
              <a:rPr lang="en-GB" sz="1000" b="1" dirty="0"/>
              <a:t>1714</a:t>
            </a:r>
          </a:p>
        </p:txBody>
      </p:sp>
      <p:sp>
        <p:nvSpPr>
          <p:cNvPr id="70" name="TextBox 69">
            <a:extLst>
              <a:ext uri="{FF2B5EF4-FFF2-40B4-BE49-F238E27FC236}">
                <a16:creationId xmlns:a16="http://schemas.microsoft.com/office/drawing/2014/main" id="{5FBA634A-688B-4F81-3BE7-A57D617B274A}"/>
              </a:ext>
            </a:extLst>
          </p:cNvPr>
          <p:cNvSpPr txBox="1"/>
          <p:nvPr/>
        </p:nvSpPr>
        <p:spPr>
          <a:xfrm>
            <a:off x="5808296" y="4447771"/>
            <a:ext cx="1063039" cy="200055"/>
          </a:xfrm>
          <a:prstGeom prst="rect">
            <a:avLst/>
          </a:prstGeom>
          <a:solidFill>
            <a:schemeClr val="bg1"/>
          </a:solidFill>
          <a:ln>
            <a:solidFill>
              <a:schemeClr val="tx1"/>
            </a:solidFill>
          </a:ln>
        </p:spPr>
        <p:txBody>
          <a:bodyPr wrap="square" rtlCol="0">
            <a:spAutoFit/>
          </a:bodyPr>
          <a:lstStyle/>
          <a:p>
            <a:pPr algn="ctr"/>
            <a:r>
              <a:rPr lang="en-GB" sz="700" dirty="0"/>
              <a:t>Start of Hanover rule</a:t>
            </a:r>
          </a:p>
        </p:txBody>
      </p:sp>
      <p:sp>
        <p:nvSpPr>
          <p:cNvPr id="71" name="Oval 70">
            <a:extLst>
              <a:ext uri="{FF2B5EF4-FFF2-40B4-BE49-F238E27FC236}">
                <a16:creationId xmlns:a16="http://schemas.microsoft.com/office/drawing/2014/main" id="{78FDC48C-0F14-809F-3CD3-C1E6E1AAD0D0}"/>
              </a:ext>
            </a:extLst>
          </p:cNvPr>
          <p:cNvSpPr/>
          <p:nvPr/>
        </p:nvSpPr>
        <p:spPr>
          <a:xfrm>
            <a:off x="6385529" y="4738131"/>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2" name="TextBox 71">
            <a:extLst>
              <a:ext uri="{FF2B5EF4-FFF2-40B4-BE49-F238E27FC236}">
                <a16:creationId xmlns:a16="http://schemas.microsoft.com/office/drawing/2014/main" id="{93AA8DD6-E798-1CE9-B6D8-E9D0A2A084B4}"/>
              </a:ext>
            </a:extLst>
          </p:cNvPr>
          <p:cNvSpPr txBox="1"/>
          <p:nvPr/>
        </p:nvSpPr>
        <p:spPr>
          <a:xfrm>
            <a:off x="6480449" y="4678895"/>
            <a:ext cx="603250" cy="246221"/>
          </a:xfrm>
          <a:prstGeom prst="rect">
            <a:avLst/>
          </a:prstGeom>
          <a:noFill/>
        </p:spPr>
        <p:txBody>
          <a:bodyPr wrap="square" rtlCol="0">
            <a:spAutoFit/>
          </a:bodyPr>
          <a:lstStyle/>
          <a:p>
            <a:r>
              <a:rPr lang="en-GB" sz="1000" b="1" dirty="0"/>
              <a:t>1775</a:t>
            </a:r>
          </a:p>
        </p:txBody>
      </p:sp>
      <p:sp>
        <p:nvSpPr>
          <p:cNvPr id="73" name="TextBox 72">
            <a:extLst>
              <a:ext uri="{FF2B5EF4-FFF2-40B4-BE49-F238E27FC236}">
                <a16:creationId xmlns:a16="http://schemas.microsoft.com/office/drawing/2014/main" id="{1F054AC4-C9BF-7E26-7482-F93743F3BC18}"/>
              </a:ext>
            </a:extLst>
          </p:cNvPr>
          <p:cNvSpPr txBox="1"/>
          <p:nvPr/>
        </p:nvSpPr>
        <p:spPr>
          <a:xfrm>
            <a:off x="5416903" y="4673766"/>
            <a:ext cx="1063038" cy="307777"/>
          </a:xfrm>
          <a:prstGeom prst="rect">
            <a:avLst/>
          </a:prstGeom>
          <a:noFill/>
        </p:spPr>
        <p:txBody>
          <a:bodyPr wrap="square" rtlCol="0">
            <a:spAutoFit/>
          </a:bodyPr>
          <a:lstStyle/>
          <a:p>
            <a:pPr algn="ctr"/>
            <a:r>
              <a:rPr lang="en-GB" sz="700" dirty="0"/>
              <a:t>Start of American war of independence</a:t>
            </a:r>
          </a:p>
        </p:txBody>
      </p:sp>
      <p:sp>
        <p:nvSpPr>
          <p:cNvPr id="74" name="TextBox 73">
            <a:extLst>
              <a:ext uri="{FF2B5EF4-FFF2-40B4-BE49-F238E27FC236}">
                <a16:creationId xmlns:a16="http://schemas.microsoft.com/office/drawing/2014/main" id="{98C4A314-18FC-5926-6305-1D6A6753A27D}"/>
              </a:ext>
            </a:extLst>
          </p:cNvPr>
          <p:cNvSpPr txBox="1"/>
          <p:nvPr/>
        </p:nvSpPr>
        <p:spPr>
          <a:xfrm>
            <a:off x="6464935" y="5037568"/>
            <a:ext cx="603250" cy="246221"/>
          </a:xfrm>
          <a:prstGeom prst="rect">
            <a:avLst/>
          </a:prstGeom>
          <a:noFill/>
        </p:spPr>
        <p:txBody>
          <a:bodyPr wrap="square" rtlCol="0">
            <a:spAutoFit/>
          </a:bodyPr>
          <a:lstStyle/>
          <a:p>
            <a:r>
              <a:rPr lang="en-GB" sz="1000" b="1" dirty="0"/>
              <a:t>1776</a:t>
            </a:r>
          </a:p>
        </p:txBody>
      </p:sp>
      <p:sp>
        <p:nvSpPr>
          <p:cNvPr id="75" name="TextBox 74">
            <a:extLst>
              <a:ext uri="{FF2B5EF4-FFF2-40B4-BE49-F238E27FC236}">
                <a16:creationId xmlns:a16="http://schemas.microsoft.com/office/drawing/2014/main" id="{9E37F3DE-4C65-B6FA-43CE-F06A8CBD07EF}"/>
              </a:ext>
            </a:extLst>
          </p:cNvPr>
          <p:cNvSpPr txBox="1"/>
          <p:nvPr/>
        </p:nvSpPr>
        <p:spPr>
          <a:xfrm>
            <a:off x="5528035" y="5022022"/>
            <a:ext cx="1063038" cy="307777"/>
          </a:xfrm>
          <a:prstGeom prst="rect">
            <a:avLst/>
          </a:prstGeom>
          <a:noFill/>
        </p:spPr>
        <p:txBody>
          <a:bodyPr wrap="square" rtlCol="0">
            <a:spAutoFit/>
          </a:bodyPr>
          <a:lstStyle/>
          <a:p>
            <a:pPr algn="ctr"/>
            <a:r>
              <a:rPr lang="en-GB" sz="700" dirty="0"/>
              <a:t>Declaration of independence</a:t>
            </a:r>
          </a:p>
        </p:txBody>
      </p:sp>
      <p:sp>
        <p:nvSpPr>
          <p:cNvPr id="78" name="Oval 77">
            <a:extLst>
              <a:ext uri="{FF2B5EF4-FFF2-40B4-BE49-F238E27FC236}">
                <a16:creationId xmlns:a16="http://schemas.microsoft.com/office/drawing/2014/main" id="{91E14252-0B83-89BE-DE6C-571EB4BD7D97}"/>
              </a:ext>
            </a:extLst>
          </p:cNvPr>
          <p:cNvSpPr/>
          <p:nvPr/>
        </p:nvSpPr>
        <p:spPr>
          <a:xfrm>
            <a:off x="6367841" y="5105028"/>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TextBox 78">
            <a:extLst>
              <a:ext uri="{FF2B5EF4-FFF2-40B4-BE49-F238E27FC236}">
                <a16:creationId xmlns:a16="http://schemas.microsoft.com/office/drawing/2014/main" id="{E3AE12CA-11C9-F9A3-5587-772BDEF1E5C2}"/>
              </a:ext>
            </a:extLst>
          </p:cNvPr>
          <p:cNvSpPr txBox="1"/>
          <p:nvPr/>
        </p:nvSpPr>
        <p:spPr>
          <a:xfrm>
            <a:off x="6464269" y="5360181"/>
            <a:ext cx="603250" cy="246221"/>
          </a:xfrm>
          <a:prstGeom prst="rect">
            <a:avLst/>
          </a:prstGeom>
          <a:noFill/>
        </p:spPr>
        <p:txBody>
          <a:bodyPr wrap="square" rtlCol="0">
            <a:spAutoFit/>
          </a:bodyPr>
          <a:lstStyle/>
          <a:p>
            <a:r>
              <a:rPr lang="en-GB" sz="1000" b="1" dirty="0"/>
              <a:t>1781</a:t>
            </a:r>
          </a:p>
        </p:txBody>
      </p:sp>
      <p:sp>
        <p:nvSpPr>
          <p:cNvPr id="81" name="TextBox 80">
            <a:extLst>
              <a:ext uri="{FF2B5EF4-FFF2-40B4-BE49-F238E27FC236}">
                <a16:creationId xmlns:a16="http://schemas.microsoft.com/office/drawing/2014/main" id="{9ACCA714-9F91-5CE6-60F7-E4A69B8A6EF1}"/>
              </a:ext>
            </a:extLst>
          </p:cNvPr>
          <p:cNvSpPr txBox="1"/>
          <p:nvPr/>
        </p:nvSpPr>
        <p:spPr>
          <a:xfrm>
            <a:off x="5451290" y="5373641"/>
            <a:ext cx="1063038" cy="200055"/>
          </a:xfrm>
          <a:prstGeom prst="rect">
            <a:avLst/>
          </a:prstGeom>
          <a:noFill/>
        </p:spPr>
        <p:txBody>
          <a:bodyPr wrap="square" rtlCol="0">
            <a:spAutoFit/>
          </a:bodyPr>
          <a:lstStyle/>
          <a:p>
            <a:pPr algn="ctr"/>
            <a:r>
              <a:rPr lang="en-GB" sz="700" dirty="0"/>
              <a:t>Battle of Yorktown</a:t>
            </a:r>
          </a:p>
        </p:txBody>
      </p:sp>
      <p:sp>
        <p:nvSpPr>
          <p:cNvPr id="83" name="Oval 82">
            <a:extLst>
              <a:ext uri="{FF2B5EF4-FFF2-40B4-BE49-F238E27FC236}">
                <a16:creationId xmlns:a16="http://schemas.microsoft.com/office/drawing/2014/main" id="{6A26E7E8-77C5-D0F1-A120-9B01346952E6}"/>
              </a:ext>
            </a:extLst>
          </p:cNvPr>
          <p:cNvSpPr/>
          <p:nvPr/>
        </p:nvSpPr>
        <p:spPr>
          <a:xfrm>
            <a:off x="6367841" y="5412726"/>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TextBox 83">
            <a:extLst>
              <a:ext uri="{FF2B5EF4-FFF2-40B4-BE49-F238E27FC236}">
                <a16:creationId xmlns:a16="http://schemas.microsoft.com/office/drawing/2014/main" id="{B42A5FB4-6647-330A-EF2A-335A7A426EA9}"/>
              </a:ext>
            </a:extLst>
          </p:cNvPr>
          <p:cNvSpPr txBox="1"/>
          <p:nvPr/>
        </p:nvSpPr>
        <p:spPr>
          <a:xfrm>
            <a:off x="5467516" y="5634333"/>
            <a:ext cx="1063038" cy="307777"/>
          </a:xfrm>
          <a:prstGeom prst="rect">
            <a:avLst/>
          </a:prstGeom>
          <a:noFill/>
        </p:spPr>
        <p:txBody>
          <a:bodyPr wrap="square" rtlCol="0">
            <a:spAutoFit/>
          </a:bodyPr>
          <a:lstStyle/>
          <a:p>
            <a:pPr algn="ctr"/>
            <a:r>
              <a:rPr lang="en-GB" sz="700" dirty="0"/>
              <a:t>George Washington 1</a:t>
            </a:r>
            <a:r>
              <a:rPr lang="en-GB" sz="700" baseline="30000" dirty="0"/>
              <a:t>st</a:t>
            </a:r>
            <a:r>
              <a:rPr lang="en-GB" sz="700" dirty="0"/>
              <a:t> President of USA</a:t>
            </a:r>
          </a:p>
        </p:txBody>
      </p:sp>
      <p:sp>
        <p:nvSpPr>
          <p:cNvPr id="85" name="Oval 84">
            <a:extLst>
              <a:ext uri="{FF2B5EF4-FFF2-40B4-BE49-F238E27FC236}">
                <a16:creationId xmlns:a16="http://schemas.microsoft.com/office/drawing/2014/main" id="{FCE0EC46-48A3-AAD5-3ADC-C187DF6BCCE5}"/>
              </a:ext>
            </a:extLst>
          </p:cNvPr>
          <p:cNvSpPr/>
          <p:nvPr/>
        </p:nvSpPr>
        <p:spPr>
          <a:xfrm>
            <a:off x="6375676" y="5782602"/>
            <a:ext cx="157480" cy="157480"/>
          </a:xfrm>
          <a:prstGeom prst="ellips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7" name="TextBox 86">
            <a:extLst>
              <a:ext uri="{FF2B5EF4-FFF2-40B4-BE49-F238E27FC236}">
                <a16:creationId xmlns:a16="http://schemas.microsoft.com/office/drawing/2014/main" id="{2152BFF0-2E8A-5A29-6BF2-65E4394CBFD2}"/>
              </a:ext>
            </a:extLst>
          </p:cNvPr>
          <p:cNvSpPr txBox="1"/>
          <p:nvPr/>
        </p:nvSpPr>
        <p:spPr>
          <a:xfrm>
            <a:off x="6479872" y="5731123"/>
            <a:ext cx="603250" cy="246221"/>
          </a:xfrm>
          <a:prstGeom prst="rect">
            <a:avLst/>
          </a:prstGeom>
          <a:noFill/>
        </p:spPr>
        <p:txBody>
          <a:bodyPr wrap="square" rtlCol="0">
            <a:spAutoFit/>
          </a:bodyPr>
          <a:lstStyle/>
          <a:p>
            <a:r>
              <a:rPr lang="en-GB" sz="1000" b="1" dirty="0"/>
              <a:t>1789</a:t>
            </a:r>
          </a:p>
        </p:txBody>
      </p:sp>
      <p:sp>
        <p:nvSpPr>
          <p:cNvPr id="102" name="Footer Placeholder 1"/>
          <p:cNvSpPr>
            <a:spLocks noGrp="1"/>
          </p:cNvSpPr>
          <p:nvPr/>
        </p:nvSpPr>
        <p:spPr>
          <a:xfrm>
            <a:off x="440924" y="9715774"/>
            <a:ext cx="5926031" cy="97037"/>
          </a:xfrm>
          <a:prstGeom prst="rect">
            <a:avLst/>
          </a:prstGeom>
        </p:spPr>
        <p:txBody>
          <a:bodyPr vert="horz" lIns="91440" tIns="45720" rIns="91440" bIns="45720" rtlCol="0" anchor="ctr"/>
          <a:lstStyle>
            <a:defPPr>
              <a:defRPr lang="en-US"/>
            </a:defPPr>
            <a:lvl1pPr marL="0" algn="ctr" defTabSz="457200" rtl="0" eaLnBrk="1" latinLnBrk="0" hangingPunct="1">
              <a:defRPr sz="900"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GB" dirty="0" smtClean="0"/>
              <a:t>Succeeding As a History Teacher by Emily </a:t>
            </a:r>
            <a:r>
              <a:rPr lang="en-GB" dirty="0" err="1" smtClean="0"/>
              <a:t>Folurunsho</a:t>
            </a:r>
            <a:r>
              <a:rPr lang="en-GB" dirty="0" smtClean="0"/>
              <a:t> with Laura Gladwin, 2024 © Bloomsbury Publishing Plc </a:t>
            </a:r>
            <a:endParaRPr lang="en-GB" dirty="0"/>
          </a:p>
        </p:txBody>
      </p:sp>
      <p:sp>
        <p:nvSpPr>
          <p:cNvPr id="103" name="TextBox 102"/>
          <p:cNvSpPr txBox="1"/>
          <p:nvPr/>
        </p:nvSpPr>
        <p:spPr>
          <a:xfrm>
            <a:off x="2053442" y="5854233"/>
            <a:ext cx="2089634" cy="1169551"/>
          </a:xfrm>
          <a:prstGeom prst="rect">
            <a:avLst/>
          </a:prstGeom>
          <a:noFill/>
          <a:ln>
            <a:solidFill>
              <a:schemeClr val="bg1">
                <a:lumMod val="50000"/>
              </a:schemeClr>
            </a:solidFill>
          </a:ln>
        </p:spPr>
        <p:txBody>
          <a:bodyPr wrap="square" rtlCol="0">
            <a:spAutoFit/>
          </a:bodyPr>
          <a:lstStyle/>
          <a:p>
            <a:pPr algn="ctr"/>
            <a:r>
              <a:rPr lang="en-GB" sz="1400" dirty="0" smtClean="0">
                <a:solidFill>
                  <a:schemeClr val="bg1">
                    <a:lumMod val="50000"/>
                  </a:schemeClr>
                </a:solidFill>
                <a:latin typeface="Century Gothic" panose="020B0502020202020204" pitchFamily="34" charset="0"/>
              </a:rPr>
              <a:t>[map with colour coding and numbering cannot be included here for copyright reasons]</a:t>
            </a:r>
            <a:endParaRPr lang="en-GB" sz="1400" dirty="0">
              <a:solidFill>
                <a:schemeClr val="bg1">
                  <a:lumMod val="50000"/>
                </a:schemeClr>
              </a:solidFill>
              <a:latin typeface="Century Gothic" panose="020B0502020202020204" pitchFamily="34" charset="0"/>
            </a:endParaRPr>
          </a:p>
        </p:txBody>
      </p:sp>
    </p:spTree>
    <p:extLst>
      <p:ext uri="{BB962C8B-B14F-4D97-AF65-F5344CB8AC3E}">
        <p14:creationId xmlns:p14="http://schemas.microsoft.com/office/powerpoint/2010/main" val="254732394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2A22F8B94C24895EDFECFCE663DBA" ma:contentTypeVersion="10" ma:contentTypeDescription="Create a new document." ma:contentTypeScope="" ma:versionID="a0bdd672a96a5bd5a495a88cd7b94a82">
  <xsd:schema xmlns:xsd="http://www.w3.org/2001/XMLSchema" xmlns:xs="http://www.w3.org/2001/XMLSchema" xmlns:p="http://schemas.microsoft.com/office/2006/metadata/properties" xmlns:ns2="5b770a4c-051c-4db7-a0a7-bbd48a469135" xmlns:ns3="c932b13c-7081-4c30-acf7-7f7d193560bd" targetNamespace="http://schemas.microsoft.com/office/2006/metadata/properties" ma:root="true" ma:fieldsID="c021e91a0b078d4c6735482c9d20afb2" ns2:_="" ns3:_="">
    <xsd:import namespace="5b770a4c-051c-4db7-a0a7-bbd48a469135"/>
    <xsd:import namespace="c932b13c-7081-4c30-acf7-7f7d193560bd"/>
    <xsd:element name="properties">
      <xsd:complexType>
        <xsd:sequence>
          <xsd:element name="documentManagement">
            <xsd:complexType>
              <xsd:all>
                <xsd:element ref="ns2:MediaServiceMetadata" minOccurs="0"/>
                <xsd:element ref="ns2:MediaServiceFastMetadata" minOccurs="0"/>
                <xsd:element ref="ns2:MediaLengthInSeconds" minOccurs="0"/>
                <xsd:element ref="ns2:MediaServiceDateTaken" minOccurs="0"/>
                <xsd:element ref="ns2:lcf76f155ced4ddcb4097134ff3c332f" minOccurs="0"/>
                <xsd:element ref="ns3:TaxCatchAll" minOccurs="0"/>
                <xsd:element ref="ns3:SharedWithUsers" minOccurs="0"/>
                <xsd:element ref="ns3:SharedWithDetail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770a4c-051c-4db7-a0a7-bbd48a46913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element name="MediaServiceDateTaken" ma:index="11" nillable="true" ma:displayName="MediaServiceDateTaken" ma:hidden="true" ma:internalName="MediaServiceDateTaken"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afc6e421-0895-41c1-badf-596bff0fe74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17"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32b13c-7081-4c30-acf7-7f7d193560b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a42085e8-92d2-4e83-b94f-007d935ed4f2}" ma:internalName="TaxCatchAll" ma:showField="CatchAllData" ma:web="c932b13c-7081-4c30-acf7-7f7d193560bd">
      <xsd:complexType>
        <xsd:complexContent>
          <xsd:extension base="dms:MultiChoiceLookup">
            <xsd:sequence>
              <xsd:element name="Value" type="dms:Lookup" maxOccurs="unbounded" minOccurs="0" nillable="true"/>
            </xsd:sequence>
          </xsd:extension>
        </xsd:complexContent>
      </xsd:complexType>
    </xsd:element>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5b770a4c-051c-4db7-a0a7-bbd48a469135">
      <Terms xmlns="http://schemas.microsoft.com/office/infopath/2007/PartnerControls"/>
    </lcf76f155ced4ddcb4097134ff3c332f>
    <TaxCatchAll xmlns="c932b13c-7081-4c30-acf7-7f7d193560bd" xsi:nil="true"/>
  </documentManagement>
</p:properties>
</file>

<file path=customXml/itemProps1.xml><?xml version="1.0" encoding="utf-8"?>
<ds:datastoreItem xmlns:ds="http://schemas.openxmlformats.org/officeDocument/2006/customXml" ds:itemID="{60721382-61A1-4B3E-845C-CF7EEC34766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770a4c-051c-4db7-a0a7-bbd48a469135"/>
    <ds:schemaRef ds:uri="c932b13c-7081-4c30-acf7-7f7d193560b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D9A5E19-0F06-4085-B7E0-88DB3BDB55B8}">
  <ds:schemaRefs>
    <ds:schemaRef ds:uri="http://schemas.microsoft.com/sharepoint/v3/contenttype/forms"/>
  </ds:schemaRefs>
</ds:datastoreItem>
</file>

<file path=customXml/itemProps3.xml><?xml version="1.0" encoding="utf-8"?>
<ds:datastoreItem xmlns:ds="http://schemas.openxmlformats.org/officeDocument/2006/customXml" ds:itemID="{57878D9E-5611-46AA-9908-44D013F28E3A}">
  <ds:schemaRefs>
    <ds:schemaRef ds:uri="http://purl.org/dc/elements/1.1/"/>
    <ds:schemaRef ds:uri="http://purl.org/dc/terms/"/>
    <ds:schemaRef ds:uri="http://www.w3.org/XML/1998/namespace"/>
    <ds:schemaRef ds:uri="http://schemas.microsoft.com/office/2006/metadata/properties"/>
    <ds:schemaRef ds:uri="http://schemas.microsoft.com/office/2006/documentManagement/types"/>
    <ds:schemaRef ds:uri="c932b13c-7081-4c30-acf7-7f7d193560bd"/>
    <ds:schemaRef ds:uri="http://purl.org/dc/dcmitype/"/>
    <ds:schemaRef ds:uri="http://schemas.microsoft.com/office/infopath/2007/PartnerControls"/>
    <ds:schemaRef ds:uri="http://schemas.openxmlformats.org/package/2006/metadata/core-properties"/>
    <ds:schemaRef ds:uri="5b770a4c-051c-4db7-a0a7-bbd48a469135"/>
  </ds:schemaRefs>
</ds:datastoreItem>
</file>

<file path=docProps/app.xml><?xml version="1.0" encoding="utf-8"?>
<Properties xmlns="http://schemas.openxmlformats.org/officeDocument/2006/extended-properties" xmlns:vt="http://schemas.openxmlformats.org/officeDocument/2006/docPropsVTypes">
  <Template>Office Theme</Template>
  <TotalTime>2944</TotalTime>
  <Words>833</Words>
  <Application>Microsoft Office PowerPoint</Application>
  <PresentationFormat>A4 Paper (210x297 mm)</PresentationFormat>
  <Paragraphs>89</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Century Gothic</vt:lpstr>
      <vt:lpstr>Wingdings</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Dan Warner-Meanwell</dc:creator>
  <cp:lastModifiedBy>Joanna Ramsay</cp:lastModifiedBy>
  <cp:revision>256</cp:revision>
  <dcterms:created xsi:type="dcterms:W3CDTF">2020-10-04T11:15:15Z</dcterms:created>
  <dcterms:modified xsi:type="dcterms:W3CDTF">2024-04-30T15:17:04Z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0x010100EB22A22F8B94C24895EDFECFCE663DBA</vt:lpwstr>
  </property>
  <property fmtid="{D5CDD505-2E9C-101B-9397-08002B2CF9AE}" pid="3" name="MediaServiceImageTags">
    <vt:lpwstr/>
  </property>
</Properties>
</file>