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g1A7rHw/eDVdW8O05SETjqqlT1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16" d="100"/>
          <a:sy n="116" d="100"/>
        </p:scale>
        <p:origin x="6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fdbd76d4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afdbd76d4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afdbd76d4c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afdbd76d4c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8df789dd34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8df789dd34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8df789dd34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8df789dd34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8df789dd34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8df789dd34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8df789dd34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8df789dd34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8df789dd34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8df789dd34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8df789dd34_1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8df789dd34_1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8df789dd34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8df789dd34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8df789dd34_1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8df789dd34_1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8df789dd34_1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8df789dd34_1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8df789dd34_1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8df789dd34_1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8df789dd34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8df789dd34_1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8df789dd34_1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8df789dd34_1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b0164499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b01644998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8df789dd34_1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8df789dd34_1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8df789dd34_1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8df789dd34_1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369764" y="760164"/>
            <a:ext cx="9144000" cy="2754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>
              <a:lnSpc>
                <a:spcPct val="115000"/>
              </a:lnSpc>
              <a:spcAft>
                <a:spcPts val="1200"/>
              </a:spcAft>
              <a:buSzPts val="1100"/>
            </a:pPr>
            <a:r>
              <a:rPr lang="en-US" sz="3600" b="1" dirty="0">
                <a:latin typeface="Arial"/>
                <a:ea typeface="Arial"/>
                <a:cs typeface="Arial"/>
                <a:sym typeface="Arial"/>
              </a:rPr>
              <a:t>Chapter 2: School Governance </a:t>
            </a:r>
            <a:r>
              <a:rPr lang="en-US" sz="3600" b="1">
                <a:latin typeface="Arial"/>
                <a:ea typeface="Arial"/>
                <a:cs typeface="Arial"/>
                <a:sym typeface="Arial"/>
              </a:rPr>
              <a:t>and Control</a:t>
            </a:r>
            <a:br>
              <a:rPr lang="en-US" sz="2400" dirty="0">
                <a:latin typeface="Arial"/>
                <a:ea typeface="Arial"/>
                <a:cs typeface="Arial"/>
                <a:sym typeface="Arial"/>
              </a:rPr>
            </a:br>
            <a:r>
              <a:rPr lang="en-US" sz="2700" i="1" dirty="0"/>
              <a:t>Foundations of Education: American Schools and the Common Good</a:t>
            </a:r>
            <a:br>
              <a:rPr lang="en-US" sz="4400" i="1" dirty="0"/>
            </a:br>
            <a:br>
              <a:rPr lang="en-US" sz="2400" dirty="0"/>
            </a:b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524000" y="3221617"/>
            <a:ext cx="9144000" cy="3005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1900" b="1" dirty="0">
                <a:solidFill>
                  <a:srgbClr val="2C3E5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Understanding Who Controls American Schools and How</a:t>
            </a:r>
            <a:endParaRPr sz="2600" b="1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b="1" dirty="0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Key Questions:</a:t>
            </a:r>
            <a:endParaRPr sz="1400" b="1" dirty="0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9300" lvl="0" indent="-323850" algn="l" rtl="0">
              <a:lnSpc>
                <a:spcPct val="160000"/>
              </a:lnSpc>
              <a:spcBef>
                <a:spcPts val="110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Arial"/>
              <a:buChar char="●"/>
            </a:pPr>
            <a:r>
              <a:rPr lang="en-US" sz="1500" dirty="0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How have governance structures evolved over time?</a:t>
            </a:r>
            <a:endParaRPr sz="1500" dirty="0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9300" lvl="0" indent="-3238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Arial"/>
              <a:buChar char="●"/>
            </a:pPr>
            <a:r>
              <a:rPr lang="en-US" sz="1500" dirty="0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Who controls schools today and how?</a:t>
            </a:r>
            <a:endParaRPr sz="1500" dirty="0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9300" lvl="0" indent="-32385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Arial"/>
              <a:buChar char="●"/>
            </a:pPr>
            <a:r>
              <a:rPr lang="en-US" sz="1500" dirty="0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What are the major debates over school governance reform?</a:t>
            </a:r>
            <a:endParaRPr sz="1500" dirty="0">
              <a:solidFill>
                <a:srgbClr val="2C3E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788350" y="119625"/>
            <a:ext cx="10515600" cy="15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Chapter Objectives</a:t>
            </a:r>
            <a:endParaRPr sz="2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Readers should be able to:</a:t>
            </a:r>
            <a:endParaRPr sz="19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Understand the concept of school governance and varying viewpoints on it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Explore the history of school governance to uncover the roots of school governance today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Analyze the current governance structure, its strengths and weaknesses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Gain an understanding of how funding sources impact school governance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Become attuned to contemporary reform issues and their impact on school governance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afdbd76d4c_0_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Opening Questions</a:t>
            </a:r>
            <a:endParaRPr sz="2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3afdbd76d4c_0_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1. What characteristics of school governance have changed, and what have endured? Why and how have leading economic and political theories shaped school governance?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2. What are the major factors of continuity and change in contemporary school governance?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3. How are the schools funded, and what consequences for governance flow from the existing funding system?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4. In what ways should both school governance and funding be reformed?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487680" lvl="0" indent="0" algn="just" rtl="0">
              <a:lnSpc>
                <a:spcPct val="126666"/>
              </a:lnSpc>
              <a:spcBef>
                <a:spcPts val="255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rPr>
              <a:t>5. What are the pros and cons of both existing governance practices and leading reforms that impact how schools are governed?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afdbd76d4c_0_9"/>
          <p:cNvSpPr txBox="1">
            <a:spLocks noGrp="1"/>
          </p:cNvSpPr>
          <p:nvPr>
            <p:ph type="title"/>
          </p:nvPr>
        </p:nvSpPr>
        <p:spPr>
          <a:xfrm>
            <a:off x="798325" y="0"/>
            <a:ext cx="10515600" cy="1162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Colonial Origins of American School Governance</a:t>
            </a:r>
            <a:endParaRPr sz="2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g3afdbd76d4c_0_9"/>
          <p:cNvSpPr txBox="1">
            <a:spLocks noGrp="1"/>
          </p:cNvSpPr>
          <p:nvPr>
            <p:ph type="body" idx="1"/>
          </p:nvPr>
        </p:nvSpPr>
        <p:spPr>
          <a:xfrm>
            <a:off x="838200" y="1106450"/>
            <a:ext cx="10515600" cy="507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egional Differences</a:t>
            </a: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New England: Shared cultural/religious assumptions unified education attitudes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Middle Colonies: Diverse populations led to variety in educational provisions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Southern Colonies: English tradition of schooling as duty of home and church, not government; relied on slave labor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Massachusetts (1647): "Old Deluder Satan Act" required towns of 50+ families to hire teacher; townships relatively free to meet requirements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Virginia: Responsibility placed on families, pastors, justices of peace, county commissioners; primarily private initiatives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en-US" sz="3600" b="1">
                <a:solidFill>
                  <a:srgbClr val="383A42"/>
                </a:solidFill>
                <a:highlight>
                  <a:srgbClr val="FFFFFF"/>
                </a:highlight>
              </a:rPr>
              <a:t>Jeffersonian Model (Never Materialized)</a:t>
            </a:r>
            <a:endParaRPr sz="3600" b="1">
              <a:solidFill>
                <a:srgbClr val="383A4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4761"/>
              <a:buFont typeface="Arial"/>
              <a:buNone/>
            </a:pPr>
            <a:endParaRPr sz="1050">
              <a:solidFill>
                <a:srgbClr val="383A42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/>
          </a:p>
        </p:txBody>
      </p:sp>
      <p:sp>
        <p:nvSpPr>
          <p:cNvPr id="109" name="Google Shape;10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Thomas Jefferson's vision for Virginia</a:t>
            </a:r>
            <a:r>
              <a:rPr lang="en-US" sz="21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Counties elect three aldermen (similar to modern school boards)</a:t>
            </a: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Counties divided into "hundreds" (small geographical units for schools)</a:t>
            </a: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Aldermen select sites, erect schoolhouses</a:t>
            </a: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Qualified "visitors" hired to oversee teachers (similar to superintendents)</a:t>
            </a: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Curriculum: reading, writing, arithmetic using Greek, Roman, English, American history</a:t>
            </a: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Legacy: Though never implemented, Jefferson's plan provided ideas that influenced later developments in American education governance</a:t>
            </a:r>
            <a:endParaRPr sz="2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800" b="1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Emergence of Public Schools &amp; Local Control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15" name="Google Shape;115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By the 1850s, public common schools gained wide acceptance as instruments for producing virtuous citizens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Key Features:</a:t>
            </a:r>
            <a:endParaRPr sz="19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Legal authority from state, but financial/moral support from local citizens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Local control became operational mode of governance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Ideal: nonsectarian and nonpartisan local boards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Horace Mann's Caution: Local control could be deleterious if the community was apathetic, partisan, or fearful of expenditures. Need for some state control to invigorate, not replace, local support.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Origins of the School Superintendency</a:t>
            </a:r>
            <a:endParaRPr sz="29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39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HISTORICAL BACKGROUND</a:t>
            </a: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1837: First superintendents hired in Buffalo, NY and Louisville, KY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1840s-1880s: Major cities follow (St. Louis, Boston, Chicago, Cleveland, Detroit, NYC, San Francisco, Pittsburgh, Philadelphia, Los Angeles)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Why Superintendents?</a:t>
            </a: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Growing school-age populations consumed too much board member time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Need for full-time, paid supervisor became attractive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Initial roles varied: information gathering, textbook oversight, facilities management, board secretary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By 1900, the title "superintendent" was common, with full-time responsibility for general administrative duties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 Gilded Age (1865-1900)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27" name="Google Shape;12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Rapid Change &amp; Institutional Strain</a:t>
            </a:r>
            <a:endParaRPr sz="19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Population Growth: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Year 1870: 38,558,371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Year 1900: 76,212,168 (Nearly doubled)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Challenges:</a:t>
            </a:r>
            <a:endParaRPr sz="19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Foreign immigration &amp; rural-to-urban migration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Inadequate schools for growing populations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Compulsory attendance laws vs. family economic needs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Insufficient funding, facilities, materials, personnel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1174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Pedagogical Progressives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33" name="Google Shape;133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Child-Centered Education</a:t>
            </a: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European Roots</a:t>
            </a: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Rousseau → Pestalozzi → Froebel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American Contributors</a:t>
            </a: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Francis W. Parker (Quincy System): Supplementary materials, field trips, inductive problem solving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G. Stanley Hall: Curriculum determined by developmental needs of child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John Dewey: Schools as learning communities; education through experiences of natural and social world; foster reflective judgment in humane environments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Legacy</a:t>
            </a: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Shaped how we think about curriculum and instruction (active learning, small groups, cross-disciplinary studies)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Administrative Progressives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2800" b="1"/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 "Cult of Efficiency"</a:t>
            </a:r>
            <a:endParaRPr sz="20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Core Beliefs</a:t>
            </a: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Corporate model = most successful institution of the era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Scientific management &amp; technology = efficiency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Expert management superior to neighborhood control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Scientific "laws" could be applied to education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Key Figur</a:t>
            </a: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e: Frederick W. Taylor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"Taylorism" or scientific management: time-motion studies to increase productivity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Outcome</a:t>
            </a: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Administrative progressives won the struggle for control. They shaped how we govern schools, while pedagogical progressives shaped how we talk about teaching.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Corporate Model of School Governance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45" name="Google Shape;145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 "One Best System"</a:t>
            </a:r>
            <a:endParaRPr sz="1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Structure:</a:t>
            </a:r>
            <a:endParaRPr sz="1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Small board of directors (school board)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Chief executive officer (superintendent)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Professional managers (administrators)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Experts (specialists, supervisors)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Assembly line workers (teachers)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Consequences:</a:t>
            </a:r>
            <a:endParaRPr sz="1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Centralized authority, hierarchical divisions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Increased specialization (1920: 1 supervisor per 35 teachers; 1985: 1 per 11)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Bureaucratic controls eroded teacher autonomy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By 1950s: Corporate patterns deeply rooted in every major system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300"/>
          </a:p>
          <a:p>
            <a:pPr marL="228600" lvl="0" indent="-508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School Board Change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51" name="Google Shape;151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Problems with Ward-Based Boards:</a:t>
            </a: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Political corruption &amp; favoritism (San Francisco, Philadelphia examples)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Arbitrary hiring/firing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Political bosses controlled contracts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Progressive Reforms:</a:t>
            </a: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Elimination/reduction of ward representation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Smaller central boards (7-15 members)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At-large rather than ward elections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Elite memberships became policy-making bodies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Trade-off</a:t>
            </a: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Reduced corruption but also reduced neighborhood control and citizen identity with schools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Financial Control of Education</a:t>
            </a:r>
            <a:endParaRPr sz="30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7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Shifts in Funding Sources (1920-2020)</a:t>
            </a:r>
            <a:endParaRPr sz="23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School Year    Federal %    State %    Local %</a:t>
            </a:r>
            <a:endParaRPr sz="23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1929-30        0.4          16.9       82.7</a:t>
            </a:r>
            <a:endParaRPr sz="23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1949-50        2.9          39.8       57.3</a:t>
            </a:r>
            <a:endParaRPr sz="23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1979-80        9.8          46.8       42.4</a:t>
            </a:r>
            <a:endParaRPr sz="23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2020-21        11           46         44</a:t>
            </a:r>
            <a:endParaRPr sz="23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Key Shift</a:t>
            </a:r>
            <a:r>
              <a:rPr lang="en-US" sz="23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1979-80 was first year state funding exceeded local funding</a:t>
            </a:r>
            <a:endParaRPr sz="23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4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Federal Control of Education</a:t>
            </a:r>
            <a:endParaRPr sz="2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63" name="Google Shape;16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No Constitutional Authority, But Significant Involvement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Early Federal Involvement (Land):</a:t>
            </a: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1785 Ordinance: Lot 16 of every township reserved for schools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1862 Morrill Act: Land grants for colleges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20th Century Federal Legislation:</a:t>
            </a: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1917 Smith-Hughes Act: Vocational/technical education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1944 G.I. Bill: Postsecondary support for veterans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1958 NDEA: Math, science, foreign language (Cold War)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1965 ESEA: Great Society/War on Poverty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1975 Education for All Handicapped Children Act (later IDEA)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State Control</a:t>
            </a:r>
            <a:endParaRPr sz="30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8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10th Amendment: Reserved Powers</a:t>
            </a: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"Powers not delegated to the United States... are reserved to the States"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Key Court Cases:</a:t>
            </a:r>
            <a:endParaRPr sz="1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Brown v. Board (1954): State may delegate to localities but cannot abrogate ultimate responsibility; must ensure laws consistent with Constitution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Serrano v. Priest (1971, California): Heavy reliance on local property taxes creates inequalities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San Antonio v. Rodriguez (1973, U.S.): Education not a federal right; taxation for public education reserved to states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Growing State Power: Late 20th century saw states increase control through testing, accountability, standards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3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Transition to Contemporary Conditions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75" name="Google Shape;17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2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Current Governance Structures</a:t>
            </a:r>
            <a:endParaRPr sz="2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2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Understanding who controls schools today and current debates over governance reform</a:t>
            </a:r>
            <a:endParaRPr sz="2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9080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Local School Systems Today</a:t>
            </a:r>
            <a:endParaRPr sz="6100"/>
          </a:p>
        </p:txBody>
      </p:sp>
      <p:sp>
        <p:nvSpPr>
          <p:cNvPr id="181" name="Google Shape;18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Hierarchical Structure:</a:t>
            </a: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School board → Superintendent → Central office staff → Principals → Teachers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Physical Structure:</a:t>
            </a: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"Egg crate" or "motel-like" design: individual classrooms along hallways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Facilitates "autonomy of the closed door"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Teachers have limited curriculum control but determine much within classroom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Can hamper communication and innovation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Approximately 13,000 School Districts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Vary enormously by size (NYC: 900,000+ students vs. Winooski, VT: 803 students)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500"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8df789dd34_1_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Local School Boards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38df789dd34_1_10"/>
          <p:cNvSpPr txBox="1">
            <a:spLocks noGrp="1"/>
          </p:cNvSpPr>
          <p:nvPr>
            <p:ph type="body" idx="1"/>
          </p:nvPr>
        </p:nvSpPr>
        <p:spPr>
          <a:xfrm>
            <a:off x="838200" y="1905350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38df789dd34_1_10"/>
          <p:cNvSpPr txBox="1">
            <a:spLocks noGrp="1"/>
          </p:cNvSpPr>
          <p:nvPr>
            <p:ph type="body" idx="1"/>
          </p:nvPr>
        </p:nvSpPr>
        <p:spPr>
          <a:xfrm>
            <a:off x="990600" y="2017900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38df789dd34_1_10"/>
          <p:cNvSpPr txBox="1">
            <a:spLocks noGrp="1"/>
          </p:cNvSpPr>
          <p:nvPr>
            <p:ph type="body" idx="1"/>
          </p:nvPr>
        </p:nvSpPr>
        <p:spPr>
          <a:xfrm>
            <a:off x="838200" y="1412750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Majority elected by local citizens; some appointed by judges, mayors, councils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Key Responsibilities (NSBA</a:t>
            </a: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):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Employing the superintendent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Developing and adopting policies, curriculum, and budget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Overseeing facilities issues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Adopting collective bargaining agreements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Democratic Theory</a:t>
            </a: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Citizens are the ultimate source of authority, not professionals. Boards operate at policy level, not day-to-day operations. Meetings open to the public (except confidential personnel matters).</a:t>
            </a:r>
            <a:endParaRPr sz="37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8df789dd34_1_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Superintendents &amp; Principals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g38df789dd34_1_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Superintendents:</a:t>
            </a:r>
            <a:endParaRPr sz="19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Hired by school boards (not elected in most states)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Chief executive officers of districts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Keep schools working smoothly and lawfully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Provide professional advice and data to boards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High turnover rate, especially in large districts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Principals - Dual Role:</a:t>
            </a:r>
            <a:endParaRPr sz="19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Instructional leader: Professional growth, innovative teaching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School administrator: Manage staff, students, programs, operations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8df789dd34_1_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Teachers &amp; Parental Involvement</a:t>
            </a:r>
            <a:endParaRPr sz="21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8df789dd34_1_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444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Teachers:</a:t>
            </a: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Largest group of professionals; deliver instruction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Organized by departments (secondary) or grade levels (elementary)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Professional learning communities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Professional autonomy ≠ isolation; need collaborative interaction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Parents and Caregivers:</a:t>
            </a: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Supportive home environment for learning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Parent-teacher conferences, volunteer activities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PTA/PTO involvement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Expanded conception: Black parents' advocacy for equity; Latinx coalition-building for dignity and justice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5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8df789dd34_1_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State Governance Today</a:t>
            </a:r>
            <a:endParaRPr sz="2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38df789dd34_1_31"/>
          <p:cNvSpPr txBox="1">
            <a:spLocks noGrp="1"/>
          </p:cNvSpPr>
          <p:nvPr>
            <p:ph type="body" idx="1"/>
          </p:nvPr>
        </p:nvSpPr>
        <p:spPr>
          <a:xfrm>
            <a:off x="838200" y="1365625"/>
            <a:ext cx="10515600" cy="538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Most Significant Source of Governance</a:t>
            </a:r>
            <a:endParaRPr sz="15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State Legislatures: Most influential; control large portion of funding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Governors: Executive powers and public persuasion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State Board of Education: Central oversight and regulatory roles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State Superintendent: Implements policy, oversees department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State Department of Education: Laws, policies, regulations, operations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Key State Decisions</a:t>
            </a: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Funding formulas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Curriculum requirements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Graduation/promotion requirements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Teacher licensing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High-stakes testing tied to funds/sanctions</a:t>
            </a:r>
            <a:endParaRPr sz="15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3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8df789dd34_1_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Federal Control Today</a:t>
            </a:r>
            <a:endParaRPr sz="2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38df789dd34_1_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Four Ways Federal Government Influences Education:</a:t>
            </a:r>
            <a:endParaRPr sz="19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1. Categorical aid: Specific programs (compensatory, bilingual, special needs, vocational-technical)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2. Power of the purse: Uphold constitutional powers and laws (equal protection)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3. Education research: Fund research, collect/disperse statistics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4. Moral suasion: Develop national vision through leadership, debate, programs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Remember: Federal funding is only ~11% (2020-21), but influence exceeds financial contribution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8df789dd34_1_6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Federal Legislation in the 20th Century: </a:t>
            </a:r>
            <a:endParaRPr sz="22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-US" sz="22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2002: No Child Left Behind (NCLB)</a:t>
            </a:r>
            <a:endParaRPr sz="22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g38df789dd34_1_68"/>
          <p:cNvSpPr txBox="1">
            <a:spLocks noGrp="1"/>
          </p:cNvSpPr>
          <p:nvPr>
            <p:ph type="body" idx="1"/>
          </p:nvPr>
        </p:nvSpPr>
        <p:spPr>
          <a:xfrm>
            <a:off x="917950" y="193527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Signed by President George W. Bush; revision of ESEA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Four Key Elements:</a:t>
            </a:r>
            <a:endParaRPr sz="17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1. Stronger accountability: All students proficient; public info on progress; corrective actions for underperforming schools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2. Increased flexibility: States/districts shift and combine funds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3. Scientifically supported methods: Rigorous research determines effectiveness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4. School choice: Families choose different school or free tutoring if school deemed unsafe or needs improvement</a:t>
            </a:r>
            <a:endParaRPr sz="17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8df789dd34_1_7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2015: Every Student Succeeds Act (ESSA)</a:t>
            </a:r>
            <a:endParaRPr sz="25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g38df789dd34_1_7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Signed by President Barack Obama; next ESEA reauthorization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Key Changes from NCLB</a:t>
            </a: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Moved accountability from federal government to states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Each state develops and submits accountability plan to U.S. Dept of Education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Plans must include long-term/short-term goals: graduation rates, English proficiency, test proficiency, gaps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Still requires testing grades 3-8 and once in high school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Still requires intervention in lowest performing schools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Removed requirement for test scores in teacher evaluation</a:t>
            </a:r>
            <a:endParaRPr sz="20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8df789dd34_1_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Unintended Consequences of Accountability</a:t>
            </a:r>
            <a:endParaRPr sz="21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5200"/>
          </a:p>
        </p:txBody>
      </p:sp>
      <p:sp>
        <p:nvSpPr>
          <p:cNvPr id="231" name="Google Shape;231;g38df789dd34_1_8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Major Criticisms: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Narrow focus on testing undermines broader aims of education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Fails to address social/emotional risk factors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Flawed statistical procedures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System too complex for top-down management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Doesn't effectively measure actual learning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Teaching to the test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"Saw-tooth effect": test-smartness vs. actual learning/retention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Encourages states to lower standards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Equity Concern: Particularly detrimental to low-income students of color; sorting/ranking exacerbates inequities rather than reducing them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5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8df789dd34_1_8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School Choice Movement</a:t>
            </a:r>
            <a:endParaRPr sz="2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38df789dd34_1_89"/>
          <p:cNvSpPr txBox="1">
            <a:spLocks noGrp="1"/>
          </p:cNvSpPr>
          <p:nvPr>
            <p:ph type="body" idx="1"/>
          </p:nvPr>
        </p:nvSpPr>
        <p:spPr>
          <a:xfrm>
            <a:off x="838200" y="1817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r>
              <a:rPr lang="en-US" sz="2308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Programs allowing families to use public money for education beyond locally assigned school</a:t>
            </a: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r>
              <a:rPr lang="en-US" sz="2308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Over 25% of K-12 students attend school other than local assigned school</a:t>
            </a: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r>
              <a:rPr lang="en-US" sz="2308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Types of School Choice:</a:t>
            </a:r>
            <a:endParaRPr sz="2308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r>
              <a:rPr lang="en-US" sz="2308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Magnet schools: Specialize in area (STEM, arts); originally for integration</a:t>
            </a: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r>
              <a:rPr lang="en-US" sz="2308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Open enrollment: Choose public schools outside assigned district</a:t>
            </a: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r>
              <a:rPr lang="en-US" sz="2308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Charter schools: Publicly funded, independently operated</a:t>
            </a: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r>
              <a:rPr lang="en-US" sz="2308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Home schooling: Rates doubled during COVID-19</a:t>
            </a: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658"/>
              <a:buFont typeface="Arial"/>
              <a:buNone/>
            </a:pPr>
            <a:r>
              <a:rPr lang="en-US" sz="2308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Vouchers: Government funds for private school tuition or education costs</a:t>
            </a:r>
            <a:endParaRPr sz="2308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008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8df789dd34_1_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Charter Schools</a:t>
            </a:r>
            <a:endParaRPr sz="31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g38df789dd34_1_96"/>
          <p:cNvSpPr txBox="1">
            <a:spLocks noGrp="1"/>
          </p:cNvSpPr>
          <p:nvPr>
            <p:ph type="body" idx="1"/>
          </p:nvPr>
        </p:nvSpPr>
        <p:spPr>
          <a:xfrm>
            <a:off x="838200" y="1216100"/>
            <a:ext cx="10515600" cy="5502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~7% of public school students enrolled in charters (2021-22)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Characteristics:</a:t>
            </a:r>
            <a:endParaRPr sz="1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Publicly funded like district schools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More flexibility and independence than district schools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Expected to be more accountable to parents and authorizers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Laws vary state to state (authorization, for-profit management)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Proponents Argue:</a:t>
            </a:r>
            <a:endParaRPr sz="1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Flexibility spurs innovation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Competition improves quality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Critics Argue:</a:t>
            </a:r>
            <a:endParaRPr sz="1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Financial mismanagement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Fewer special needs students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More punitive discipline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Increased segregation</a:t>
            </a:r>
            <a:endParaRPr sz="14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8df789dd34_1_1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School Voucher Plans</a:t>
            </a:r>
            <a:endParaRPr sz="2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g38df789dd34_1_1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Government monies (vouchers) for private school tuition or education costs (tutoring, homeschool materials)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Most Controversial Type of School Choice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Critics' Concerns:</a:t>
            </a: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Private schools legally permitted to discriminate (religion, LGBTQ+, English proficiency, disability)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Public funds shouldn't support discriminatory institutions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"School choice is really the schools' choice" (can select students)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Rural communities have no alternatives to local public school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Recent plans allow funds to already-enrolled private school students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"Reverse Robin Hood": takes from underfunded schools, gives to families who need it least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8df789dd34_1_1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4615"/>
              <a:buFont typeface="Arial"/>
              <a:buNone/>
            </a:pPr>
            <a:r>
              <a:rPr lang="en-US" sz="13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11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School Privatization</a:t>
            </a:r>
            <a:endParaRPr sz="2611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1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38df789dd34_1_1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Movement toward school choice, charters, vouchers; weakening of teachers' unions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Proponents:</a:t>
            </a: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Government less efficient than private sector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Parents as consumers should select schools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Market competition improves quality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Critics:</a:t>
            </a:r>
            <a:endParaRPr sz="18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Bankrolled by companies standing to profit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Erodes civil rights protections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Privatization undermines </a:t>
            </a:r>
            <a:r>
              <a:rPr lang="en-US" sz="18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public education which is </a:t>
            </a:r>
            <a:r>
              <a:rPr lang="en-US" sz="18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vital for democratic citizenship</a:t>
            </a:r>
            <a:endParaRPr sz="18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b016449982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1">
                <a:solidFill>
                  <a:srgbClr val="383A42"/>
                </a:solidFill>
                <a:latin typeface="Arial"/>
                <a:ea typeface="Arial"/>
                <a:cs typeface="Arial"/>
                <a:sym typeface="Arial"/>
              </a:rPr>
              <a:t>Views of Accountability</a:t>
            </a:r>
            <a:endParaRPr sz="2800" b="1">
              <a:solidFill>
                <a:srgbClr val="383A4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3b016449982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rgbClr val="383A42"/>
                </a:solidFill>
                <a:latin typeface="Arial"/>
                <a:ea typeface="Arial"/>
                <a:cs typeface="Arial"/>
                <a:sym typeface="Arial"/>
              </a:rPr>
              <a:t>Accountability to the Public: Schools directly accountable to citizens, parents, communities—what ordinary citizens might expect</a:t>
            </a:r>
            <a:endParaRPr sz="2200">
              <a:solidFill>
                <a:srgbClr val="383A4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rgbClr val="383A4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rgbClr val="383A42"/>
                </a:solidFill>
                <a:latin typeface="Arial"/>
                <a:ea typeface="Arial"/>
                <a:cs typeface="Arial"/>
                <a:sym typeface="Arial"/>
              </a:rPr>
              <a:t>Technical-Managerial Accountability: Auditable accounts reviewed by state/federal authorities; market-style view defining schools as producers of commodities, students/parents as consumers</a:t>
            </a:r>
            <a:endParaRPr sz="2200">
              <a:solidFill>
                <a:srgbClr val="383A4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rgbClr val="383A4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rgbClr val="383A42"/>
                </a:solidFill>
                <a:latin typeface="Arial"/>
                <a:ea typeface="Arial"/>
                <a:cs typeface="Arial"/>
                <a:sym typeface="Arial"/>
              </a:rPr>
              <a:t>Consumerization of Citizenship:</a:t>
            </a:r>
            <a:endParaRPr sz="2200">
              <a:solidFill>
                <a:srgbClr val="383A4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rgbClr val="383A42"/>
                </a:solidFill>
                <a:latin typeface="Arial"/>
                <a:ea typeface="Arial"/>
                <a:cs typeface="Arial"/>
                <a:sym typeface="Arial"/>
              </a:rPr>
              <a:t>Based on promotional, top-down communication; service delivery geared at maximizing customer preferences through market competition</a:t>
            </a:r>
            <a:endParaRPr sz="2200">
              <a:solidFill>
                <a:srgbClr val="383A4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>
              <a:solidFill>
                <a:srgbClr val="383A4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39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8df789dd34_1_1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Debates Over School Governance Reform</a:t>
            </a:r>
            <a:endParaRPr sz="2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g38df789dd34_1_117"/>
          <p:cNvSpPr txBox="1">
            <a:spLocks noGrp="1"/>
          </p:cNvSpPr>
          <p:nvPr>
            <p:ph type="body" idx="1"/>
          </p:nvPr>
        </p:nvSpPr>
        <p:spPr>
          <a:xfrm>
            <a:off x="838200" y="1875450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Reform Proposals Range From: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Moderate Restructuring:</a:t>
            </a:r>
            <a:endParaRPr sz="1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More teacher control over curriculum/instruction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Redefine principals as facilitators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Break teacher isolation through teams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More parent involvement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Radical Reshaping:</a:t>
            </a:r>
            <a:endParaRPr sz="16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Complete redesign for productive learning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Teachers/parents exercise far more authority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Schools open to public scrutiny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Eliminate principals; faculty run schools directly</a:t>
            </a: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8df789dd34_1_1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Summary &amp; Conclusions</a:t>
            </a:r>
            <a:endParaRPr sz="24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38df789dd34_1_1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Key Takeaways:</a:t>
            </a:r>
            <a:endParaRPr sz="1900" b="1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American school governance evolved from local/religious control to complex multi-layered system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Administrative progressives' corporate model still shapes governance today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State and local governments provide ~90% of funding; federal ~11%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Current debates: accountability, testing, school choice, privatization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Persistent tensions: centralization vs. local control, efficiency vs. democratic participation, equity vs. autonomy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• Schools fairly resistant to radical change despite constant reform efforts</a:t>
            </a: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rgbClr val="383A4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Central Question: </a:t>
            </a:r>
            <a:r>
              <a:rPr lang="en-US" sz="1900">
                <a:solidFill>
                  <a:srgbClr val="383A4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How do we balance accountability, equity, efficiency, and democratic participation in governing schools?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4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2640</Words>
  <Application>Microsoft Macintosh PowerPoint</Application>
  <PresentationFormat>Widescreen</PresentationFormat>
  <Paragraphs>409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Courier New</vt:lpstr>
      <vt:lpstr>Office Theme</vt:lpstr>
      <vt:lpstr>Chapter 2: School Governance and Control Foundations of Education: American Schools and the Common Good  </vt:lpstr>
      <vt:lpstr>Chapter Objectives</vt:lpstr>
      <vt:lpstr>Opening Questions </vt:lpstr>
      <vt:lpstr>  Colonial Origins of American School Governance  </vt:lpstr>
      <vt:lpstr>Jeffersonian Model (Never Materialized)  </vt:lpstr>
      <vt:lpstr>Emergence of Public Schools &amp; Local Control </vt:lpstr>
      <vt:lpstr>Origins of the School Superintendency </vt:lpstr>
      <vt:lpstr>The Gilded Age (1865-1900) </vt:lpstr>
      <vt:lpstr>Pedagogical Progressives </vt:lpstr>
      <vt:lpstr>Administrative Progressives </vt:lpstr>
      <vt:lpstr>Corporate Model of School Governance </vt:lpstr>
      <vt:lpstr>School Board Change </vt:lpstr>
      <vt:lpstr>Financial Control of Education </vt:lpstr>
      <vt:lpstr>Federal Control of Education </vt:lpstr>
      <vt:lpstr>State Control </vt:lpstr>
      <vt:lpstr>Transition to Contemporary Conditions </vt:lpstr>
      <vt:lpstr>Local School Systems Today</vt:lpstr>
      <vt:lpstr>Local School Boards </vt:lpstr>
      <vt:lpstr> Superintendents &amp; Principals </vt:lpstr>
      <vt:lpstr>Teachers &amp; Parental Involvement </vt:lpstr>
      <vt:lpstr>State Governance Today</vt:lpstr>
      <vt:lpstr>Federal Control Today </vt:lpstr>
      <vt:lpstr>Federal Legislation in the 20th Century:  2002: No Child Left Behind (NCLB)  </vt:lpstr>
      <vt:lpstr>2015: Every Student Succeeds Act (ESSA) </vt:lpstr>
      <vt:lpstr>Unintended Consequences of Accountability </vt:lpstr>
      <vt:lpstr>School Choice Movement </vt:lpstr>
      <vt:lpstr>Charter Schools </vt:lpstr>
      <vt:lpstr>School Voucher Plans </vt:lpstr>
      <vt:lpstr> School Privatization  </vt:lpstr>
      <vt:lpstr>Views of Accountability </vt:lpstr>
      <vt:lpstr>Debates Over School Governance Reform </vt:lpstr>
      <vt:lpstr>Summary &amp; Conclusions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Maike Philipsen</dc:creator>
  <cp:lastModifiedBy>Hillary Parkhouse</cp:lastModifiedBy>
  <cp:revision>5</cp:revision>
  <dcterms:created xsi:type="dcterms:W3CDTF">2025-10-17T14:02:42Z</dcterms:created>
  <dcterms:modified xsi:type="dcterms:W3CDTF">2026-03-09T12:00:41Z</dcterms:modified>
</cp:coreProperties>
</file>