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3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81"/>
  </p:normalViewPr>
  <p:slideViewPr>
    <p:cSldViewPr snapToGrid="0">
      <p:cViewPr varScale="1">
        <p:scale>
          <a:sx n="154" d="100"/>
          <a:sy n="154" d="100"/>
        </p:scale>
        <p:origin x="632" y="19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a7a4b908cf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a7a4b908cf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3a7a4b908cf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3a7a4b908cf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3a7a4b908cf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3a7a4b908cf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3a7a4b908cf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3a7a4b908cf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a7a4b908cf_0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3a7a4b908cf_0_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a7a4b908cf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3a7a4b908cf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a7a4b908cf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3a7a4b908cf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a7a4b908cf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3a7a4b908cf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3a7a4b908cf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3a7a4b908cf_0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3a7a4b908cf_0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3a7a4b908cf_0_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a7a4b908cf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3a7a4b908cf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3a7a4b908cf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3a7a4b908cf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3a7a4b908cf_0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3a7a4b908cf_0_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a7a4b908cf_0_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3a7a4b908cf_0_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3a7a4b908cf_0_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3a7a4b908cf_0_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3a7a4b908cf_0_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3a7a4b908cf_0_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3a7a4b908cf_0_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3a7a4b908cf_0_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3a7a4b908cf_0_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Google Shape;160;g3a7a4b908cf_0_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3a7a4b908cf_0_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Google Shape;166;g3a7a4b908cf_0_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3a7a4b908cf_0_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3a7a4b908cf_0_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3a7a4b908cf_0_1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3a7a4b908cf_0_1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3a7a4b908cf_0_1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Google Shape;184;g3a7a4b908cf_0_1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3a7a4b908cf_0_1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g3a7a4b908cf_0_1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3a7a4b908cf_0_1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" name="Google Shape;196;g3a7a4b908cf_0_1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3a7a4b908cf_0_1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3a7a4b908cf_0_1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3a7a4b908cf_0_1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8" name="Google Shape;208;g3a7a4b908cf_0_1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3a7a4b908cf_0_1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" name="Google Shape;214;g3a7a4b908cf_0_1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g3a7a4b908cf_0_1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0" name="Google Shape;220;g3a7a4b908cf_0_1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3a7a4b908cf_0_1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6" name="Google Shape;226;g3a7a4b908cf_0_1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3a7a4b908cf_0_1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2" name="Google Shape;232;g3a7a4b908cf_0_1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ct val="64705"/>
              <a:buFont typeface="Arial"/>
              <a:buNone/>
            </a:pPr>
            <a:endParaRPr sz="1700" b="1"/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85000" lnSpcReduction="10000"/>
          </a:bodyPr>
          <a:lstStyle/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4400" b="1" dirty="0">
                <a:solidFill>
                  <a:schemeClr val="dk1"/>
                </a:solidFill>
              </a:rPr>
              <a:t>Chapter 3 - Social Class and Education</a:t>
            </a:r>
            <a:r>
              <a:rPr lang="en" sz="4400" dirty="0">
                <a:solidFill>
                  <a:schemeClr val="dk1"/>
                </a:solidFill>
              </a:rPr>
              <a:t> </a:t>
            </a:r>
          </a:p>
          <a:p>
            <a:pPr marL="0" indent="0" algn="ctr">
              <a:spcAft>
                <a:spcPts val="1200"/>
              </a:spcAft>
              <a:buClr>
                <a:schemeClr val="dk1"/>
              </a:buClr>
              <a:buSzPts val="1100"/>
              <a:buNone/>
            </a:pPr>
            <a:r>
              <a:rPr lang="en-US" sz="4400" i="1" dirty="0">
                <a:solidFill>
                  <a:schemeClr val="dk1"/>
                </a:solidFill>
              </a:rPr>
              <a:t>Foundations of Education: </a:t>
            </a:r>
            <a:r>
              <a:rPr lang="en-US" sz="4400" i="1" dirty="0"/>
              <a:t>American Schools and the Common Good</a:t>
            </a: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ct val="64705"/>
              <a:buFont typeface="Arial"/>
              <a:buNone/>
            </a:pPr>
            <a:r>
              <a:rPr lang="en" sz="1700" b="1"/>
              <a:t>Chapter Objectives</a:t>
            </a:r>
            <a:endParaRPr sz="1700" b="1"/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6195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100"/>
              <a:buChar char="●"/>
            </a:pPr>
            <a:r>
              <a:rPr lang="en" sz="2100">
                <a:solidFill>
                  <a:schemeClr val="dk1"/>
                </a:solidFill>
              </a:rPr>
              <a:t>Understand the concept of social class and varying viewpoints</a:t>
            </a:r>
            <a:endParaRPr sz="2100">
              <a:solidFill>
                <a:schemeClr val="dk1"/>
              </a:solidFill>
            </a:endParaRPr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●"/>
            </a:pPr>
            <a:r>
              <a:rPr lang="en" sz="2100">
                <a:solidFill>
                  <a:schemeClr val="dk1"/>
                </a:solidFill>
              </a:rPr>
              <a:t>Appreciate historical influence of social class on educational policy</a:t>
            </a:r>
            <a:endParaRPr sz="2100">
              <a:solidFill>
                <a:schemeClr val="dk1"/>
              </a:solidFill>
            </a:endParaRPr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●"/>
            </a:pPr>
            <a:r>
              <a:rPr lang="en" sz="2100">
                <a:solidFill>
                  <a:schemeClr val="dk1"/>
                </a:solidFill>
              </a:rPr>
              <a:t>Analyze social class impact on educational opportunity and attainment</a:t>
            </a:r>
            <a:endParaRPr sz="2100">
              <a:solidFill>
                <a:schemeClr val="dk1"/>
              </a:solidFill>
            </a:endParaRPr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●"/>
            </a:pPr>
            <a:r>
              <a:rPr lang="en" sz="2100">
                <a:solidFill>
                  <a:schemeClr val="dk1"/>
                </a:solidFill>
              </a:rPr>
              <a:t>Explore leading research on how class shapes schooling realities</a:t>
            </a:r>
            <a:endParaRPr sz="2100">
              <a:solidFill>
                <a:schemeClr val="dk1"/>
              </a:solidFill>
            </a:endParaRPr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●"/>
            </a:pPr>
            <a:r>
              <a:rPr lang="en" sz="2100">
                <a:solidFill>
                  <a:schemeClr val="dk1"/>
                </a:solidFill>
              </a:rPr>
              <a:t>Examine contemporary controversies (funding, access, choice)</a:t>
            </a:r>
            <a:endParaRPr sz="2100">
              <a:solidFill>
                <a:schemeClr val="dk1"/>
              </a:solidFill>
            </a:endParaRPr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●"/>
            </a:pPr>
            <a:r>
              <a:rPr lang="en" sz="2100">
                <a:solidFill>
                  <a:schemeClr val="dk1"/>
                </a:solidFill>
              </a:rPr>
              <a:t>Explore ethical and philosophical ramifications</a:t>
            </a:r>
            <a:endParaRPr sz="21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15000"/>
              </a:lnSpc>
              <a:spcBef>
                <a:spcPts val="1800"/>
              </a:spcBef>
              <a:spcAft>
                <a:spcPts val="4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 b="1"/>
              <a:t>Defining Social Class</a:t>
            </a:r>
            <a:endParaRPr/>
          </a:p>
        </p:txBody>
      </p:sp>
      <p:sp>
        <p:nvSpPr>
          <p:cNvPr id="67" name="Google Shape;67;p1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925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900"/>
              <a:buChar char="●"/>
            </a:pPr>
            <a:r>
              <a:rPr lang="en" sz="1900">
                <a:solidFill>
                  <a:schemeClr val="dk1"/>
                </a:solidFill>
              </a:rPr>
              <a:t>Income and financial assets (wealth, property, investments)</a:t>
            </a:r>
            <a:endParaRPr sz="1900">
              <a:solidFill>
                <a:schemeClr val="dk1"/>
              </a:solidFill>
            </a:endParaRPr>
          </a:p>
          <a:p>
            <a:pPr marL="457200" lvl="0" indent="-3492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Char char="●"/>
            </a:pPr>
            <a:r>
              <a:rPr lang="en" sz="1900">
                <a:solidFill>
                  <a:schemeClr val="dk1"/>
                </a:solidFill>
              </a:rPr>
              <a:t>Educational attainment and professional status</a:t>
            </a:r>
            <a:endParaRPr sz="1900">
              <a:solidFill>
                <a:schemeClr val="dk1"/>
              </a:solidFill>
            </a:endParaRPr>
          </a:p>
          <a:p>
            <a:pPr marL="457200" lvl="0" indent="-3492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Char char="●"/>
            </a:pPr>
            <a:r>
              <a:rPr lang="en" sz="1900">
                <a:solidFill>
                  <a:schemeClr val="dk1"/>
                </a:solidFill>
              </a:rPr>
              <a:t>Power, prestige, and cultural characteristics</a:t>
            </a:r>
            <a:endParaRPr sz="1900">
              <a:solidFill>
                <a:schemeClr val="dk1"/>
              </a:solidFill>
            </a:endParaRPr>
          </a:p>
          <a:p>
            <a:pPr marL="457200" lvl="0" indent="-3492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Char char="●"/>
            </a:pPr>
            <a:r>
              <a:rPr lang="en" sz="1900">
                <a:solidFill>
                  <a:schemeClr val="dk1"/>
                </a:solidFill>
              </a:rPr>
              <a:t>Often includes "middle-class values" or "working-class neighborhoods"</a:t>
            </a:r>
            <a:endParaRPr sz="1900">
              <a:solidFill>
                <a:schemeClr val="dk1"/>
              </a:solidFill>
            </a:endParaRPr>
          </a:p>
          <a:p>
            <a:pPr marL="457200" lvl="0" indent="-3492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Char char="●"/>
            </a:pPr>
            <a:r>
              <a:rPr lang="en" sz="1900">
                <a:solidFill>
                  <a:schemeClr val="dk1"/>
                </a:solidFill>
              </a:rPr>
              <a:t>Individuals may belong to multiple categories simultaneously</a:t>
            </a:r>
            <a:endParaRPr sz="1900">
              <a:solidFill>
                <a:schemeClr val="dk1"/>
              </a:solidFill>
            </a:endParaRPr>
          </a:p>
          <a:p>
            <a:pPr marL="457200" lvl="0" indent="-3492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Char char="●"/>
            </a:pPr>
            <a:r>
              <a:rPr lang="en" sz="1900">
                <a:solidFill>
                  <a:schemeClr val="dk1"/>
                </a:solidFill>
              </a:rPr>
              <a:t>Class membership can change throughout life</a:t>
            </a:r>
            <a:endParaRPr sz="1900">
              <a:solidFill>
                <a:schemeClr val="dk1"/>
              </a:solidFill>
            </a:endParaRPr>
          </a:p>
          <a:p>
            <a:pPr marL="457200" lvl="0" indent="-3492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Char char="●"/>
            </a:pPr>
            <a:r>
              <a:rPr lang="en" sz="1900">
                <a:solidFill>
                  <a:schemeClr val="dk1"/>
                </a:solidFill>
              </a:rPr>
              <a:t>In the U.S., class is deeply tied to race due to slavery's legacy</a:t>
            </a:r>
            <a:endParaRPr sz="26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15000"/>
              </a:lnSpc>
              <a:spcBef>
                <a:spcPts val="1800"/>
              </a:spcBef>
              <a:spcAft>
                <a:spcPts val="4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 b="1"/>
              <a:t>Colonial Education</a:t>
            </a:r>
            <a:endParaRPr/>
          </a:p>
        </p:txBody>
      </p:sp>
      <p:sp>
        <p:nvSpPr>
          <p:cNvPr id="73" name="Google Shape;73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b="1">
                <a:solidFill>
                  <a:schemeClr val="dk1"/>
                </a:solidFill>
              </a:rPr>
              <a:t>Hierarchical Access (1600s-1700s)</a:t>
            </a:r>
            <a:endParaRPr sz="1600" b="1">
              <a:solidFill>
                <a:schemeClr val="dk1"/>
              </a:solidFill>
            </a:endParaRPr>
          </a:p>
          <a:p>
            <a:pPr marL="457200" lvl="0" indent="-33655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lang="en" sz="1700">
                <a:solidFill>
                  <a:schemeClr val="dk1"/>
                </a:solidFill>
              </a:rPr>
              <a:t>Virginia: Education responsibility of home and church</a:t>
            </a:r>
            <a:endParaRPr sz="1700">
              <a:solidFill>
                <a:schemeClr val="dk1"/>
              </a:solidFill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lang="en" sz="1700">
                <a:solidFill>
                  <a:schemeClr val="dk1"/>
                </a:solidFill>
              </a:rPr>
              <a:t>Massachusetts: More progressive; Old Deluder Act of 1647</a:t>
            </a:r>
            <a:endParaRPr sz="1700">
              <a:solidFill>
                <a:schemeClr val="dk1"/>
              </a:solidFill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lang="en" sz="1700">
                <a:solidFill>
                  <a:schemeClr val="dk1"/>
                </a:solidFill>
              </a:rPr>
              <a:t>Petty schools: Basic skills (tuition-based)</a:t>
            </a:r>
            <a:endParaRPr sz="1700">
              <a:solidFill>
                <a:schemeClr val="dk1"/>
              </a:solidFill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lang="en" sz="1700">
                <a:solidFill>
                  <a:schemeClr val="dk1"/>
                </a:solidFill>
              </a:rPr>
              <a:t>Grammar schools: Latin and Greek for upper classes</a:t>
            </a:r>
            <a:endParaRPr sz="1700">
              <a:solidFill>
                <a:schemeClr val="dk1"/>
              </a:solidFill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lang="en" sz="1700">
                <a:solidFill>
                  <a:schemeClr val="dk1"/>
                </a:solidFill>
              </a:rPr>
              <a:t>Nine colleges by American Revolution</a:t>
            </a:r>
            <a:endParaRPr sz="1700">
              <a:solidFill>
                <a:schemeClr val="dk1"/>
              </a:solidFill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lang="en" sz="1700">
                <a:solidFill>
                  <a:schemeClr val="dk1"/>
                </a:solidFill>
              </a:rPr>
              <a:t>Educational opportunity linked to ability to pay</a:t>
            </a:r>
            <a:endParaRPr sz="1700">
              <a:solidFill>
                <a:schemeClr val="dk1"/>
              </a:solidFill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lang="en" sz="1700">
                <a:solidFill>
                  <a:schemeClr val="dk1"/>
                </a:solidFill>
              </a:rPr>
              <a:t>African Americans had little to no access, especially in the South</a:t>
            </a:r>
            <a:endParaRPr sz="17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sz="19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15000"/>
              </a:lnSpc>
              <a:spcBef>
                <a:spcPts val="1800"/>
              </a:spcBef>
              <a:spcAft>
                <a:spcPts val="4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 b="1"/>
              <a:t>Benjamin Franklin's Vision</a:t>
            </a:r>
            <a:endParaRPr/>
          </a:p>
        </p:txBody>
      </p:sp>
      <p:sp>
        <p:nvSpPr>
          <p:cNvPr id="79" name="Google Shape;79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 b="1">
                <a:solidFill>
                  <a:schemeClr val="dk1"/>
                </a:solidFill>
              </a:rPr>
              <a:t>Practical Education for the Middle Class</a:t>
            </a:r>
            <a:endParaRPr sz="2200" b="1">
              <a:solidFill>
                <a:schemeClr val="dk1"/>
              </a:solidFill>
            </a:endParaRPr>
          </a:p>
          <a:p>
            <a:pPr marL="457200" lvl="0" indent="-36830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200"/>
              <a:buChar char="●"/>
            </a:pPr>
            <a:r>
              <a:rPr lang="en" sz="2200">
                <a:solidFill>
                  <a:schemeClr val="dk1"/>
                </a:solidFill>
              </a:rPr>
              <a:t>Identified with "middling sorts" of people</a:t>
            </a:r>
            <a:endParaRPr sz="2200">
              <a:solidFill>
                <a:schemeClr val="dk1"/>
              </a:solidFill>
            </a:endParaRPr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Char char="●"/>
            </a:pPr>
            <a:r>
              <a:rPr lang="en" sz="2200">
                <a:solidFill>
                  <a:schemeClr val="dk1"/>
                </a:solidFill>
              </a:rPr>
              <a:t>Critic of traditional classical education</a:t>
            </a:r>
            <a:endParaRPr sz="2200">
              <a:solidFill>
                <a:schemeClr val="dk1"/>
              </a:solidFill>
            </a:endParaRPr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Char char="●"/>
            </a:pPr>
            <a:r>
              <a:rPr lang="en" sz="2200">
                <a:solidFill>
                  <a:schemeClr val="dk1"/>
                </a:solidFill>
              </a:rPr>
              <a:t>Philadelphia Academy (1751): Practical studies option</a:t>
            </a:r>
            <a:endParaRPr sz="2200">
              <a:solidFill>
                <a:schemeClr val="dk1"/>
              </a:solidFill>
            </a:endParaRPr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Char char="●"/>
            </a:pPr>
            <a:r>
              <a:rPr lang="en" sz="2200">
                <a:solidFill>
                  <a:schemeClr val="dk1"/>
                </a:solidFill>
              </a:rPr>
              <a:t>Goal: Serve interests of rising American middle class</a:t>
            </a:r>
            <a:endParaRPr sz="29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15000"/>
              </a:lnSpc>
              <a:spcBef>
                <a:spcPts val="1800"/>
              </a:spcBef>
              <a:spcAft>
                <a:spcPts val="4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 b="1"/>
              <a:t>Common Schools Movement (1820s)</a:t>
            </a:r>
            <a:endParaRPr/>
          </a:p>
        </p:txBody>
      </p:sp>
      <p:sp>
        <p:nvSpPr>
          <p:cNvPr id="85" name="Google Shape;85;p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 b="1">
                <a:solidFill>
                  <a:schemeClr val="dk1"/>
                </a:solidFill>
              </a:rPr>
              <a:t>Horace Mann and the "Great Equalizer"</a:t>
            </a:r>
            <a:endParaRPr sz="1700" b="1">
              <a:solidFill>
                <a:schemeClr val="dk1"/>
              </a:solidFill>
            </a:endParaRPr>
          </a:p>
          <a:p>
            <a:pPr marL="457200" lvl="0" indent="-33655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lang="en" sz="1700">
                <a:solidFill>
                  <a:schemeClr val="dk1"/>
                </a:solidFill>
              </a:rPr>
              <a:t>Massachusetts schools had deteriorated by 1820s</a:t>
            </a:r>
            <a:endParaRPr sz="1700">
              <a:solidFill>
                <a:schemeClr val="dk1"/>
              </a:solidFill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lang="en" sz="1700">
                <a:solidFill>
                  <a:schemeClr val="dk1"/>
                </a:solidFill>
              </a:rPr>
              <a:t>Industrialization brought social problems</a:t>
            </a:r>
            <a:endParaRPr sz="1700">
              <a:solidFill>
                <a:schemeClr val="dk1"/>
              </a:solidFill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lang="en" sz="1700">
                <a:solidFill>
                  <a:schemeClr val="dk1"/>
                </a:solidFill>
              </a:rPr>
              <a:t>Public, tax-supported common schools for all</a:t>
            </a:r>
            <a:endParaRPr sz="1700">
              <a:solidFill>
                <a:schemeClr val="dk1"/>
              </a:solidFill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lang="en" sz="1700">
                <a:solidFill>
                  <a:schemeClr val="dk1"/>
                </a:solidFill>
              </a:rPr>
              <a:t>Mann: "Nothing but Universal Education can counterwork" class divisions</a:t>
            </a:r>
            <a:endParaRPr sz="1700">
              <a:solidFill>
                <a:schemeClr val="dk1"/>
              </a:solidFill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lang="en" sz="1700">
                <a:solidFill>
                  <a:schemeClr val="dk1"/>
                </a:solidFill>
              </a:rPr>
              <a:t>Reality check: St. Louis (1840-1880)</a:t>
            </a:r>
            <a:endParaRPr sz="1700">
              <a:solidFill>
                <a:schemeClr val="dk1"/>
              </a:solidFill>
            </a:endParaRPr>
          </a:p>
          <a:p>
            <a:pPr marL="914400" lvl="1" indent="-3365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○"/>
            </a:pPr>
            <a:r>
              <a:rPr lang="en" sz="1700">
                <a:solidFill>
                  <a:schemeClr val="dk1"/>
                </a:solidFill>
              </a:rPr>
              <a:t>Father's occupation determined attendance length</a:t>
            </a:r>
            <a:endParaRPr sz="1700">
              <a:solidFill>
                <a:schemeClr val="dk1"/>
              </a:solidFill>
            </a:endParaRPr>
          </a:p>
          <a:p>
            <a:pPr marL="914400" lvl="1" indent="-3365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○"/>
            </a:pPr>
            <a:r>
              <a:rPr lang="en" sz="1700">
                <a:solidFill>
                  <a:schemeClr val="dk1"/>
                </a:solidFill>
              </a:rPr>
              <a:t>Lower class = greater dropout possibility</a:t>
            </a:r>
            <a:endParaRPr sz="20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ct val="64705"/>
              <a:buFont typeface="Arial"/>
              <a:buNone/>
            </a:pPr>
            <a:r>
              <a:rPr lang="en" sz="1700" b="1"/>
              <a:t>Late 19th Century Ideologies</a:t>
            </a:r>
            <a:endParaRPr sz="1700" b="1"/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91;p1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100" b="1">
                <a:solidFill>
                  <a:schemeClr val="dk1"/>
                </a:solidFill>
              </a:rPr>
              <a:t>Social Darwinism and Success Literature</a:t>
            </a:r>
            <a:endParaRPr sz="2100" b="1">
              <a:solidFill>
                <a:schemeClr val="dk1"/>
              </a:solidFill>
            </a:endParaRPr>
          </a:p>
          <a:p>
            <a:pPr marL="457200" lvl="0" indent="-36195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100"/>
              <a:buChar char="●"/>
            </a:pPr>
            <a:r>
              <a:rPr lang="en" sz="2100">
                <a:solidFill>
                  <a:schemeClr val="dk1"/>
                </a:solidFill>
              </a:rPr>
              <a:t>Herbert Spencer: "Survival of the fittest" applied to society</a:t>
            </a:r>
            <a:endParaRPr sz="2100">
              <a:solidFill>
                <a:schemeClr val="dk1"/>
              </a:solidFill>
            </a:endParaRPr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●"/>
            </a:pPr>
            <a:r>
              <a:rPr lang="en" sz="2100">
                <a:solidFill>
                  <a:schemeClr val="dk1"/>
                </a:solidFill>
              </a:rPr>
              <a:t>Heredity thesis: Intelligence genetically determined</a:t>
            </a:r>
            <a:endParaRPr sz="2100">
              <a:solidFill>
                <a:schemeClr val="dk1"/>
              </a:solidFill>
            </a:endParaRPr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●"/>
            </a:pPr>
            <a:r>
              <a:rPr lang="en" sz="2100">
                <a:solidFill>
                  <a:schemeClr val="dk1"/>
                </a:solidFill>
              </a:rPr>
              <a:t>27 states enacted sterilization laws</a:t>
            </a:r>
            <a:endParaRPr sz="2100">
              <a:solidFill>
                <a:schemeClr val="dk1"/>
              </a:solidFill>
            </a:endParaRPr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●"/>
            </a:pPr>
            <a:r>
              <a:rPr lang="en" sz="2100">
                <a:solidFill>
                  <a:schemeClr val="dk1"/>
                </a:solidFill>
              </a:rPr>
              <a:t>Success literature (1870-1910): Horatio Alger stories</a:t>
            </a:r>
            <a:endParaRPr sz="2100">
              <a:solidFill>
                <a:schemeClr val="dk1"/>
              </a:solidFill>
            </a:endParaRPr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●"/>
            </a:pPr>
            <a:r>
              <a:rPr lang="en" sz="2100">
                <a:solidFill>
                  <a:schemeClr val="dk1"/>
                </a:solidFill>
              </a:rPr>
              <a:t>Promoted hard work, middle-class respectability</a:t>
            </a:r>
            <a:endParaRPr sz="2100">
              <a:solidFill>
                <a:schemeClr val="dk1"/>
              </a:solidFill>
            </a:endParaRPr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●"/>
            </a:pPr>
            <a:r>
              <a:rPr lang="en" sz="2100">
                <a:solidFill>
                  <a:schemeClr val="dk1"/>
                </a:solidFill>
              </a:rPr>
              <a:t>Both reflected class divisions of industrial era</a:t>
            </a:r>
            <a:endParaRPr sz="28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ct val="64705"/>
              <a:buFont typeface="Arial"/>
              <a:buNone/>
            </a:pPr>
            <a:r>
              <a:rPr lang="en" sz="1700" b="1"/>
              <a:t>Vocational Education and School Control</a:t>
            </a:r>
            <a:endParaRPr sz="1700" b="1"/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2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300" b="1">
                <a:solidFill>
                  <a:schemeClr val="dk1"/>
                </a:solidFill>
              </a:rPr>
              <a:t>Schools Serve Industrial Capitalism</a:t>
            </a:r>
            <a:endParaRPr sz="2300" b="1">
              <a:solidFill>
                <a:schemeClr val="dk1"/>
              </a:solidFill>
            </a:endParaRPr>
          </a:p>
          <a:p>
            <a:pPr marL="457200" lvl="0" indent="-37465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300"/>
              <a:buChar char="●"/>
            </a:pPr>
            <a:r>
              <a:rPr lang="en" sz="2300">
                <a:solidFill>
                  <a:schemeClr val="dk1"/>
                </a:solidFill>
              </a:rPr>
              <a:t>Late 1800s: Push to de-emphasize academics</a:t>
            </a:r>
            <a:endParaRPr sz="2300">
              <a:solidFill>
                <a:schemeClr val="dk1"/>
              </a:solidFill>
            </a:endParaRPr>
          </a:p>
          <a:p>
            <a:pPr marL="457200" lvl="0" indent="-3746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Char char="●"/>
            </a:pPr>
            <a:r>
              <a:rPr lang="en" sz="2300">
                <a:solidFill>
                  <a:schemeClr val="dk1"/>
                </a:solidFill>
              </a:rPr>
              <a:t>Goal: Integrate youth into occupational hierarchies</a:t>
            </a:r>
            <a:endParaRPr sz="2300">
              <a:solidFill>
                <a:schemeClr val="dk1"/>
              </a:solidFill>
            </a:endParaRPr>
          </a:p>
          <a:p>
            <a:pPr marL="457200" lvl="0" indent="-3746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Char char="●"/>
            </a:pPr>
            <a:r>
              <a:rPr lang="en" sz="2300">
                <a:solidFill>
                  <a:schemeClr val="dk1"/>
                </a:solidFill>
              </a:rPr>
              <a:t>1920s: Wealthy classes dominated school boards (76%)</a:t>
            </a:r>
            <a:endParaRPr sz="2300">
              <a:solidFill>
                <a:schemeClr val="dk1"/>
              </a:solidFill>
            </a:endParaRPr>
          </a:p>
          <a:p>
            <a:pPr marL="457200" lvl="0" indent="-3746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Char char="●"/>
            </a:pPr>
            <a:r>
              <a:rPr lang="en" sz="2300">
                <a:solidFill>
                  <a:schemeClr val="dk1"/>
                </a:solidFill>
              </a:rPr>
              <a:t>Result: Poverty and inequality remained</a:t>
            </a:r>
            <a:endParaRPr sz="2300">
              <a:solidFill>
                <a:schemeClr val="dk1"/>
              </a:solidFill>
            </a:endParaRPr>
          </a:p>
          <a:p>
            <a:pPr marL="457200" lvl="0" indent="-3746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Char char="●"/>
            </a:pPr>
            <a:r>
              <a:rPr lang="en" sz="2300">
                <a:solidFill>
                  <a:schemeClr val="dk1"/>
                </a:solidFill>
              </a:rPr>
              <a:t>Schools couldn't solve systemic economic problems</a:t>
            </a:r>
            <a:endParaRPr sz="30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ct val="64705"/>
              <a:buFont typeface="Arial"/>
              <a:buNone/>
            </a:pPr>
            <a:r>
              <a:rPr lang="en" sz="1700" b="1"/>
              <a:t>Great Depression Impact (1929-1940)</a:t>
            </a:r>
            <a:endParaRPr sz="1700" b="1"/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2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100" b="1">
                <a:solidFill>
                  <a:schemeClr val="dk1"/>
                </a:solidFill>
              </a:rPr>
              <a:t>Crisis and Response</a:t>
            </a:r>
            <a:endParaRPr sz="2100" b="1">
              <a:solidFill>
                <a:schemeClr val="dk1"/>
              </a:solidFill>
            </a:endParaRPr>
          </a:p>
          <a:p>
            <a:pPr marL="457200" lvl="0" indent="-36195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100"/>
              <a:buChar char="●"/>
            </a:pPr>
            <a:r>
              <a:rPr lang="en" sz="2100">
                <a:solidFill>
                  <a:schemeClr val="dk1"/>
                </a:solidFill>
              </a:rPr>
              <a:t>School budgets suffered extreme cuts</a:t>
            </a:r>
            <a:endParaRPr sz="2100">
              <a:solidFill>
                <a:schemeClr val="dk1"/>
              </a:solidFill>
            </a:endParaRPr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●"/>
            </a:pPr>
            <a:r>
              <a:rPr lang="en" sz="2100">
                <a:solidFill>
                  <a:schemeClr val="dk1"/>
                </a:solidFill>
              </a:rPr>
              <a:t>New Deal: NYA work-study, WPA employment programs</a:t>
            </a:r>
            <a:endParaRPr sz="2100">
              <a:solidFill>
                <a:schemeClr val="dk1"/>
              </a:solidFill>
            </a:endParaRPr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●"/>
            </a:pPr>
            <a:r>
              <a:rPr lang="en" sz="2100">
                <a:solidFill>
                  <a:schemeClr val="dk1"/>
                </a:solidFill>
              </a:rPr>
              <a:t>Class divisions continued despite efforts</a:t>
            </a:r>
            <a:endParaRPr sz="2100">
              <a:solidFill>
                <a:schemeClr val="dk1"/>
              </a:solidFill>
            </a:endParaRPr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●"/>
            </a:pPr>
            <a:r>
              <a:rPr lang="en" sz="2100">
                <a:solidFill>
                  <a:schemeClr val="dk1"/>
                </a:solidFill>
              </a:rPr>
              <a:t>Late 1930s study: Class affected curriculum, grades, discipline</a:t>
            </a:r>
            <a:endParaRPr sz="2100">
              <a:solidFill>
                <a:schemeClr val="dk1"/>
              </a:solidFill>
            </a:endParaRPr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●"/>
            </a:pPr>
            <a:r>
              <a:rPr lang="en" sz="2100">
                <a:solidFill>
                  <a:schemeClr val="dk1"/>
                </a:solidFill>
              </a:rPr>
              <a:t>Reconstructionists: Called for schools to change society</a:t>
            </a:r>
            <a:endParaRPr sz="2100">
              <a:solidFill>
                <a:schemeClr val="dk1"/>
              </a:solidFill>
            </a:endParaRPr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●"/>
            </a:pPr>
            <a:r>
              <a:rPr lang="en" sz="2100">
                <a:solidFill>
                  <a:schemeClr val="dk1"/>
                </a:solidFill>
              </a:rPr>
              <a:t>Did not achieve sufficient support</a:t>
            </a:r>
            <a:endParaRPr sz="21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ct val="64705"/>
              <a:buFont typeface="Arial"/>
              <a:buNone/>
            </a:pPr>
            <a:r>
              <a:rPr lang="en" sz="1700" b="1"/>
              <a:t> Post-WWII: GI Bill and Expansion</a:t>
            </a:r>
            <a:endParaRPr sz="1700" b="1"/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2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 b="1">
                <a:solidFill>
                  <a:schemeClr val="dk1"/>
                </a:solidFill>
              </a:rPr>
              <a:t>Educational Boom (1944)</a:t>
            </a:r>
            <a:endParaRPr sz="2000" b="1">
              <a:solidFill>
                <a:schemeClr val="dk1"/>
              </a:solidFill>
            </a:endParaRPr>
          </a:p>
          <a:p>
            <a:pPr marL="457200" lvl="0" indent="-35560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en" sz="2000">
                <a:solidFill>
                  <a:schemeClr val="dk1"/>
                </a:solidFill>
              </a:rPr>
              <a:t>GI Bill: ~$14.5 billion for veterans' education</a:t>
            </a:r>
            <a:endParaRPr sz="2000">
              <a:solidFill>
                <a:schemeClr val="dk1"/>
              </a:solidFill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en" sz="2000">
                <a:solidFill>
                  <a:schemeClr val="dk1"/>
                </a:solidFill>
              </a:rPr>
              <a:t>Almost 500,000 degrees in 1949-50</a:t>
            </a:r>
            <a:endParaRPr sz="2000">
              <a:solidFill>
                <a:schemeClr val="dk1"/>
              </a:solidFill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en" sz="2000">
                <a:solidFill>
                  <a:schemeClr val="dk1"/>
                </a:solidFill>
              </a:rPr>
              <a:t>Race-neutral language, discriminatory practice</a:t>
            </a:r>
            <a:endParaRPr sz="2000">
              <a:solidFill>
                <a:schemeClr val="dk1"/>
              </a:solidFill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en" sz="2000">
                <a:solidFill>
                  <a:schemeClr val="dk1"/>
                </a:solidFill>
              </a:rPr>
              <a:t>Exacerbated White-Black disparities in South</a:t>
            </a:r>
            <a:endParaRPr sz="2000">
              <a:solidFill>
                <a:schemeClr val="dk1"/>
              </a:solidFill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en" sz="2000">
                <a:solidFill>
                  <a:schemeClr val="dk1"/>
                </a:solidFill>
              </a:rPr>
              <a:t>1960s: War on Poverty initiatives</a:t>
            </a:r>
            <a:endParaRPr sz="2000">
              <a:solidFill>
                <a:schemeClr val="dk1"/>
              </a:solidFill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en" sz="2000">
                <a:solidFill>
                  <a:schemeClr val="dk1"/>
                </a:solidFill>
              </a:rPr>
              <a:t>ESEA 1965, Head Start, financial aid programs</a:t>
            </a:r>
            <a:endParaRPr sz="20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ct val="64705"/>
              <a:buFont typeface="Arial"/>
              <a:buNone/>
            </a:pPr>
            <a:r>
              <a:rPr lang="en" sz="1700" b="1"/>
              <a:t>Class Theories</a:t>
            </a:r>
            <a:endParaRPr sz="1700" b="1"/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" name="Google Shape;115;p2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 b="1">
                <a:solidFill>
                  <a:schemeClr val="dk1"/>
                </a:solidFill>
              </a:rPr>
              <a:t>Marx, Weber, and Bourdieu</a:t>
            </a:r>
            <a:endParaRPr sz="2200" b="1">
              <a:solidFill>
                <a:schemeClr val="dk1"/>
              </a:solidFill>
            </a:endParaRPr>
          </a:p>
          <a:p>
            <a:pPr marL="457200" lvl="0" indent="-36830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200"/>
              <a:buChar char="●"/>
            </a:pPr>
            <a:r>
              <a:rPr lang="en" sz="2200" b="1">
                <a:solidFill>
                  <a:schemeClr val="dk1"/>
                </a:solidFill>
              </a:rPr>
              <a:t>Marx:</a:t>
            </a:r>
            <a:r>
              <a:rPr lang="en" sz="2200">
                <a:solidFill>
                  <a:schemeClr val="dk1"/>
                </a:solidFill>
              </a:rPr>
              <a:t> Bourgeoisie vs. proletariat; revolutionary change</a:t>
            </a:r>
            <a:endParaRPr sz="2200">
              <a:solidFill>
                <a:schemeClr val="dk1"/>
              </a:solidFill>
            </a:endParaRPr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Char char="●"/>
            </a:pPr>
            <a:r>
              <a:rPr lang="en" sz="2200" b="1">
                <a:solidFill>
                  <a:schemeClr val="dk1"/>
                </a:solidFill>
              </a:rPr>
              <a:t>Weber:</a:t>
            </a:r>
            <a:r>
              <a:rPr lang="en" sz="2200">
                <a:solidFill>
                  <a:schemeClr val="dk1"/>
                </a:solidFill>
              </a:rPr>
              <a:t> Bureaucratization; schools sort for status cultures</a:t>
            </a:r>
            <a:endParaRPr sz="2200">
              <a:solidFill>
                <a:schemeClr val="dk1"/>
              </a:solidFill>
            </a:endParaRPr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Char char="●"/>
            </a:pPr>
            <a:r>
              <a:rPr lang="en" sz="2200" b="1">
                <a:solidFill>
                  <a:schemeClr val="dk1"/>
                </a:solidFill>
              </a:rPr>
              <a:t>Bourdieu:</a:t>
            </a:r>
            <a:r>
              <a:rPr lang="en" sz="2200">
                <a:solidFill>
                  <a:schemeClr val="dk1"/>
                </a:solidFill>
              </a:rPr>
              <a:t> Multiple "capitals" - symbolic and cultural</a:t>
            </a:r>
            <a:endParaRPr sz="2200">
              <a:solidFill>
                <a:schemeClr val="dk1"/>
              </a:solidFill>
            </a:endParaRPr>
          </a:p>
          <a:p>
            <a:pPr marL="914400" lvl="1" indent="-3683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Char char="○"/>
            </a:pPr>
            <a:r>
              <a:rPr lang="en" sz="2200">
                <a:solidFill>
                  <a:schemeClr val="dk1"/>
                </a:solidFill>
              </a:rPr>
              <a:t>People not entirely free agents, but not completely determined either</a:t>
            </a:r>
            <a:endParaRPr sz="2200">
              <a:solidFill>
                <a:schemeClr val="dk1"/>
              </a:solidFill>
            </a:endParaRPr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Char char="●"/>
            </a:pPr>
            <a:r>
              <a:rPr lang="en" sz="2200">
                <a:solidFill>
                  <a:schemeClr val="dk1"/>
                </a:solidFill>
              </a:rPr>
              <a:t>All recognize education's role in reproducing class structure</a:t>
            </a:r>
            <a:endParaRPr sz="22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ct val="64705"/>
              <a:buFont typeface="Arial"/>
              <a:buNone/>
            </a:pPr>
            <a:r>
              <a:rPr lang="en" sz="1700" b="1"/>
              <a:t>Late 20th Century Trends</a:t>
            </a:r>
            <a:endParaRPr sz="1700" b="1"/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p2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 b="1">
                <a:solidFill>
                  <a:schemeClr val="dk1"/>
                </a:solidFill>
              </a:rPr>
              <a:t>Middle Class Decline (1970s-2000s)</a:t>
            </a:r>
            <a:endParaRPr sz="1900" b="1">
              <a:solidFill>
                <a:schemeClr val="dk1"/>
              </a:solidFill>
            </a:endParaRPr>
          </a:p>
          <a:p>
            <a:pPr marL="457200" lvl="0" indent="-34925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900"/>
              <a:buChar char="●"/>
            </a:pPr>
            <a:r>
              <a:rPr lang="en" sz="1900">
                <a:solidFill>
                  <a:schemeClr val="dk1"/>
                </a:solidFill>
              </a:rPr>
              <a:t>Neoliberal policies: Deregulation, reduced public support</a:t>
            </a:r>
            <a:endParaRPr sz="1900">
              <a:solidFill>
                <a:schemeClr val="dk1"/>
              </a:solidFill>
            </a:endParaRPr>
          </a:p>
          <a:p>
            <a:pPr marL="457200" lvl="0" indent="-3492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Char char="●"/>
            </a:pPr>
            <a:r>
              <a:rPr lang="en" sz="1900">
                <a:solidFill>
                  <a:schemeClr val="dk1"/>
                </a:solidFill>
              </a:rPr>
              <a:t>Average salary increase only 10% (1970-1998)</a:t>
            </a:r>
            <a:endParaRPr sz="1900">
              <a:solidFill>
                <a:schemeClr val="dk1"/>
              </a:solidFill>
            </a:endParaRPr>
          </a:p>
          <a:p>
            <a:pPr marL="457200" lvl="0" indent="-3492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Char char="●"/>
            </a:pPr>
            <a:r>
              <a:rPr lang="en" sz="1900">
                <a:solidFill>
                  <a:schemeClr val="dk1"/>
                </a:solidFill>
              </a:rPr>
              <a:t>CEO income: 39x workers (1970) to 1,000x (1998)</a:t>
            </a:r>
            <a:endParaRPr sz="1900">
              <a:solidFill>
                <a:schemeClr val="dk1"/>
              </a:solidFill>
            </a:endParaRPr>
          </a:p>
          <a:p>
            <a:pPr marL="457200" lvl="0" indent="-3492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Char char="●"/>
            </a:pPr>
            <a:r>
              <a:rPr lang="en" sz="1900">
                <a:solidFill>
                  <a:schemeClr val="dk1"/>
                </a:solidFill>
              </a:rPr>
              <a:t>New economy: Two-tiered workforce</a:t>
            </a:r>
            <a:endParaRPr sz="1900">
              <a:solidFill>
                <a:schemeClr val="dk1"/>
              </a:solidFill>
            </a:endParaRPr>
          </a:p>
          <a:p>
            <a:pPr marL="457200" lvl="0" indent="-3492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Char char="●"/>
            </a:pPr>
            <a:r>
              <a:rPr lang="en" sz="1900">
                <a:solidFill>
                  <a:schemeClr val="dk1"/>
                </a:solidFill>
              </a:rPr>
              <a:t>Inner ring (benefits) vs. outer ring (no benefits)</a:t>
            </a:r>
            <a:endParaRPr sz="19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15000"/>
              </a:lnSpc>
              <a:spcBef>
                <a:spcPts val="1800"/>
              </a:spcBef>
              <a:spcAft>
                <a:spcPts val="4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 b="1"/>
              <a:t>Slide 13: Contemporary Inequality</a:t>
            </a:r>
            <a:endParaRPr/>
          </a:p>
        </p:txBody>
      </p:sp>
      <p:sp>
        <p:nvSpPr>
          <p:cNvPr id="127" name="Google Shape;127;p2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 b="1">
                <a:solidFill>
                  <a:schemeClr val="dk1"/>
                </a:solidFill>
              </a:rPr>
              <a:t>21st Century Reality</a:t>
            </a:r>
            <a:endParaRPr sz="2000" b="1">
              <a:solidFill>
                <a:schemeClr val="dk1"/>
              </a:solidFill>
            </a:endParaRPr>
          </a:p>
          <a:p>
            <a:pPr marL="457200" lvl="0" indent="-35560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en" sz="2000">
                <a:solidFill>
                  <a:schemeClr val="dk1"/>
                </a:solidFill>
              </a:rPr>
              <a:t>2023: Top 10% hold 69% of wealth; bottom 50% hold 2.4%</a:t>
            </a:r>
            <a:endParaRPr sz="2000">
              <a:solidFill>
                <a:schemeClr val="dk1"/>
              </a:solidFill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en" sz="2000">
                <a:solidFill>
                  <a:schemeClr val="dk1"/>
                </a:solidFill>
              </a:rPr>
              <a:t>2022: 11.5% poverty rate; child poverty 16.3%</a:t>
            </a:r>
            <a:endParaRPr sz="2000">
              <a:solidFill>
                <a:schemeClr val="dk1"/>
              </a:solidFill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en" sz="2000">
                <a:solidFill>
                  <a:schemeClr val="dk1"/>
                </a:solidFill>
              </a:rPr>
              <a:t>U.S. has 3rd highest child poverty among OECD nations</a:t>
            </a:r>
            <a:endParaRPr sz="2000">
              <a:solidFill>
                <a:schemeClr val="dk1"/>
              </a:solidFill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en" sz="2000">
                <a:solidFill>
                  <a:schemeClr val="dk1"/>
                </a:solidFill>
              </a:rPr>
              <a:t>Education-earnings correlation clear:</a:t>
            </a:r>
            <a:endParaRPr sz="2000">
              <a:solidFill>
                <a:schemeClr val="dk1"/>
              </a:solidFill>
            </a:endParaRPr>
          </a:p>
          <a:p>
            <a:pPr marL="914400" lvl="1" indent="-355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○"/>
            </a:pPr>
            <a:r>
              <a:rPr lang="en" sz="2000">
                <a:solidFill>
                  <a:schemeClr val="dk1"/>
                </a:solidFill>
              </a:rPr>
              <a:t>Less than HS: $35,470; Master's+: $80,180</a:t>
            </a:r>
            <a:endParaRPr sz="2000">
              <a:solidFill>
                <a:schemeClr val="dk1"/>
              </a:solidFill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en" sz="2000">
                <a:solidFill>
                  <a:schemeClr val="dk1"/>
                </a:solidFill>
              </a:rPr>
              <a:t>Meritocracy myth vs. reality of class advantages</a:t>
            </a:r>
            <a:endParaRPr sz="20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ct val="64705"/>
              <a:buFont typeface="Arial"/>
              <a:buNone/>
            </a:pPr>
            <a:r>
              <a:rPr lang="en" sz="1700" b="1"/>
              <a:t>Out-of-School Factors</a:t>
            </a:r>
            <a:endParaRPr sz="1700" b="1"/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" name="Google Shape;133;p2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 b="1">
                <a:solidFill>
                  <a:schemeClr val="dk1"/>
                </a:solidFill>
              </a:rPr>
              <a:t>Class Shapes Life Chances</a:t>
            </a:r>
            <a:endParaRPr sz="1900" b="1">
              <a:solidFill>
                <a:schemeClr val="dk1"/>
              </a:solidFill>
            </a:endParaRPr>
          </a:p>
          <a:p>
            <a:pPr marL="457200" lvl="0" indent="-34925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900"/>
              <a:buChar char="●"/>
            </a:pPr>
            <a:r>
              <a:rPr lang="en" sz="1900">
                <a:solidFill>
                  <a:schemeClr val="dk1"/>
                </a:solidFill>
              </a:rPr>
              <a:t>Low birth weight, inadequate medical care</a:t>
            </a:r>
            <a:endParaRPr sz="1900">
              <a:solidFill>
                <a:schemeClr val="dk1"/>
              </a:solidFill>
            </a:endParaRPr>
          </a:p>
          <a:p>
            <a:pPr marL="457200" lvl="0" indent="-3492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Char char="●"/>
            </a:pPr>
            <a:r>
              <a:rPr lang="en" sz="1900">
                <a:solidFill>
                  <a:schemeClr val="dk1"/>
                </a:solidFill>
              </a:rPr>
              <a:t>Food insecurity, environmental pollutants</a:t>
            </a:r>
            <a:endParaRPr sz="1900">
              <a:solidFill>
                <a:schemeClr val="dk1"/>
              </a:solidFill>
            </a:endParaRPr>
          </a:p>
          <a:p>
            <a:pPr marL="457200" lvl="0" indent="-3492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Char char="●"/>
            </a:pPr>
            <a:r>
              <a:rPr lang="en" sz="1900">
                <a:solidFill>
                  <a:schemeClr val="dk1"/>
                </a:solidFill>
              </a:rPr>
              <a:t>Family stress, neighborhood characteristics</a:t>
            </a:r>
            <a:endParaRPr sz="1900">
              <a:solidFill>
                <a:schemeClr val="dk1"/>
              </a:solidFill>
            </a:endParaRPr>
          </a:p>
          <a:p>
            <a:pPr marL="457200" lvl="0" indent="-3492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Char char="●"/>
            </a:pPr>
            <a:r>
              <a:rPr lang="en" sz="1900">
                <a:solidFill>
                  <a:schemeClr val="dk1"/>
                </a:solidFill>
              </a:rPr>
              <a:t>Covid-19: Middle-class parents had advantages</a:t>
            </a:r>
            <a:endParaRPr sz="1900">
              <a:solidFill>
                <a:schemeClr val="dk1"/>
              </a:solidFill>
            </a:endParaRPr>
          </a:p>
          <a:p>
            <a:pPr marL="457200" lvl="0" indent="-3492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Char char="●"/>
            </a:pPr>
            <a:r>
              <a:rPr lang="en" sz="1900">
                <a:solidFill>
                  <a:schemeClr val="dk1"/>
                </a:solidFill>
              </a:rPr>
              <a:t>More resources, flexibility to respond</a:t>
            </a:r>
            <a:endParaRPr sz="1900">
              <a:solidFill>
                <a:schemeClr val="dk1"/>
              </a:solidFill>
            </a:endParaRPr>
          </a:p>
          <a:p>
            <a:pPr marL="457200" lvl="0" indent="-3492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Char char="●"/>
            </a:pPr>
            <a:r>
              <a:rPr lang="en" sz="1900">
                <a:solidFill>
                  <a:schemeClr val="dk1"/>
                </a:solidFill>
              </a:rPr>
              <a:t>Poverty exacts strong toll on learning opportunities</a:t>
            </a:r>
            <a:endParaRPr sz="19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ct val="64705"/>
              <a:buFont typeface="Arial"/>
              <a:buNone/>
            </a:pPr>
            <a:r>
              <a:rPr lang="en" sz="1700" b="1"/>
              <a:t>School Funding Structure</a:t>
            </a:r>
            <a:endParaRPr sz="1700" b="1"/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39;p2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 b="1">
                <a:solidFill>
                  <a:schemeClr val="dk1"/>
                </a:solidFill>
              </a:rPr>
              <a:t>Built-In Inequities</a:t>
            </a:r>
            <a:endParaRPr sz="1700" b="1">
              <a:solidFill>
                <a:schemeClr val="dk1"/>
              </a:solidFill>
            </a:endParaRPr>
          </a:p>
          <a:p>
            <a:pPr marL="457200" lvl="0" indent="-33655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lang="en" sz="1700">
                <a:solidFill>
                  <a:schemeClr val="dk1"/>
                </a:solidFill>
              </a:rPr>
              <a:t>2022: Federal only 7.5% of K-12 spending</a:t>
            </a:r>
            <a:endParaRPr sz="1700">
              <a:solidFill>
                <a:schemeClr val="dk1"/>
              </a:solidFill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lang="en" sz="1700">
                <a:solidFill>
                  <a:schemeClr val="dk1"/>
                </a:solidFill>
              </a:rPr>
              <a:t>Local property taxes create wealth-based disparities</a:t>
            </a:r>
            <a:endParaRPr sz="1700">
              <a:solidFill>
                <a:schemeClr val="dk1"/>
              </a:solidFill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lang="en" sz="1700">
                <a:solidFill>
                  <a:schemeClr val="dk1"/>
                </a:solidFill>
              </a:rPr>
              <a:t>2021: New York $28,571 per pupil; Idaho $9,053</a:t>
            </a:r>
            <a:endParaRPr sz="1700">
              <a:solidFill>
                <a:schemeClr val="dk1"/>
              </a:solidFill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lang="en" sz="1700">
                <a:solidFill>
                  <a:schemeClr val="dk1"/>
                </a:solidFill>
              </a:rPr>
              <a:t>Legacy of slavery: Free vs. slave states infrastructure gap</a:t>
            </a:r>
            <a:endParaRPr sz="1700">
              <a:solidFill>
                <a:schemeClr val="dk1"/>
              </a:solidFill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lang="en" sz="1700">
                <a:solidFill>
                  <a:schemeClr val="dk1"/>
                </a:solidFill>
              </a:rPr>
              <a:t>1850s: NH 2,381 schools; Mississippi 782</a:t>
            </a:r>
            <a:endParaRPr sz="1700">
              <a:solidFill>
                <a:schemeClr val="dk1"/>
              </a:solidFill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lang="en" sz="1700">
                <a:solidFill>
                  <a:schemeClr val="dk1"/>
                </a:solidFill>
              </a:rPr>
              <a:t>Today: 9 of 10 poorest states in South</a:t>
            </a:r>
            <a:endParaRPr sz="17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ct val="64705"/>
              <a:buFont typeface="Arial"/>
              <a:buNone/>
            </a:pPr>
            <a:r>
              <a:rPr lang="en" sz="1700" b="1"/>
              <a:t>Savage Inequalities</a:t>
            </a:r>
            <a:endParaRPr sz="1700" b="1"/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" name="Google Shape;145;p2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 b="1">
                <a:solidFill>
                  <a:schemeClr val="dk1"/>
                </a:solidFill>
              </a:rPr>
              <a:t>Kozol's 1991 Findings Still Relevant</a:t>
            </a:r>
            <a:endParaRPr sz="1900" b="1">
              <a:solidFill>
                <a:schemeClr val="dk1"/>
              </a:solidFill>
            </a:endParaRPr>
          </a:p>
          <a:p>
            <a:pPr marL="457200" lvl="0" indent="-34925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900"/>
              <a:buChar char="●"/>
            </a:pPr>
            <a:r>
              <a:rPr lang="en" sz="1900">
                <a:solidFill>
                  <a:schemeClr val="dk1"/>
                </a:solidFill>
              </a:rPr>
              <a:t>East St. Louis: Schools in disrepair, lacking resources</a:t>
            </a:r>
            <a:endParaRPr sz="1900">
              <a:solidFill>
                <a:schemeClr val="dk1"/>
              </a:solidFill>
            </a:endParaRPr>
          </a:p>
          <a:p>
            <a:pPr marL="457200" lvl="0" indent="-3492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Char char="●"/>
            </a:pPr>
            <a:r>
              <a:rPr lang="en" sz="1900">
                <a:solidFill>
                  <a:schemeClr val="dk1"/>
                </a:solidFill>
              </a:rPr>
              <a:t>Compared to wealthy communities with sophisticated facilities</a:t>
            </a:r>
            <a:endParaRPr sz="1900">
              <a:solidFill>
                <a:schemeClr val="dk1"/>
              </a:solidFill>
            </a:endParaRPr>
          </a:p>
          <a:p>
            <a:pPr marL="457200" lvl="0" indent="-3492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Char char="●"/>
            </a:pPr>
            <a:r>
              <a:rPr lang="en" sz="1900">
                <a:solidFill>
                  <a:schemeClr val="dk1"/>
                </a:solidFill>
              </a:rPr>
              <a:t>Title I (ESEA 1965): Goals remain unrealized</a:t>
            </a:r>
            <a:endParaRPr sz="1900">
              <a:solidFill>
                <a:schemeClr val="dk1"/>
              </a:solidFill>
            </a:endParaRPr>
          </a:p>
          <a:p>
            <a:pPr marL="457200" lvl="0" indent="-3492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Char char="●"/>
            </a:pPr>
            <a:r>
              <a:rPr lang="en" sz="1900">
                <a:solidFill>
                  <a:schemeClr val="dk1"/>
                </a:solidFill>
              </a:rPr>
              <a:t>Insufficient funding, political pressure to spread broadly</a:t>
            </a:r>
            <a:endParaRPr sz="1900">
              <a:solidFill>
                <a:schemeClr val="dk1"/>
              </a:solidFill>
            </a:endParaRPr>
          </a:p>
          <a:p>
            <a:pPr marL="457200" lvl="0" indent="-3492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Char char="●"/>
            </a:pPr>
            <a:r>
              <a:rPr lang="en" sz="1900">
                <a:solidFill>
                  <a:schemeClr val="dk1"/>
                </a:solidFill>
              </a:rPr>
              <a:t>State level: Majority don't provide more to high-poverty districts</a:t>
            </a:r>
            <a:endParaRPr sz="1900">
              <a:solidFill>
                <a:schemeClr val="dk1"/>
              </a:solidFill>
            </a:endParaRPr>
          </a:p>
          <a:p>
            <a:pPr marL="457200" lvl="0" indent="-3492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Char char="●"/>
            </a:pPr>
            <a:r>
              <a:rPr lang="en" sz="1900">
                <a:solidFill>
                  <a:schemeClr val="dk1"/>
                </a:solidFill>
              </a:rPr>
              <a:t>Districts serving students of color receive 13% less</a:t>
            </a:r>
            <a:endParaRPr sz="19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ct val="64705"/>
              <a:buFont typeface="Arial"/>
              <a:buNone/>
            </a:pPr>
            <a:r>
              <a:rPr lang="en" sz="1700" b="1"/>
              <a:t>Funding Solutions</a:t>
            </a:r>
            <a:endParaRPr sz="1700" b="1"/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" name="Google Shape;151;p2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b="1">
                <a:solidFill>
                  <a:schemeClr val="dk1"/>
                </a:solidFill>
              </a:rPr>
              <a:t>Recommendations</a:t>
            </a:r>
            <a:endParaRPr sz="1600" b="1">
              <a:solidFill>
                <a:schemeClr val="dk1"/>
              </a:solidFill>
            </a:endParaRPr>
          </a:p>
          <a:p>
            <a:pPr marL="457200" lvl="0" indent="-33020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en" sz="1600">
                <a:solidFill>
                  <a:schemeClr val="dk1"/>
                </a:solidFill>
              </a:rPr>
              <a:t>Reduce reliance on local property taxes</a:t>
            </a:r>
            <a:endParaRPr sz="1600">
              <a:solidFill>
                <a:schemeClr val="dk1"/>
              </a:solidFill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en" sz="1600">
                <a:solidFill>
                  <a:schemeClr val="dk1"/>
                </a:solidFill>
              </a:rPr>
              <a:t>Increase state responsibility</a:t>
            </a:r>
            <a:endParaRPr sz="1600">
              <a:solidFill>
                <a:schemeClr val="dk1"/>
              </a:solidFill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en" sz="1600">
                <a:solidFill>
                  <a:schemeClr val="dk1"/>
                </a:solidFill>
              </a:rPr>
              <a:t>Target funds for low-income students</a:t>
            </a:r>
            <a:endParaRPr sz="1600">
              <a:solidFill>
                <a:schemeClr val="dk1"/>
              </a:solidFill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en" sz="1600">
                <a:solidFill>
                  <a:schemeClr val="dk1"/>
                </a:solidFill>
              </a:rPr>
              <a:t>Account for added costs:</a:t>
            </a:r>
            <a:endParaRPr sz="1600">
              <a:solidFill>
                <a:schemeClr val="dk1"/>
              </a:solidFill>
            </a:endParaRPr>
          </a:p>
          <a:p>
            <a:pPr marL="914400" lvl="1" indent="-330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○"/>
            </a:pPr>
            <a:r>
              <a:rPr lang="en" sz="1600">
                <a:solidFill>
                  <a:schemeClr val="dk1"/>
                </a:solidFill>
              </a:rPr>
              <a:t>High-quality early learning</a:t>
            </a:r>
            <a:endParaRPr sz="1600">
              <a:solidFill>
                <a:schemeClr val="dk1"/>
              </a:solidFill>
            </a:endParaRPr>
          </a:p>
          <a:p>
            <a:pPr marL="914400" lvl="1" indent="-330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○"/>
            </a:pPr>
            <a:r>
              <a:rPr lang="en" sz="1600">
                <a:solidFill>
                  <a:schemeClr val="dk1"/>
                </a:solidFill>
              </a:rPr>
              <a:t>Wraparound services</a:t>
            </a:r>
            <a:endParaRPr sz="1600">
              <a:solidFill>
                <a:schemeClr val="dk1"/>
              </a:solidFill>
            </a:endParaRPr>
          </a:p>
          <a:p>
            <a:pPr marL="914400" lvl="1" indent="-330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○"/>
            </a:pPr>
            <a:r>
              <a:rPr lang="en" sz="1600">
                <a:solidFill>
                  <a:schemeClr val="dk1"/>
                </a:solidFill>
              </a:rPr>
              <a:t>Student supports</a:t>
            </a:r>
            <a:endParaRPr sz="1600">
              <a:solidFill>
                <a:schemeClr val="dk1"/>
              </a:solidFill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en" sz="1600">
                <a:solidFill>
                  <a:schemeClr val="dk1"/>
                </a:solidFill>
              </a:rPr>
              <a:t>Supreme Court (San Antonio v. Rodriguez 1973) rejected education as fundamental right</a:t>
            </a:r>
            <a:endParaRPr sz="23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3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ct val="64705"/>
              <a:buFont typeface="Arial"/>
              <a:buNone/>
            </a:pPr>
            <a:r>
              <a:rPr lang="en" sz="1700" b="1"/>
              <a:t>School Choice Overview</a:t>
            </a:r>
            <a:endParaRPr sz="1700" b="1"/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p3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 b="1">
                <a:solidFill>
                  <a:schemeClr val="dk1"/>
                </a:solidFill>
              </a:rPr>
              <a:t>Market Principles Applied to Education</a:t>
            </a:r>
            <a:endParaRPr sz="1700" b="1">
              <a:solidFill>
                <a:schemeClr val="dk1"/>
              </a:solidFill>
            </a:endParaRPr>
          </a:p>
          <a:p>
            <a:pPr marL="457200" lvl="0" indent="-33655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lang="en" sz="1700">
                <a:solidFill>
                  <a:schemeClr val="dk1"/>
                </a:solidFill>
              </a:rPr>
              <a:t>Milton Friedman: Original voucher proposal</a:t>
            </a:r>
            <a:endParaRPr sz="1700">
              <a:solidFill>
                <a:schemeClr val="dk1"/>
              </a:solidFill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lang="en" sz="1700">
                <a:solidFill>
                  <a:schemeClr val="dk1"/>
                </a:solidFill>
              </a:rPr>
              <a:t>Supporters: Competition improves quality, enhances choice</a:t>
            </a:r>
            <a:endParaRPr sz="1700">
              <a:solidFill>
                <a:schemeClr val="dk1"/>
              </a:solidFill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lang="en" sz="1700">
                <a:solidFill>
                  <a:schemeClr val="dk1"/>
                </a:solidFill>
              </a:rPr>
              <a:t>Critics: Exacerbates inequities, benefits wealthy</a:t>
            </a:r>
            <a:endParaRPr sz="1700">
              <a:solidFill>
                <a:schemeClr val="dk1"/>
              </a:solidFill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lang="en" sz="1700">
                <a:solidFill>
                  <a:schemeClr val="dk1"/>
                </a:solidFill>
              </a:rPr>
              <a:t>Omitted: ~25% choose through home purchasing</a:t>
            </a:r>
            <a:endParaRPr sz="1700">
              <a:solidFill>
                <a:schemeClr val="dk1"/>
              </a:solidFill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lang="en" sz="1700">
                <a:solidFill>
                  <a:schemeClr val="dk1"/>
                </a:solidFill>
              </a:rPr>
              <a:t>Many forms: Vouchers, charters, magnets, homeschooling</a:t>
            </a:r>
            <a:endParaRPr sz="1700">
              <a:solidFill>
                <a:schemeClr val="dk1"/>
              </a:solidFill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lang="en" sz="1700">
                <a:solidFill>
                  <a:schemeClr val="dk1"/>
                </a:solidFill>
              </a:rPr>
              <a:t>Question: Does it increase equity or stratification?</a:t>
            </a:r>
            <a:endParaRPr sz="17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3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ct val="64705"/>
              <a:buFont typeface="Arial"/>
              <a:buNone/>
            </a:pPr>
            <a:r>
              <a:rPr lang="en" sz="1700" b="1"/>
              <a:t>School Vouchers</a:t>
            </a:r>
            <a:endParaRPr sz="1700" b="1"/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" name="Google Shape;163;p3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 b="1">
                <a:solidFill>
                  <a:schemeClr val="dk1"/>
                </a:solidFill>
              </a:rPr>
              <a:t>Public Funds for Private Schools</a:t>
            </a:r>
            <a:endParaRPr sz="1700" b="1">
              <a:solidFill>
                <a:schemeClr val="dk1"/>
              </a:solidFill>
            </a:endParaRPr>
          </a:p>
          <a:p>
            <a:pPr marL="457200" lvl="0" indent="-33655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lang="en" sz="1700">
                <a:solidFill>
                  <a:schemeClr val="dk1"/>
                </a:solidFill>
              </a:rPr>
              <a:t>Initially limited to specific groups</a:t>
            </a:r>
            <a:endParaRPr sz="1700">
              <a:solidFill>
                <a:schemeClr val="dk1"/>
              </a:solidFill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lang="en" sz="1700">
                <a:solidFill>
                  <a:schemeClr val="dk1"/>
                </a:solidFill>
              </a:rPr>
              <a:t>Recent expansion: Arizona, Iowa, New Hampshire</a:t>
            </a:r>
            <a:endParaRPr sz="1700">
              <a:solidFill>
                <a:schemeClr val="dk1"/>
              </a:solidFill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lang="en" sz="1700">
                <a:solidFill>
                  <a:schemeClr val="dk1"/>
                </a:solidFill>
              </a:rPr>
              <a:t>Reimburses families already in private schools</a:t>
            </a:r>
            <a:endParaRPr sz="1700">
              <a:solidFill>
                <a:schemeClr val="dk1"/>
              </a:solidFill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lang="en" sz="1700">
                <a:solidFill>
                  <a:schemeClr val="dk1"/>
                </a:solidFill>
              </a:rPr>
              <a:t>2020 Espinoza v. Montana: Must allow religious schools</a:t>
            </a:r>
            <a:endParaRPr sz="1700">
              <a:solidFill>
                <a:schemeClr val="dk1"/>
              </a:solidFill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lang="en" sz="1700">
                <a:solidFill>
                  <a:schemeClr val="dk1"/>
                </a:solidFill>
              </a:rPr>
              <a:t>Two decades research: Limited impact on achievement</a:t>
            </a:r>
            <a:endParaRPr sz="1700">
              <a:solidFill>
                <a:schemeClr val="dk1"/>
              </a:solidFill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lang="en" sz="1700">
                <a:solidFill>
                  <a:schemeClr val="dk1"/>
                </a:solidFill>
              </a:rPr>
              <a:t>Market forces seldom favor those in poverty</a:t>
            </a:r>
            <a:endParaRPr sz="1700">
              <a:solidFill>
                <a:schemeClr val="dk1"/>
              </a:solidFill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lang="en" sz="1700">
                <a:solidFill>
                  <a:schemeClr val="dk1"/>
                </a:solidFill>
              </a:rPr>
              <a:t>People buy what they can afford, not what they choose</a:t>
            </a:r>
            <a:endParaRPr sz="17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3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ct val="64705"/>
              <a:buFont typeface="Arial"/>
              <a:buNone/>
            </a:pPr>
            <a:r>
              <a:rPr lang="en" sz="1700" b="1"/>
              <a:t>Charter Schools</a:t>
            </a:r>
            <a:endParaRPr sz="1700" b="1"/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" name="Google Shape;169;p3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 b="1">
                <a:solidFill>
                  <a:schemeClr val="dk1"/>
                </a:solidFill>
              </a:rPr>
              <a:t>Public Schools with Autonomy</a:t>
            </a:r>
            <a:endParaRPr sz="1700" b="1">
              <a:solidFill>
                <a:schemeClr val="dk1"/>
              </a:solidFill>
            </a:endParaRPr>
          </a:p>
          <a:p>
            <a:pPr marL="457200" lvl="0" indent="-33655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lang="en" sz="1700">
                <a:solidFill>
                  <a:schemeClr val="dk1"/>
                </a:solidFill>
              </a:rPr>
              <a:t>~7,800 charter schools (2021-22)</a:t>
            </a:r>
            <a:endParaRPr sz="1700">
              <a:solidFill>
                <a:schemeClr val="dk1"/>
              </a:solidFill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lang="en" sz="1700">
                <a:solidFill>
                  <a:schemeClr val="dk1"/>
                </a:solidFill>
              </a:rPr>
              <a:t>Enrollment doubled 2010-2021 (1.8M to 3.7M)</a:t>
            </a:r>
            <a:endParaRPr sz="1700">
              <a:solidFill>
                <a:schemeClr val="dk1"/>
              </a:solidFill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lang="en" sz="1700">
                <a:solidFill>
                  <a:schemeClr val="dk1"/>
                </a:solidFill>
              </a:rPr>
              <a:t>6% of public students; 30%+ in 19 cities</a:t>
            </a:r>
            <a:endParaRPr sz="1700">
              <a:solidFill>
                <a:schemeClr val="dk1"/>
              </a:solidFill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lang="en" sz="1700">
                <a:solidFill>
                  <a:schemeClr val="dk1"/>
                </a:solidFill>
              </a:rPr>
              <a:t>Supporters: Innovation, family choice, better outcomes</a:t>
            </a:r>
            <a:endParaRPr sz="1700">
              <a:solidFill>
                <a:schemeClr val="dk1"/>
              </a:solidFill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lang="en" sz="1700">
                <a:solidFill>
                  <a:schemeClr val="dk1"/>
                </a:solidFill>
              </a:rPr>
              <a:t>Critics: Drain resources, for-profit models, exclusionary</a:t>
            </a:r>
            <a:endParaRPr sz="1700">
              <a:solidFill>
                <a:schemeClr val="dk1"/>
              </a:solidFill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lang="en" sz="1700">
                <a:solidFill>
                  <a:schemeClr val="dk1"/>
                </a:solidFill>
              </a:rPr>
              <a:t>"No excuses" charters criticized as racist</a:t>
            </a:r>
            <a:endParaRPr sz="1700">
              <a:solidFill>
                <a:schemeClr val="dk1"/>
              </a:solidFill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lang="en" sz="1700">
                <a:solidFill>
                  <a:schemeClr val="dk1"/>
                </a:solidFill>
              </a:rPr>
              <a:t>Research mixed; variation complicates comparison</a:t>
            </a:r>
            <a:endParaRPr sz="17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sz="240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3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ct val="64705"/>
              <a:buFont typeface="Arial"/>
              <a:buNone/>
            </a:pPr>
            <a:r>
              <a:rPr lang="en" sz="1700" b="1"/>
              <a:t>School Choice in Practice</a:t>
            </a:r>
            <a:endParaRPr sz="1700" b="1"/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p3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 b="1">
                <a:solidFill>
                  <a:schemeClr val="dk1"/>
                </a:solidFill>
              </a:rPr>
              <a:t>NYC Example - Paradoxical Results</a:t>
            </a:r>
            <a:endParaRPr sz="1700" b="1">
              <a:solidFill>
                <a:schemeClr val="dk1"/>
              </a:solidFill>
            </a:endParaRPr>
          </a:p>
          <a:p>
            <a:pPr marL="457200" lvl="0" indent="-33655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lang="en" sz="1700">
                <a:solidFill>
                  <a:schemeClr val="dk1"/>
                </a:solidFill>
              </a:rPr>
              <a:t>Zoned school attendance shrinking</a:t>
            </a:r>
            <a:endParaRPr sz="1700">
              <a:solidFill>
                <a:schemeClr val="dk1"/>
              </a:solidFill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lang="en" sz="1700">
                <a:solidFill>
                  <a:schemeClr val="dk1"/>
                </a:solidFill>
              </a:rPr>
              <a:t>Many migrate toward higher-income neighborhoods</a:t>
            </a:r>
            <a:endParaRPr sz="1700">
              <a:solidFill>
                <a:schemeClr val="dk1"/>
              </a:solidFill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lang="en" sz="1700">
                <a:solidFill>
                  <a:schemeClr val="dk1"/>
                </a:solidFill>
              </a:rPr>
              <a:t>Choice rate higher for Black and free-lunch eligible students</a:t>
            </a:r>
            <a:endParaRPr sz="1700">
              <a:solidFill>
                <a:schemeClr val="dk1"/>
              </a:solidFill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lang="en" sz="1700">
                <a:solidFill>
                  <a:schemeClr val="dk1"/>
                </a:solidFill>
              </a:rPr>
              <a:t>Those leaving: Attend schools with fewer low-income peers</a:t>
            </a:r>
            <a:endParaRPr sz="1700">
              <a:solidFill>
                <a:schemeClr val="dk1"/>
              </a:solidFill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lang="en" sz="1700">
                <a:solidFill>
                  <a:schemeClr val="dk1"/>
                </a:solidFill>
              </a:rPr>
              <a:t>Those staying: Higher poverty, declining resources</a:t>
            </a:r>
            <a:endParaRPr sz="1700">
              <a:solidFill>
                <a:schemeClr val="dk1"/>
              </a:solidFill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lang="en" sz="1700">
                <a:solidFill>
                  <a:schemeClr val="dk1"/>
                </a:solidFill>
              </a:rPr>
              <a:t>Increased racial segregation</a:t>
            </a:r>
            <a:endParaRPr sz="1700">
              <a:solidFill>
                <a:schemeClr val="dk1"/>
              </a:solidFill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lang="en" sz="1700" b="1">
                <a:solidFill>
                  <a:schemeClr val="dk1"/>
                </a:solidFill>
              </a:rPr>
              <a:t>Central question:</a:t>
            </a:r>
            <a:r>
              <a:rPr lang="en" sz="1700">
                <a:solidFill>
                  <a:schemeClr val="dk1"/>
                </a:solidFill>
              </a:rPr>
              <a:t> Choice without abandonment possible?</a:t>
            </a:r>
            <a:endParaRPr sz="17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ct val="64705"/>
              <a:buFont typeface="Arial"/>
              <a:buNone/>
            </a:pPr>
            <a:r>
              <a:rPr lang="en" sz="1700" b="1"/>
              <a:t>Tracking and Ability Grouping</a:t>
            </a:r>
            <a:endParaRPr sz="1700" b="1"/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1" name="Google Shape;181;p3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 b="1" dirty="0">
                <a:solidFill>
                  <a:schemeClr val="dk1"/>
                </a:solidFill>
              </a:rPr>
              <a:t>Sorting by Perceived Ability</a:t>
            </a:r>
            <a:endParaRPr sz="2000" b="1" dirty="0">
              <a:solidFill>
                <a:schemeClr val="dk1"/>
              </a:solidFill>
            </a:endParaRPr>
          </a:p>
          <a:p>
            <a:pPr marL="457200" lvl="0" indent="-34925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900"/>
              <a:buChar char="●"/>
            </a:pPr>
            <a:r>
              <a:rPr lang="en" sz="1900" dirty="0">
                <a:solidFill>
                  <a:schemeClr val="dk1"/>
                </a:solidFill>
              </a:rPr>
              <a:t>Traditional tracking: General, vocational, college prep</a:t>
            </a:r>
            <a:endParaRPr sz="1900" dirty="0">
              <a:solidFill>
                <a:schemeClr val="dk1"/>
              </a:solidFill>
            </a:endParaRPr>
          </a:p>
          <a:p>
            <a:pPr marL="457200" lvl="0" indent="-3492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Char char="●"/>
            </a:pPr>
            <a:r>
              <a:rPr lang="en" sz="1900" dirty="0">
                <a:solidFill>
                  <a:schemeClr val="dk1"/>
                </a:solidFill>
              </a:rPr>
              <a:t>Most prominent factor: Social class, race, gender, disability</a:t>
            </a:r>
            <a:endParaRPr sz="1900" dirty="0">
              <a:solidFill>
                <a:schemeClr val="dk1"/>
              </a:solidFill>
            </a:endParaRPr>
          </a:p>
          <a:p>
            <a:pPr marL="457200" lvl="0" indent="-3492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Char char="●"/>
            </a:pPr>
            <a:r>
              <a:rPr lang="en" sz="1900" dirty="0">
                <a:solidFill>
                  <a:schemeClr val="dk1"/>
                </a:solidFill>
              </a:rPr>
              <a:t>Hobson v. Hansen (1967): Ordered tracking abolished</a:t>
            </a:r>
            <a:endParaRPr sz="1900" dirty="0">
              <a:solidFill>
                <a:schemeClr val="dk1"/>
              </a:solidFill>
            </a:endParaRPr>
          </a:p>
          <a:p>
            <a:pPr marL="457200" lvl="0" indent="-3492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Char char="●"/>
            </a:pPr>
            <a:r>
              <a:rPr lang="en" sz="1900" dirty="0">
                <a:solidFill>
                  <a:schemeClr val="dk1"/>
                </a:solidFill>
              </a:rPr>
              <a:t>Ability grouping replaced it (more implicit)</a:t>
            </a:r>
            <a:endParaRPr sz="1900" dirty="0">
              <a:solidFill>
                <a:schemeClr val="dk1"/>
              </a:solidFill>
            </a:endParaRPr>
          </a:p>
          <a:p>
            <a:pPr marL="457200" lvl="0" indent="-3492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Char char="●"/>
            </a:pPr>
            <a:r>
              <a:rPr lang="en" sz="1900" dirty="0">
                <a:solidFill>
                  <a:schemeClr val="dk1"/>
                </a:solidFill>
              </a:rPr>
              <a:t>2017-18: ~1/3 of schools assign by ability</a:t>
            </a:r>
            <a:endParaRPr sz="1900" dirty="0">
              <a:solidFill>
                <a:schemeClr val="dk1"/>
              </a:solidFill>
            </a:endParaRPr>
          </a:p>
          <a:p>
            <a:pPr marL="914400" lvl="1" indent="-3492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Char char="○"/>
            </a:pPr>
            <a:r>
              <a:rPr lang="en" sz="1900" dirty="0">
                <a:solidFill>
                  <a:schemeClr val="dk1"/>
                </a:solidFill>
              </a:rPr>
              <a:t>50% middle schools, 40% high schools</a:t>
            </a:r>
            <a:endParaRPr sz="1900" dirty="0">
              <a:solidFill>
                <a:schemeClr val="dk1"/>
              </a:solidFill>
            </a:endParaRPr>
          </a:p>
          <a:p>
            <a:pPr marL="457200" lvl="0" indent="-3492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Char char="●"/>
            </a:pPr>
            <a:r>
              <a:rPr lang="en" sz="1900" dirty="0">
                <a:solidFill>
                  <a:schemeClr val="dk1"/>
                </a:solidFill>
              </a:rPr>
              <a:t>Experience grouping as early as preschool</a:t>
            </a:r>
            <a:endParaRPr sz="19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3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ct val="64705"/>
              <a:buFont typeface="Arial"/>
              <a:buNone/>
            </a:pPr>
            <a:r>
              <a:rPr lang="en" sz="1700" b="1"/>
              <a:t>Effects of Ability Grouping</a:t>
            </a:r>
            <a:endParaRPr sz="1700" b="1"/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7" name="Google Shape;187;p3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 b="1">
                <a:solidFill>
                  <a:schemeClr val="dk1"/>
                </a:solidFill>
              </a:rPr>
              <a:t>Research Findings</a:t>
            </a:r>
            <a:endParaRPr sz="1700" b="1">
              <a:solidFill>
                <a:schemeClr val="dk1"/>
              </a:solidFill>
            </a:endParaRPr>
          </a:p>
          <a:p>
            <a:pPr marL="457200" lvl="0" indent="-33655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lang="en" sz="1700">
                <a:solidFill>
                  <a:schemeClr val="dk1"/>
                </a:solidFill>
              </a:rPr>
              <a:t>Higher tracks: Superior pedagogy, materials, attitudes</a:t>
            </a:r>
            <a:endParaRPr sz="1700">
              <a:solidFill>
                <a:schemeClr val="dk1"/>
              </a:solidFill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lang="en" sz="1700">
                <a:solidFill>
                  <a:schemeClr val="dk1"/>
                </a:solidFill>
              </a:rPr>
              <a:t>Lower tracks: Stigmatizing labels, self-fulfilling prophecies</a:t>
            </a:r>
            <a:endParaRPr sz="1700">
              <a:solidFill>
                <a:schemeClr val="dk1"/>
              </a:solidFill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lang="en" sz="1700">
                <a:solidFill>
                  <a:schemeClr val="dk1"/>
                </a:solidFill>
              </a:rPr>
              <a:t>Separates along socioeconomic, racial, ethnic lines</a:t>
            </a:r>
            <a:endParaRPr sz="1700">
              <a:solidFill>
                <a:schemeClr val="dk1"/>
              </a:solidFill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lang="en" sz="1700">
                <a:solidFill>
                  <a:schemeClr val="dk1"/>
                </a:solidFill>
              </a:rPr>
              <a:t>Low-income and minority students over-represented in lower tracks</a:t>
            </a:r>
            <a:endParaRPr sz="1700">
              <a:solidFill>
                <a:schemeClr val="dk1"/>
              </a:solidFill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lang="en" sz="1700">
                <a:solidFill>
                  <a:schemeClr val="dk1"/>
                </a:solidFill>
              </a:rPr>
              <a:t>Western studies: Contributes to broadening divisions</a:t>
            </a:r>
            <a:endParaRPr sz="1700">
              <a:solidFill>
                <a:schemeClr val="dk1"/>
              </a:solidFill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lang="en" sz="1700">
                <a:solidFill>
                  <a:schemeClr val="dk1"/>
                </a:solidFill>
              </a:rPr>
              <a:t>Benefits mostly for gifted programs, little for mid/low groups</a:t>
            </a:r>
            <a:endParaRPr sz="1700">
              <a:solidFill>
                <a:schemeClr val="dk1"/>
              </a:solidFill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lang="en" sz="1700">
                <a:solidFill>
                  <a:schemeClr val="dk1"/>
                </a:solidFill>
              </a:rPr>
              <a:t>Early grouping leads to diverging paths over time</a:t>
            </a:r>
            <a:endParaRPr sz="17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3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ct val="64705"/>
              <a:buFont typeface="Arial"/>
              <a:buNone/>
            </a:pPr>
            <a:r>
              <a:rPr lang="en" sz="1700" b="1"/>
              <a:t>Alternatives and Resistance</a:t>
            </a:r>
            <a:endParaRPr sz="1700" b="1"/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3" name="Google Shape;193;p3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 b="1">
                <a:solidFill>
                  <a:schemeClr val="dk1"/>
                </a:solidFill>
              </a:rPr>
              <a:t>Mixed-Ability Approaches</a:t>
            </a:r>
            <a:endParaRPr sz="1500" b="1">
              <a:solidFill>
                <a:schemeClr val="dk1"/>
              </a:solidFill>
            </a:endParaRPr>
          </a:p>
          <a:p>
            <a:pPr marL="457200" lvl="0" indent="-32385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en" sz="1500">
                <a:solidFill>
                  <a:schemeClr val="dk1"/>
                </a:solidFill>
              </a:rPr>
              <a:t>Collaborative learning, random grouping, partnering across abilities</a:t>
            </a:r>
            <a:endParaRPr sz="1500">
              <a:solidFill>
                <a:schemeClr val="dk1"/>
              </a:solidFill>
            </a:endParaRP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en" sz="1500">
                <a:solidFill>
                  <a:schemeClr val="dk1"/>
                </a:solidFill>
              </a:rPr>
              <a:t>Benefits: Increased confidence, safe spaces, improved positivity</a:t>
            </a:r>
            <a:endParaRPr sz="1500">
              <a:solidFill>
                <a:schemeClr val="dk1"/>
              </a:solidFill>
            </a:endParaRP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en" sz="1500" b="1">
                <a:solidFill>
                  <a:schemeClr val="dk1"/>
                </a:solidFill>
              </a:rPr>
              <a:t>Challenges:</a:t>
            </a:r>
            <a:endParaRPr sz="1500" b="1">
              <a:solidFill>
                <a:schemeClr val="dk1"/>
              </a:solidFill>
            </a:endParaRPr>
          </a:p>
          <a:p>
            <a:pPr marL="914400" lvl="1" indent="-3238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○"/>
            </a:pPr>
            <a:r>
              <a:rPr lang="en" sz="1500">
                <a:solidFill>
                  <a:schemeClr val="dk1"/>
                </a:solidFill>
              </a:rPr>
              <a:t>School policies favor grouping</a:t>
            </a:r>
            <a:endParaRPr sz="1500">
              <a:solidFill>
                <a:schemeClr val="dk1"/>
              </a:solidFill>
            </a:endParaRPr>
          </a:p>
          <a:p>
            <a:pPr marL="914400" lvl="1" indent="-3238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○"/>
            </a:pPr>
            <a:r>
              <a:rPr lang="en" sz="1500">
                <a:solidFill>
                  <a:schemeClr val="dk1"/>
                </a:solidFill>
              </a:rPr>
              <a:t>Teachers predominantly White, middle-class</a:t>
            </a:r>
            <a:endParaRPr sz="1500">
              <a:solidFill>
                <a:schemeClr val="dk1"/>
              </a:solidFill>
            </a:endParaRPr>
          </a:p>
          <a:p>
            <a:pPr marL="914400" lvl="1" indent="-3238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○"/>
            </a:pPr>
            <a:r>
              <a:rPr lang="en" sz="1500">
                <a:solidFill>
                  <a:schemeClr val="dk1"/>
                </a:solidFill>
              </a:rPr>
              <a:t>Elite parents resist de-tracking</a:t>
            </a:r>
            <a:endParaRPr sz="15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3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ct val="64705"/>
              <a:buFont typeface="Arial"/>
              <a:buNone/>
            </a:pPr>
            <a:r>
              <a:rPr lang="en" sz="1700" b="1"/>
              <a:t>Persistent Questions</a:t>
            </a:r>
            <a:endParaRPr sz="1700" b="1"/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" name="Google Shape;199;p3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 b="1">
                <a:solidFill>
                  <a:schemeClr val="dk1"/>
                </a:solidFill>
              </a:rPr>
              <a:t>Unresolved Issues</a:t>
            </a:r>
            <a:endParaRPr sz="1700" b="1">
              <a:solidFill>
                <a:schemeClr val="dk1"/>
              </a:solidFill>
            </a:endParaRPr>
          </a:p>
          <a:p>
            <a:pPr marL="457200" lvl="0" indent="-33655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lang="en" sz="1700">
                <a:solidFill>
                  <a:schemeClr val="dk1"/>
                </a:solidFill>
              </a:rPr>
              <a:t>How deeply embedded are class-based practices?</a:t>
            </a:r>
            <a:endParaRPr sz="1700">
              <a:solidFill>
                <a:schemeClr val="dk1"/>
              </a:solidFill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lang="en" sz="1700">
                <a:solidFill>
                  <a:schemeClr val="dk1"/>
                </a:solidFill>
              </a:rPr>
              <a:t>What roles do people play in perpetuating them?</a:t>
            </a:r>
            <a:endParaRPr sz="1700">
              <a:solidFill>
                <a:schemeClr val="dk1"/>
              </a:solidFill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lang="en" sz="1700">
                <a:solidFill>
                  <a:schemeClr val="dk1"/>
                </a:solidFill>
              </a:rPr>
              <a:t>Why do practices exist? (Serve certain interests)</a:t>
            </a:r>
            <a:endParaRPr sz="1700">
              <a:solidFill>
                <a:schemeClr val="dk1"/>
              </a:solidFill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lang="en" sz="1700">
                <a:solidFill>
                  <a:schemeClr val="dk1"/>
                </a:solidFill>
              </a:rPr>
              <a:t>How is change initiated and sustained?</a:t>
            </a:r>
            <a:endParaRPr sz="1700">
              <a:solidFill>
                <a:schemeClr val="dk1"/>
              </a:solidFill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lang="en" sz="1700">
                <a:solidFill>
                  <a:schemeClr val="dk1"/>
                </a:solidFill>
              </a:rPr>
              <a:t>Can schools truly be "great equalizers"?</a:t>
            </a:r>
            <a:endParaRPr sz="1700">
              <a:solidFill>
                <a:schemeClr val="dk1"/>
              </a:solidFill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lang="en" sz="1700">
                <a:solidFill>
                  <a:schemeClr val="dk1"/>
                </a:solidFill>
              </a:rPr>
              <a:t>What policy changes would be most effective?</a:t>
            </a:r>
            <a:endParaRPr sz="1700">
              <a:solidFill>
                <a:schemeClr val="dk1"/>
              </a:solidFill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lang="en" sz="1700">
                <a:solidFill>
                  <a:schemeClr val="dk1"/>
                </a:solidFill>
              </a:rPr>
              <a:t>How can educators resist disadvantaging practices?</a:t>
            </a:r>
            <a:endParaRPr sz="17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3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ct val="64705"/>
              <a:buFont typeface="Arial"/>
              <a:buNone/>
            </a:pPr>
            <a:r>
              <a:rPr lang="en" sz="1700" b="1"/>
              <a:t>Contemporary Realities</a:t>
            </a:r>
            <a:endParaRPr sz="1700" b="1"/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5" name="Google Shape;205;p3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b="1">
                <a:solidFill>
                  <a:schemeClr val="dk1"/>
                </a:solidFill>
              </a:rPr>
              <a:t>The Continuing Struggle</a:t>
            </a:r>
            <a:endParaRPr b="1">
              <a:solidFill>
                <a:schemeClr val="dk1"/>
              </a:solidFill>
            </a:endParaRPr>
          </a:p>
          <a:p>
            <a:pPr marL="457200" lvl="0" indent="-34290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Social class impacts all aspects of education</a:t>
            </a:r>
            <a:endParaRPr>
              <a:solidFill>
                <a:schemeClr val="dk1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Funding inequities built into system through property taxes</a:t>
            </a:r>
            <a:endParaRPr>
              <a:solidFill>
                <a:schemeClr val="dk1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School choice may widen rather than close gaps</a:t>
            </a:r>
            <a:endParaRPr>
              <a:solidFill>
                <a:schemeClr val="dk1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Tracking/ability grouping reproduce inequality</a:t>
            </a:r>
            <a:endParaRPr>
              <a:solidFill>
                <a:schemeClr val="dk1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Research challenges many current practices</a:t>
            </a:r>
            <a:endParaRPr>
              <a:solidFill>
                <a:schemeClr val="dk1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Reform of education alone insufficient</a:t>
            </a:r>
            <a:endParaRPr>
              <a:solidFill>
                <a:schemeClr val="dk1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Need fundamental changes in multiple institutions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3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ct val="64705"/>
              <a:buFont typeface="Arial"/>
              <a:buNone/>
            </a:pPr>
            <a:r>
              <a:rPr lang="en" sz="1700" b="1"/>
              <a:t>Key Takeaways</a:t>
            </a:r>
            <a:endParaRPr sz="1700" b="1"/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1" name="Google Shape;211;p3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 b="1">
                <a:solidFill>
                  <a:schemeClr val="dk1"/>
                </a:solidFill>
              </a:rPr>
              <a:t>Essential Understanding</a:t>
            </a:r>
            <a:endParaRPr sz="1700" b="1">
              <a:solidFill>
                <a:schemeClr val="dk1"/>
              </a:solidFill>
            </a:endParaRPr>
          </a:p>
          <a:p>
            <a:pPr marL="457200" lvl="0" indent="-33655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700"/>
              <a:buAutoNum type="arabicPeriod"/>
            </a:pPr>
            <a:r>
              <a:rPr lang="en" sz="1700">
                <a:solidFill>
                  <a:schemeClr val="dk1"/>
                </a:solidFill>
              </a:rPr>
              <a:t>Social class is complex and multi-dimensional</a:t>
            </a:r>
            <a:endParaRPr sz="1700">
              <a:solidFill>
                <a:schemeClr val="dk1"/>
              </a:solidFill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AutoNum type="arabicPeriod"/>
            </a:pPr>
            <a:r>
              <a:rPr lang="en" sz="1700">
                <a:solidFill>
                  <a:schemeClr val="dk1"/>
                </a:solidFill>
              </a:rPr>
              <a:t>Historical patterns persist in new forms</a:t>
            </a:r>
            <a:endParaRPr sz="1700">
              <a:solidFill>
                <a:schemeClr val="dk1"/>
              </a:solidFill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AutoNum type="arabicPeriod"/>
            </a:pPr>
            <a:r>
              <a:rPr lang="en" sz="1700">
                <a:solidFill>
                  <a:schemeClr val="dk1"/>
                </a:solidFill>
              </a:rPr>
              <a:t>Class shapes access, quality, and outcomes</a:t>
            </a:r>
            <a:endParaRPr sz="1700">
              <a:solidFill>
                <a:schemeClr val="dk1"/>
              </a:solidFill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AutoNum type="arabicPeriod"/>
            </a:pPr>
            <a:r>
              <a:rPr lang="en" sz="1700">
                <a:solidFill>
                  <a:schemeClr val="dk1"/>
                </a:solidFill>
              </a:rPr>
              <a:t>Out-of-school factors critically important</a:t>
            </a:r>
            <a:endParaRPr sz="1700">
              <a:solidFill>
                <a:schemeClr val="dk1"/>
              </a:solidFill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AutoNum type="arabicPeriod"/>
            </a:pPr>
            <a:r>
              <a:rPr lang="en" sz="1700">
                <a:solidFill>
                  <a:schemeClr val="dk1"/>
                </a:solidFill>
              </a:rPr>
              <a:t>Funding system inherently unequal</a:t>
            </a:r>
            <a:endParaRPr sz="1700">
              <a:solidFill>
                <a:schemeClr val="dk1"/>
              </a:solidFill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AutoNum type="arabicPeriod"/>
            </a:pPr>
            <a:r>
              <a:rPr lang="en" sz="1700">
                <a:solidFill>
                  <a:schemeClr val="dk1"/>
                </a:solidFill>
              </a:rPr>
              <a:t>Market-based reforms serve privileged interests</a:t>
            </a:r>
            <a:endParaRPr sz="1700">
              <a:solidFill>
                <a:schemeClr val="dk1"/>
              </a:solidFill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AutoNum type="arabicPeriod"/>
            </a:pPr>
            <a:r>
              <a:rPr lang="en" sz="1700">
                <a:solidFill>
                  <a:schemeClr val="dk1"/>
                </a:solidFill>
              </a:rPr>
              <a:t>Sorting practices disadvantage marginalized students</a:t>
            </a:r>
            <a:endParaRPr sz="1700">
              <a:solidFill>
                <a:schemeClr val="dk1"/>
              </a:solidFill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AutoNum type="arabicPeriod"/>
            </a:pPr>
            <a:r>
              <a:rPr lang="en" sz="1700">
                <a:solidFill>
                  <a:schemeClr val="dk1"/>
                </a:solidFill>
              </a:rPr>
              <a:t>Change requires awareness, action, and systemic reform</a:t>
            </a:r>
            <a:endParaRPr sz="240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4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ct val="64705"/>
              <a:buFont typeface="Arial"/>
              <a:buNone/>
            </a:pPr>
            <a:r>
              <a:rPr lang="en" sz="1700" b="1"/>
              <a:t>Implications for Educators</a:t>
            </a:r>
            <a:endParaRPr sz="1700" b="1"/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7" name="Google Shape;217;p4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b="1">
                <a:solidFill>
                  <a:schemeClr val="dk1"/>
                </a:solidFill>
              </a:rPr>
              <a:t>What Can We Do?</a:t>
            </a:r>
            <a:endParaRPr sz="1600" b="1">
              <a:solidFill>
                <a:schemeClr val="dk1"/>
              </a:solidFill>
            </a:endParaRPr>
          </a:p>
          <a:p>
            <a:pPr marL="457200" lvl="0" indent="-33020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en" sz="1600">
                <a:solidFill>
                  <a:schemeClr val="dk1"/>
                </a:solidFill>
              </a:rPr>
              <a:t>Recognize how class shapes educational experiences</a:t>
            </a:r>
            <a:endParaRPr sz="1600">
              <a:solidFill>
                <a:schemeClr val="dk1"/>
              </a:solidFill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en" sz="1600">
                <a:solidFill>
                  <a:schemeClr val="dk1"/>
                </a:solidFill>
              </a:rPr>
              <a:t>Question practices that reproduce inequality</a:t>
            </a:r>
            <a:endParaRPr sz="1600">
              <a:solidFill>
                <a:schemeClr val="dk1"/>
              </a:solidFill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en" sz="1600">
                <a:solidFill>
                  <a:schemeClr val="dk1"/>
                </a:solidFill>
              </a:rPr>
              <a:t>Advocate for equitable funding and resources</a:t>
            </a:r>
            <a:endParaRPr sz="1600">
              <a:solidFill>
                <a:schemeClr val="dk1"/>
              </a:solidFill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en" sz="1600">
                <a:solidFill>
                  <a:schemeClr val="dk1"/>
                </a:solidFill>
              </a:rPr>
              <a:t>Resist tracking and ability grouping</a:t>
            </a:r>
            <a:endParaRPr sz="1600">
              <a:solidFill>
                <a:schemeClr val="dk1"/>
              </a:solidFill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en" sz="1600">
                <a:solidFill>
                  <a:schemeClr val="dk1"/>
                </a:solidFill>
              </a:rPr>
              <a:t>Support wraparound services for students</a:t>
            </a:r>
            <a:endParaRPr sz="1600">
              <a:solidFill>
                <a:schemeClr val="dk1"/>
              </a:solidFill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en" sz="1600">
                <a:solidFill>
                  <a:schemeClr val="dk1"/>
                </a:solidFill>
              </a:rPr>
              <a:t>Build cultural capital awareness</a:t>
            </a:r>
            <a:endParaRPr sz="1600">
              <a:solidFill>
                <a:schemeClr val="dk1"/>
              </a:solidFill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en" sz="1600">
                <a:solidFill>
                  <a:schemeClr val="dk1"/>
                </a:solidFill>
              </a:rPr>
              <a:t>Challenge elite resistance to reform</a:t>
            </a:r>
            <a:endParaRPr sz="1600">
              <a:solidFill>
                <a:schemeClr val="dk1"/>
              </a:solidFill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en" sz="1600">
                <a:solidFill>
                  <a:schemeClr val="dk1"/>
                </a:solidFill>
              </a:rPr>
              <a:t>Work for systemic change beyond schools</a:t>
            </a:r>
            <a:endParaRPr sz="16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4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ct val="64705"/>
              <a:buFont typeface="Arial"/>
              <a:buNone/>
            </a:pPr>
            <a:r>
              <a:rPr lang="en" sz="1700" b="1"/>
              <a:t>Looking Forward</a:t>
            </a:r>
            <a:endParaRPr sz="1700" b="1"/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3" name="Google Shape;223;p4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b="1">
                <a:solidFill>
                  <a:schemeClr val="dk1"/>
                </a:solidFill>
              </a:rPr>
              <a:t>Questions to Consider</a:t>
            </a:r>
            <a:endParaRPr sz="1600" b="1">
              <a:solidFill>
                <a:schemeClr val="dk1"/>
              </a:solidFill>
            </a:endParaRPr>
          </a:p>
          <a:p>
            <a:pPr marL="457200" lvl="0" indent="-33020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en" sz="1600">
                <a:solidFill>
                  <a:schemeClr val="dk1"/>
                </a:solidFill>
              </a:rPr>
              <a:t>How does your own class background influence your perspective?</a:t>
            </a:r>
            <a:endParaRPr sz="1600">
              <a:solidFill>
                <a:schemeClr val="dk1"/>
              </a:solidFill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en" sz="1600">
                <a:solidFill>
                  <a:schemeClr val="dk1"/>
                </a:solidFill>
              </a:rPr>
              <a:t>What class-based assumptions do you bring to teaching?</a:t>
            </a:r>
            <a:endParaRPr sz="1600">
              <a:solidFill>
                <a:schemeClr val="dk1"/>
              </a:solidFill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en" sz="1600">
                <a:solidFill>
                  <a:schemeClr val="dk1"/>
                </a:solidFill>
              </a:rPr>
              <a:t>How can you advocate for students from all backgrounds?</a:t>
            </a:r>
            <a:endParaRPr sz="1600">
              <a:solidFill>
                <a:schemeClr val="dk1"/>
              </a:solidFill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en" sz="1600">
                <a:solidFill>
                  <a:schemeClr val="dk1"/>
                </a:solidFill>
              </a:rPr>
              <a:t>What changes in school funding would help most?</a:t>
            </a:r>
            <a:endParaRPr sz="1600">
              <a:solidFill>
                <a:schemeClr val="dk1"/>
              </a:solidFill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en" sz="1600">
                <a:solidFill>
                  <a:schemeClr val="dk1"/>
                </a:solidFill>
              </a:rPr>
              <a:t>How can de-tracking be successfully implemented?</a:t>
            </a:r>
            <a:endParaRPr sz="1600">
              <a:solidFill>
                <a:schemeClr val="dk1"/>
              </a:solidFill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en" sz="1600">
                <a:solidFill>
                  <a:schemeClr val="dk1"/>
                </a:solidFill>
              </a:rPr>
              <a:t>What role should schools play in addressing inequality?</a:t>
            </a:r>
            <a:endParaRPr sz="1600">
              <a:solidFill>
                <a:schemeClr val="dk1"/>
              </a:solidFill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en" sz="1600">
                <a:solidFill>
                  <a:schemeClr val="dk1"/>
                </a:solidFill>
              </a:rPr>
              <a:t>How do we balance individual and collective responsibility?</a:t>
            </a:r>
            <a:endParaRPr sz="16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4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ct val="64705"/>
              <a:buFont typeface="Arial"/>
              <a:buNone/>
            </a:pPr>
            <a:r>
              <a:rPr lang="en" sz="1700" b="1"/>
              <a:t>Resources for Further Study</a:t>
            </a:r>
            <a:endParaRPr sz="1700" b="1"/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9" name="Google Shape;229;p4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 b="1">
                <a:solidFill>
                  <a:schemeClr val="dk1"/>
                </a:solidFill>
              </a:rPr>
              <a:t>Continue Learning</a:t>
            </a:r>
            <a:endParaRPr sz="1500" b="1">
              <a:solidFill>
                <a:schemeClr val="dk1"/>
              </a:solidFill>
            </a:endParaRPr>
          </a:p>
          <a:p>
            <a:pPr marL="457200" lvl="0" indent="-32385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en" sz="1500">
                <a:solidFill>
                  <a:schemeClr val="dk1"/>
                </a:solidFill>
              </a:rPr>
              <a:t>Jonathan Kozol's </a:t>
            </a:r>
            <a:r>
              <a:rPr lang="en" sz="1500" i="1">
                <a:solidFill>
                  <a:schemeClr val="dk1"/>
                </a:solidFill>
              </a:rPr>
              <a:t>Savage Inequalities</a:t>
            </a:r>
            <a:endParaRPr sz="1500" i="1">
              <a:solidFill>
                <a:schemeClr val="dk1"/>
              </a:solidFill>
            </a:endParaRP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en" sz="1500">
                <a:solidFill>
                  <a:schemeClr val="dk1"/>
                </a:solidFill>
              </a:rPr>
              <a:t>Heather McGee's </a:t>
            </a:r>
            <a:r>
              <a:rPr lang="en" sz="1500" i="1">
                <a:solidFill>
                  <a:schemeClr val="dk1"/>
                </a:solidFill>
              </a:rPr>
              <a:t>The Sum of Us</a:t>
            </a:r>
            <a:endParaRPr sz="1500" i="1">
              <a:solidFill>
                <a:schemeClr val="dk1"/>
              </a:solidFill>
            </a:endParaRP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en" sz="1500">
                <a:solidFill>
                  <a:schemeClr val="dk1"/>
                </a:solidFill>
              </a:rPr>
              <a:t>Research on local school funding formulas</a:t>
            </a:r>
            <a:endParaRPr sz="1500">
              <a:solidFill>
                <a:schemeClr val="dk1"/>
              </a:solidFill>
            </a:endParaRP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en" sz="1500">
                <a:solidFill>
                  <a:schemeClr val="dk1"/>
                </a:solidFill>
              </a:rPr>
              <a:t>Current wealth inequality statistics</a:t>
            </a:r>
            <a:endParaRPr sz="1500">
              <a:solidFill>
                <a:schemeClr val="dk1"/>
              </a:solidFill>
            </a:endParaRP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en" sz="1500">
                <a:solidFill>
                  <a:schemeClr val="dk1"/>
                </a:solidFill>
              </a:rPr>
              <a:t>School choice programs in your area</a:t>
            </a:r>
            <a:endParaRPr sz="1500">
              <a:solidFill>
                <a:schemeClr val="dk1"/>
              </a:solidFill>
            </a:endParaRP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en" sz="1500">
                <a:solidFill>
                  <a:schemeClr val="dk1"/>
                </a:solidFill>
              </a:rPr>
              <a:t>Tracking/ability grouping in local schools</a:t>
            </a:r>
            <a:endParaRPr sz="1500">
              <a:solidFill>
                <a:schemeClr val="dk1"/>
              </a:solidFill>
            </a:endParaRP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en" sz="1500">
                <a:solidFill>
                  <a:schemeClr val="dk1"/>
                </a:solidFill>
              </a:rPr>
              <a:t>Wraparound services models</a:t>
            </a:r>
            <a:endParaRPr sz="1500">
              <a:solidFill>
                <a:schemeClr val="dk1"/>
              </a:solidFill>
            </a:endParaRP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en" sz="1500">
                <a:solidFill>
                  <a:schemeClr val="dk1"/>
                </a:solidFill>
              </a:rPr>
              <a:t>Historical patterns in your community</a:t>
            </a:r>
            <a:endParaRPr sz="15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4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ct val="64705"/>
              <a:buFont typeface="Arial"/>
              <a:buNone/>
            </a:pPr>
            <a:r>
              <a:rPr lang="en" sz="1700" b="1"/>
              <a:t>Conclusion</a:t>
            </a:r>
            <a:endParaRPr sz="1700" b="1"/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5" name="Google Shape;235;p4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400" b="1">
                <a:solidFill>
                  <a:schemeClr val="dk1"/>
                </a:solidFill>
              </a:rPr>
              <a:t>The Unfinished Work</a:t>
            </a:r>
            <a:endParaRPr sz="1400" b="1">
              <a:solidFill>
                <a:schemeClr val="dk1"/>
              </a:solidFill>
            </a:endParaRPr>
          </a:p>
          <a:p>
            <a:pPr marL="457200" lvl="0" indent="-31750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 sz="1400">
                <a:solidFill>
                  <a:schemeClr val="dk1"/>
                </a:solidFill>
              </a:rPr>
              <a:t>Social class continues to profoundly impact education</a:t>
            </a:r>
            <a:endParaRPr sz="1400">
              <a:solidFill>
                <a:schemeClr val="dk1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 sz="1400">
                <a:solidFill>
                  <a:schemeClr val="dk1"/>
                </a:solidFill>
              </a:rPr>
              <a:t>Many reforms attempted, some successes achieved</a:t>
            </a:r>
            <a:endParaRPr sz="1400">
              <a:solidFill>
                <a:schemeClr val="dk1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 sz="1400">
                <a:solidFill>
                  <a:schemeClr val="dk1"/>
                </a:solidFill>
              </a:rPr>
              <a:t>But struggle far from over</a:t>
            </a:r>
            <a:endParaRPr sz="1400">
              <a:solidFill>
                <a:schemeClr val="dk1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 sz="1400">
                <a:solidFill>
                  <a:schemeClr val="dk1"/>
                </a:solidFill>
              </a:rPr>
              <a:t>Funding, choice, and sorting practices perpetuate inequality</a:t>
            </a:r>
            <a:endParaRPr sz="1400">
              <a:solidFill>
                <a:schemeClr val="dk1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 sz="1400">
                <a:solidFill>
                  <a:schemeClr val="dk1"/>
                </a:solidFill>
              </a:rPr>
              <a:t>Educators have strategic role to play</a:t>
            </a:r>
            <a:endParaRPr sz="1400">
              <a:solidFill>
                <a:schemeClr val="dk1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 sz="1400">
                <a:solidFill>
                  <a:schemeClr val="dk1"/>
                </a:solidFill>
              </a:rPr>
              <a:t>Change requires understanding history and current realities</a:t>
            </a:r>
            <a:endParaRPr sz="1400">
              <a:solidFill>
                <a:schemeClr val="dk1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 sz="1400">
                <a:solidFill>
                  <a:schemeClr val="dk1"/>
                </a:solidFill>
              </a:rPr>
              <a:t>Must address education and broader social institutions</a:t>
            </a:r>
            <a:endParaRPr sz="1400">
              <a:solidFill>
                <a:schemeClr val="dk1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 sz="1400">
                <a:solidFill>
                  <a:schemeClr val="dk1"/>
                </a:solidFill>
              </a:rPr>
              <a:t>The quest for educational equity continues</a:t>
            </a: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 b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400"/>
              </a:spcBef>
              <a:spcAft>
                <a:spcPts val="1200"/>
              </a:spcAft>
              <a:buNone/>
            </a:pP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1696</Words>
  <Application>Microsoft Macintosh PowerPoint</Application>
  <PresentationFormat>On-screen Show (16:9)</PresentationFormat>
  <Paragraphs>257</Paragraphs>
  <Slides>31</Slides>
  <Notes>31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3" baseType="lpstr">
      <vt:lpstr>Arial</vt:lpstr>
      <vt:lpstr>Simple Light</vt:lpstr>
      <vt:lpstr> </vt:lpstr>
      <vt:lpstr>Chapter Objectives </vt:lpstr>
      <vt:lpstr>Defining Social Class</vt:lpstr>
      <vt:lpstr>Colonial Education</vt:lpstr>
      <vt:lpstr>Benjamin Franklin's Vision</vt:lpstr>
      <vt:lpstr>Common Schools Movement (1820s)</vt:lpstr>
      <vt:lpstr>Late 19th Century Ideologies </vt:lpstr>
      <vt:lpstr>Vocational Education and School Control </vt:lpstr>
      <vt:lpstr>Great Depression Impact (1929-1940) </vt:lpstr>
      <vt:lpstr> Post-WWII: GI Bill and Expansion </vt:lpstr>
      <vt:lpstr>Class Theories </vt:lpstr>
      <vt:lpstr>Late 20th Century Trends </vt:lpstr>
      <vt:lpstr>Slide 13: Contemporary Inequality</vt:lpstr>
      <vt:lpstr>Out-of-School Factors </vt:lpstr>
      <vt:lpstr>School Funding Structure </vt:lpstr>
      <vt:lpstr>Savage Inequalities </vt:lpstr>
      <vt:lpstr>Funding Solutions </vt:lpstr>
      <vt:lpstr>School Choice Overview </vt:lpstr>
      <vt:lpstr>School Vouchers </vt:lpstr>
      <vt:lpstr>Charter Schools </vt:lpstr>
      <vt:lpstr>School Choice in Practice </vt:lpstr>
      <vt:lpstr>Tracking and Ability Grouping </vt:lpstr>
      <vt:lpstr>Effects of Ability Grouping </vt:lpstr>
      <vt:lpstr>Alternatives and Resistance </vt:lpstr>
      <vt:lpstr>Persistent Questions </vt:lpstr>
      <vt:lpstr>Contemporary Realities </vt:lpstr>
      <vt:lpstr>Key Takeaways </vt:lpstr>
      <vt:lpstr>Implications for Educators </vt:lpstr>
      <vt:lpstr>Looking Forward </vt:lpstr>
      <vt:lpstr>Resources for Further Study </vt:lpstr>
      <vt:lpstr>Conclusion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Hillary Parkhouse</cp:lastModifiedBy>
  <cp:revision>5</cp:revision>
  <dcterms:modified xsi:type="dcterms:W3CDTF">2026-03-09T12:01:10Z</dcterms:modified>
</cp:coreProperties>
</file>