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81"/>
  </p:normalViewPr>
  <p:slideViewPr>
    <p:cSldViewPr snapToGrid="0">
      <p:cViewPr varScale="1">
        <p:scale>
          <a:sx n="154" d="100"/>
          <a:sy n="154" d="100"/>
        </p:scale>
        <p:origin x="632" y="1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68b0f2037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68b0f2037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68b0f2037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68b0f2037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68b0f2037e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368b0f2037e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68b0f2037e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68b0f2037e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68b0f2037e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68b0f2037e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68b0f2037e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68b0f2037e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68b0f2037e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68b0f2037e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68b0f2037e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68b0f2037e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68b0f2037e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68b0f2037e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368b0f2037e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368b0f2037e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68b0f2037e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68b0f2037e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68b0f2037e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68b0f2037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adf78bb25d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adf78bb25d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adf78bb25d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adf78bb25d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adf78bb25d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3adf78bb25d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adf78bb25d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3adf78bb25d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adf78bb25d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3adf78bb25d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adf78bb25d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adf78bb25d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adf78bb25d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adf78bb25d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30200" algn="l" rtl="0">
              <a:lnSpc>
                <a:spcPct val="115000"/>
              </a:lnSpc>
              <a:spcBef>
                <a:spcPts val="1200"/>
              </a:spcBef>
              <a:spcAft>
                <a:spcPts val="0"/>
              </a:spcAft>
              <a:buClr>
                <a:schemeClr val="dk1"/>
              </a:buClr>
              <a:buSzPts val="1600"/>
              <a:buChar char="●"/>
            </a:pPr>
            <a:r>
              <a:rPr lang="en" sz="1600">
                <a:solidFill>
                  <a:schemeClr val="dk1"/>
                </a:solidFill>
              </a:rPr>
              <a:t>Prong 1 too easily met (any program can find some support)</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Prong 2 easily met if program requires few resources</a:t>
            </a:r>
            <a:endParaRPr sz="160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a:solidFill>
                  <a:schemeClr val="dk1"/>
                </a:solidFill>
              </a:rPr>
              <a:t>Prong 3 allows years to pass before evaluation</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adf78bb25d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adf78bb25d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adf78bb25d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adf78bb25d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adf78bb25d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adf78bb25d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adf78bb25d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adf78bb25d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adf78bb25d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adf78bb25d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120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adf78bb25d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adf78bb25d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adf78bb25d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adf78bb25d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adf78bb25d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adf78bb25d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adf78bb25d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3adf78bb25d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adf78bb25d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3adf78bb25d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adf78bb25d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adf78bb25d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adf78bb25d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adf78bb25d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adf78bb25d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3adf78bb25d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120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adf78bb25d_0_1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3adf78bb25d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adf78bb25d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3adf78bb25d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120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adf78bb25d_0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adf78bb25d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adf78bb25d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adf78bb25d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adf78bb25d_0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3adf78bb25d_0_2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adf78bb25d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3adf78bb25d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Immigration, Language and Education</a:t>
            </a:r>
            <a:endParaRPr/>
          </a:p>
        </p:txBody>
      </p:sp>
      <p:sp>
        <p:nvSpPr>
          <p:cNvPr id="55" name="Google Shape;55;p13"/>
          <p:cNvSpPr txBox="1">
            <a:spLocks noGrp="1"/>
          </p:cNvSpPr>
          <p:nvPr>
            <p:ph type="subTitle" idx="1"/>
          </p:nvPr>
        </p:nvSpPr>
        <p:spPr>
          <a:xfrm>
            <a:off x="311700" y="2834125"/>
            <a:ext cx="8520600" cy="1122733"/>
          </a:xfrm>
          <a:prstGeom prst="rect">
            <a:avLst/>
          </a:prstGeom>
        </p:spPr>
        <p:txBody>
          <a:bodyPr spcFirstLastPara="1" wrap="square" lIns="91425" tIns="91425" rIns="91425" bIns="91425" anchor="t" anchorCtr="0">
            <a:normAutofit fontScale="55000" lnSpcReduction="20000"/>
          </a:bodyPr>
          <a:lstStyle/>
          <a:p>
            <a:pPr marL="0" indent="0">
              <a:lnSpc>
                <a:spcPct val="115000"/>
              </a:lnSpc>
              <a:spcAft>
                <a:spcPts val="1200"/>
              </a:spcAft>
              <a:buClr>
                <a:schemeClr val="dk1"/>
              </a:buClr>
              <a:buSzPts val="1100"/>
            </a:pPr>
            <a:r>
              <a:rPr lang="en-US" sz="4800" i="1" dirty="0">
                <a:solidFill>
                  <a:schemeClr val="dk1"/>
                </a:solidFill>
              </a:rPr>
              <a:t>Foundations of Education: </a:t>
            </a:r>
            <a:r>
              <a:rPr lang="en-US" sz="4800" i="1" dirty="0"/>
              <a:t>American Schools and the Common Good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Chapter Objectives</a:t>
            </a:r>
            <a:endParaRPr sz="2000"/>
          </a:p>
        </p:txBody>
      </p:sp>
      <p:sp>
        <p:nvSpPr>
          <p:cNvPr id="61" name="Google Shape;61;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None/>
            </a:pPr>
            <a:r>
              <a:rPr lang="en" b="1">
                <a:solidFill>
                  <a:schemeClr val="dk1"/>
                </a:solidFill>
              </a:rPr>
              <a:t>What We'll Explore Today:</a:t>
            </a:r>
            <a:endParaRPr b="1">
              <a:solidFill>
                <a:schemeClr val="dk1"/>
              </a:solidFill>
            </a:endParaRPr>
          </a:p>
          <a:p>
            <a:pPr marL="457200" lvl="0" indent="-342900" algn="l" rtl="0">
              <a:spcBef>
                <a:spcPts val="1200"/>
              </a:spcBef>
              <a:spcAft>
                <a:spcPts val="0"/>
              </a:spcAft>
              <a:buClr>
                <a:schemeClr val="dk1"/>
              </a:buClr>
              <a:buSzPts val="1800"/>
              <a:buChar char="●"/>
            </a:pPr>
            <a:r>
              <a:rPr lang="en">
                <a:solidFill>
                  <a:schemeClr val="dk1"/>
                </a:solidFill>
              </a:rPr>
              <a:t>What roles have assimilation and Americanization played in US education?</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What effect does immigration have on schooling and education?</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Why is bilingual education controversial?</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What conditions contribute to inequitable education for immigrant children?</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How do state-level contexts impact immigrant education?</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What promising practices exist to improve immigrant youth education?</a:t>
            </a:r>
            <a:endParaRPr>
              <a:solidFill>
                <a:schemeClr val="dk1"/>
              </a:solidFill>
            </a:endParaRPr>
          </a:p>
          <a:p>
            <a:pPr marL="0" lvl="0" indent="0" algn="l" rtl="0">
              <a:spcBef>
                <a:spcPts val="1200"/>
              </a:spcBef>
              <a:spcAft>
                <a:spcPts val="0"/>
              </a:spcAft>
              <a:buNone/>
            </a:pPr>
            <a:endParaRPr>
              <a:solidFill>
                <a:schemeClr val="dk1"/>
              </a:solidFill>
            </a:endParaRPr>
          </a:p>
          <a:p>
            <a:pPr marL="0" lvl="0" indent="0" algn="l" rtl="0">
              <a:spcBef>
                <a:spcPts val="1200"/>
              </a:spcBef>
              <a:spcAft>
                <a:spcPts val="12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Immigration by the Numbers</a:t>
            </a:r>
            <a:endParaRPr sz="2000"/>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None/>
            </a:pPr>
            <a:r>
              <a:rPr lang="en" b="1">
                <a:solidFill>
                  <a:schemeClr val="dk1"/>
                </a:solidFill>
              </a:rPr>
              <a:t>The United States as a Nation of Immigrants</a:t>
            </a:r>
            <a:endParaRPr b="1">
              <a:solidFill>
                <a:schemeClr val="dk1"/>
              </a:solidFill>
            </a:endParaRPr>
          </a:p>
          <a:p>
            <a:pPr marL="457200" lvl="0" indent="-342900" algn="l" rtl="0">
              <a:spcBef>
                <a:spcPts val="1200"/>
              </a:spcBef>
              <a:spcAft>
                <a:spcPts val="0"/>
              </a:spcAft>
              <a:buClr>
                <a:schemeClr val="dk1"/>
              </a:buClr>
              <a:buSzPts val="1800"/>
              <a:buChar char="●"/>
            </a:pPr>
            <a:r>
              <a:rPr lang="en" b="1">
                <a:solidFill>
                  <a:schemeClr val="dk1"/>
                </a:solidFill>
              </a:rPr>
              <a:t>27% of U.S. population</a:t>
            </a:r>
            <a:r>
              <a:rPr lang="en">
                <a:solidFill>
                  <a:schemeClr val="dk1"/>
                </a:solidFill>
              </a:rPr>
              <a:t> (2022): immigrants or children of immigrants</a:t>
            </a:r>
            <a:endParaRPr>
              <a:solidFill>
                <a:schemeClr val="dk1"/>
              </a:solidFill>
            </a:endParaRPr>
          </a:p>
          <a:p>
            <a:pPr marL="457200" lvl="0" indent="-342900" algn="l" rtl="0">
              <a:spcBef>
                <a:spcPts val="0"/>
              </a:spcBef>
              <a:spcAft>
                <a:spcPts val="0"/>
              </a:spcAft>
              <a:buClr>
                <a:schemeClr val="dk1"/>
              </a:buClr>
              <a:buSzPts val="1800"/>
              <a:buChar char="●"/>
            </a:pPr>
            <a:r>
              <a:rPr lang="en" b="1">
                <a:solidFill>
                  <a:schemeClr val="dk1"/>
                </a:solidFill>
              </a:rPr>
              <a:t>More international migrants</a:t>
            </a:r>
            <a:r>
              <a:rPr lang="en">
                <a:solidFill>
                  <a:schemeClr val="dk1"/>
                </a:solidFill>
              </a:rPr>
              <a:t> than the next 4 countries combined (Germany, Saudi Arabia, UK, France)</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Except for American Indians and those forcibly brought through enslavement, everyone is an immigrant or descendant of immigrants</a:t>
            </a:r>
            <a:endParaRPr>
              <a:solidFill>
                <a:schemeClr val="dk1"/>
              </a:solidFill>
            </a:endParaRPr>
          </a:p>
          <a:p>
            <a:pPr marL="457200" lvl="0" indent="-342900" algn="l" rtl="0">
              <a:spcBef>
                <a:spcPts val="0"/>
              </a:spcBef>
              <a:spcAft>
                <a:spcPts val="0"/>
              </a:spcAft>
              <a:buClr>
                <a:schemeClr val="dk1"/>
              </a:buClr>
              <a:buSzPts val="1800"/>
              <a:buChar char="●"/>
            </a:pPr>
            <a:r>
              <a:rPr lang="en" b="1">
                <a:solidFill>
                  <a:schemeClr val="dk1"/>
                </a:solidFill>
              </a:rPr>
              <a:t>Longest sustained immigration</a:t>
            </a:r>
            <a:r>
              <a:rPr lang="en">
                <a:solidFill>
                  <a:schemeClr val="dk1"/>
                </a:solidFill>
              </a:rPr>
              <a:t> of any nation in history</a:t>
            </a:r>
            <a:endParaRPr>
              <a:solidFill>
                <a:schemeClr val="dk1"/>
              </a:solidFill>
            </a:endParaRPr>
          </a:p>
          <a:p>
            <a:pPr marL="0" lvl="0" indent="0" algn="l" rtl="0">
              <a:spcBef>
                <a:spcPts val="1200"/>
              </a:spcBef>
              <a:spcAft>
                <a:spcPts val="1200"/>
              </a:spcAft>
              <a:buNone/>
            </a:pP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The Melting Pot Metaphor</a:t>
            </a:r>
            <a:endParaRPr sz="2000"/>
          </a:p>
        </p:txBody>
      </p:sp>
      <p:sp>
        <p:nvSpPr>
          <p:cNvPr id="73" name="Google Shape;7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None/>
            </a:pPr>
            <a:r>
              <a:rPr lang="en" b="1">
                <a:solidFill>
                  <a:schemeClr val="dk1"/>
                </a:solidFill>
              </a:rPr>
              <a:t>Israel Zangwill's Vision (1908)</a:t>
            </a:r>
            <a:endParaRPr b="1">
              <a:solidFill>
                <a:schemeClr val="dk1"/>
              </a:solidFill>
            </a:endParaRPr>
          </a:p>
          <a:p>
            <a:pPr marL="381000" marR="381000" lvl="0" indent="0" algn="l" rtl="0">
              <a:spcBef>
                <a:spcPts val="1200"/>
              </a:spcBef>
              <a:spcAft>
                <a:spcPts val="0"/>
              </a:spcAft>
              <a:buNone/>
            </a:pPr>
            <a:r>
              <a:rPr lang="en">
                <a:solidFill>
                  <a:schemeClr val="dk1"/>
                </a:solidFill>
              </a:rPr>
              <a:t>"God's crucible, the great Melting-pot where all the races of Europe are melting and re-forming!"</a:t>
            </a:r>
            <a:endParaRPr>
              <a:solidFill>
                <a:schemeClr val="dk1"/>
              </a:solidFill>
            </a:endParaRPr>
          </a:p>
          <a:p>
            <a:pPr marL="0" lvl="0" indent="0" algn="l" rtl="0">
              <a:spcBef>
                <a:spcPts val="1200"/>
              </a:spcBef>
              <a:spcAft>
                <a:spcPts val="0"/>
              </a:spcAft>
              <a:buNone/>
            </a:pPr>
            <a:r>
              <a:rPr lang="en" b="1">
                <a:solidFill>
                  <a:schemeClr val="dk1"/>
                </a:solidFill>
              </a:rPr>
              <a:t>Questions to Consider:</a:t>
            </a:r>
            <a:endParaRPr b="1">
              <a:solidFill>
                <a:schemeClr val="dk1"/>
              </a:solidFill>
            </a:endParaRPr>
          </a:p>
          <a:p>
            <a:pPr marL="457200" lvl="0" indent="-342900" algn="l" rtl="0">
              <a:spcBef>
                <a:spcPts val="1200"/>
              </a:spcBef>
              <a:spcAft>
                <a:spcPts val="0"/>
              </a:spcAft>
              <a:buClr>
                <a:schemeClr val="dk1"/>
              </a:buClr>
              <a:buSzPts val="1800"/>
              <a:buChar char="●"/>
            </a:pPr>
            <a:r>
              <a:rPr lang="en">
                <a:solidFill>
                  <a:schemeClr val="dk1"/>
                </a:solidFill>
              </a:rPr>
              <a:t>What does this metaphor suggest happens to immigrant cultures?</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Is this an accurate description?</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Alternative metaphors: Salad bowl? Mosaic? Tapestry?</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Two Competing Perspectives</a:t>
            </a:r>
            <a:endParaRPr sz="2000"/>
          </a:p>
        </p:txBody>
      </p:sp>
      <p:sp>
        <p:nvSpPr>
          <p:cNvPr id="79" name="Google Shape;79;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600" b="1">
                <a:solidFill>
                  <a:schemeClr val="dk1"/>
                </a:solidFill>
              </a:rPr>
              <a:t>The Ongoing Tension</a:t>
            </a:r>
            <a:endParaRPr sz="1600" b="1">
              <a:solidFill>
                <a:schemeClr val="dk1"/>
              </a:solidFill>
            </a:endParaRPr>
          </a:p>
          <a:p>
            <a:pPr marL="0" lvl="0" indent="0" algn="l" rtl="0">
              <a:spcBef>
                <a:spcPts val="1200"/>
              </a:spcBef>
              <a:spcAft>
                <a:spcPts val="0"/>
              </a:spcAft>
              <a:buNone/>
            </a:pPr>
            <a:r>
              <a:rPr lang="en" sz="1600" b="1">
                <a:solidFill>
                  <a:schemeClr val="dk1"/>
                </a:solidFill>
              </a:rPr>
              <a:t>Cultural Unity Perspective:</a:t>
            </a:r>
            <a:endParaRPr sz="1600" b="1">
              <a:solidFill>
                <a:schemeClr val="dk1"/>
              </a:solidFill>
            </a:endParaRPr>
          </a:p>
          <a:p>
            <a:pPr marL="457200" lvl="0" indent="-330200" algn="l" rtl="0">
              <a:spcBef>
                <a:spcPts val="1200"/>
              </a:spcBef>
              <a:spcAft>
                <a:spcPts val="0"/>
              </a:spcAft>
              <a:buClr>
                <a:schemeClr val="dk1"/>
              </a:buClr>
              <a:buSzPts val="1600"/>
              <a:buChar char="●"/>
            </a:pPr>
            <a:r>
              <a:rPr lang="en" sz="1600">
                <a:solidFill>
                  <a:schemeClr val="dk1"/>
                </a:solidFill>
              </a:rPr>
              <a:t>Immigrants should rapidly assimilate</a:t>
            </a:r>
            <a:endParaRPr sz="1600">
              <a:solidFill>
                <a:schemeClr val="dk1"/>
              </a:solidFill>
            </a:endParaRPr>
          </a:p>
          <a:p>
            <a:pPr marL="457200" lvl="0" indent="-330200" algn="l" rtl="0">
              <a:spcBef>
                <a:spcPts val="0"/>
              </a:spcBef>
              <a:spcAft>
                <a:spcPts val="0"/>
              </a:spcAft>
              <a:buClr>
                <a:schemeClr val="dk1"/>
              </a:buClr>
              <a:buSzPts val="1600"/>
              <a:buChar char="●"/>
            </a:pPr>
            <a:r>
              <a:rPr lang="en" sz="1600">
                <a:solidFill>
                  <a:schemeClr val="dk1"/>
                </a:solidFill>
              </a:rPr>
              <a:t>Preference for northern/western European immigrants</a:t>
            </a:r>
            <a:endParaRPr sz="1600">
              <a:solidFill>
                <a:schemeClr val="dk1"/>
              </a:solidFill>
            </a:endParaRPr>
          </a:p>
          <a:p>
            <a:pPr marL="457200" lvl="0" indent="-330200" algn="l" rtl="0">
              <a:spcBef>
                <a:spcPts val="0"/>
              </a:spcBef>
              <a:spcAft>
                <a:spcPts val="0"/>
              </a:spcAft>
              <a:buClr>
                <a:schemeClr val="dk1"/>
              </a:buClr>
              <a:buSzPts val="1600"/>
              <a:buChar char="●"/>
            </a:pPr>
            <a:r>
              <a:rPr lang="en" sz="1600">
                <a:solidFill>
                  <a:schemeClr val="dk1"/>
                </a:solidFill>
              </a:rPr>
              <a:t>Concern about threats to national cohesion</a:t>
            </a:r>
            <a:endParaRPr sz="1600">
              <a:solidFill>
                <a:schemeClr val="dk1"/>
              </a:solidFill>
            </a:endParaRPr>
          </a:p>
          <a:p>
            <a:pPr marL="0" lvl="0" indent="0" algn="l" rtl="0">
              <a:spcBef>
                <a:spcPts val="1200"/>
              </a:spcBef>
              <a:spcAft>
                <a:spcPts val="0"/>
              </a:spcAft>
              <a:buNone/>
            </a:pPr>
            <a:r>
              <a:rPr lang="en" sz="1600" b="1">
                <a:solidFill>
                  <a:schemeClr val="dk1"/>
                </a:solidFill>
              </a:rPr>
              <a:t>Cultural Diversity/Pluralism Perspective:</a:t>
            </a:r>
            <a:endParaRPr sz="1600" b="1">
              <a:solidFill>
                <a:schemeClr val="dk1"/>
              </a:solidFill>
            </a:endParaRPr>
          </a:p>
          <a:p>
            <a:pPr marL="457200" lvl="0" indent="-330200" algn="l" rtl="0">
              <a:spcBef>
                <a:spcPts val="1200"/>
              </a:spcBef>
              <a:spcAft>
                <a:spcPts val="0"/>
              </a:spcAft>
              <a:buClr>
                <a:schemeClr val="dk1"/>
              </a:buClr>
              <a:buSzPts val="1600"/>
              <a:buChar char="●"/>
            </a:pPr>
            <a:r>
              <a:rPr lang="en" sz="1600">
                <a:solidFill>
                  <a:schemeClr val="dk1"/>
                </a:solidFill>
              </a:rPr>
              <a:t>Immigrants add economic and cultural value</a:t>
            </a:r>
            <a:endParaRPr sz="1600">
              <a:solidFill>
                <a:schemeClr val="dk1"/>
              </a:solidFill>
            </a:endParaRPr>
          </a:p>
          <a:p>
            <a:pPr marL="457200" lvl="0" indent="-330200" algn="l" rtl="0">
              <a:spcBef>
                <a:spcPts val="0"/>
              </a:spcBef>
              <a:spcAft>
                <a:spcPts val="0"/>
              </a:spcAft>
              <a:buClr>
                <a:schemeClr val="dk1"/>
              </a:buClr>
              <a:buSzPts val="1600"/>
              <a:buChar char="●"/>
            </a:pPr>
            <a:r>
              <a:rPr lang="en" sz="1600">
                <a:solidFill>
                  <a:schemeClr val="dk1"/>
                </a:solidFill>
              </a:rPr>
              <a:t>Should be allowed to contribute while maintaining heritage</a:t>
            </a:r>
            <a:endParaRPr sz="1600">
              <a:solidFill>
                <a:schemeClr val="dk1"/>
              </a:solidFill>
            </a:endParaRPr>
          </a:p>
          <a:p>
            <a:pPr marL="457200" lvl="0" indent="-330200" algn="l" rtl="0">
              <a:spcBef>
                <a:spcPts val="0"/>
              </a:spcBef>
              <a:spcAft>
                <a:spcPts val="0"/>
              </a:spcAft>
              <a:buClr>
                <a:schemeClr val="dk1"/>
              </a:buClr>
              <a:buSzPts val="1600"/>
              <a:buChar char="●"/>
            </a:pPr>
            <a:r>
              <a:rPr lang="en" sz="1600">
                <a:solidFill>
                  <a:schemeClr val="dk1"/>
                </a:solidFill>
              </a:rPr>
              <a:t>Diversity strengthens society</a:t>
            </a:r>
            <a:endParaRPr sz="1600">
              <a:solidFill>
                <a:schemeClr val="dk1"/>
              </a:solidFill>
            </a:endParaRPr>
          </a:p>
          <a:p>
            <a:pPr marL="0" lvl="0" indent="0" algn="l" rtl="0">
              <a:spcBef>
                <a:spcPts val="1200"/>
              </a:spcBef>
              <a:spcAft>
                <a:spcPts val="1200"/>
              </a:spcAft>
              <a:buNone/>
            </a:pPr>
            <a:r>
              <a:rPr lang="en" sz="1600" b="1">
                <a:solidFill>
                  <a:schemeClr val="dk1"/>
                </a:solidFill>
              </a:rPr>
              <a:t>Reality:</a:t>
            </a:r>
            <a:r>
              <a:rPr lang="en" sz="1600">
                <a:solidFill>
                  <a:schemeClr val="dk1"/>
                </a:solidFill>
              </a:rPr>
              <a:t> Balance fluctuates over time, influenced by wars and immigration surges</a:t>
            </a:r>
            <a:endParaRPr sz="1600" b="1">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Key Concepts</a:t>
            </a:r>
            <a:endParaRPr sz="2000"/>
          </a:p>
        </p:txBody>
      </p:sp>
      <p:sp>
        <p:nvSpPr>
          <p:cNvPr id="85" name="Google Shape;85;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1200"/>
              </a:spcBef>
              <a:spcAft>
                <a:spcPts val="0"/>
              </a:spcAft>
              <a:buClr>
                <a:schemeClr val="dk1"/>
              </a:buClr>
              <a:buSzPts val="1800"/>
              <a:buChar char="●"/>
            </a:pPr>
            <a:r>
              <a:rPr lang="en" b="1">
                <a:solidFill>
                  <a:schemeClr val="dk1"/>
                </a:solidFill>
              </a:rPr>
              <a:t>Understanding the Vocabulary</a:t>
            </a:r>
            <a:endParaRPr b="1">
              <a:solidFill>
                <a:schemeClr val="dk1"/>
              </a:solidFill>
            </a:endParaRPr>
          </a:p>
          <a:p>
            <a:pPr marL="457200" lvl="0" indent="-342900" algn="l" rtl="0">
              <a:spcBef>
                <a:spcPts val="0"/>
              </a:spcBef>
              <a:spcAft>
                <a:spcPts val="0"/>
              </a:spcAft>
              <a:buClr>
                <a:schemeClr val="dk1"/>
              </a:buClr>
              <a:buSzPts val="1800"/>
              <a:buChar char="●"/>
            </a:pPr>
            <a:r>
              <a:rPr lang="en" b="1">
                <a:solidFill>
                  <a:schemeClr val="dk1"/>
                </a:solidFill>
              </a:rPr>
              <a:t>Assimilation:</a:t>
            </a:r>
            <a:r>
              <a:rPr lang="en">
                <a:solidFill>
                  <a:schemeClr val="dk1"/>
                </a:solidFill>
              </a:rPr>
              <a:t> Fitting immigrant children as quickly as possible into American lifestyles and values</a:t>
            </a:r>
            <a:endParaRPr>
              <a:solidFill>
                <a:schemeClr val="dk1"/>
              </a:solidFill>
            </a:endParaRPr>
          </a:p>
          <a:p>
            <a:pPr marL="457200" lvl="0" indent="-342900" algn="l" rtl="0">
              <a:spcBef>
                <a:spcPts val="0"/>
              </a:spcBef>
              <a:spcAft>
                <a:spcPts val="0"/>
              </a:spcAft>
              <a:buClr>
                <a:schemeClr val="dk1"/>
              </a:buClr>
              <a:buSzPts val="1800"/>
              <a:buChar char="●"/>
            </a:pPr>
            <a:r>
              <a:rPr lang="en" b="1">
                <a:solidFill>
                  <a:schemeClr val="dk1"/>
                </a:solidFill>
              </a:rPr>
              <a:t>Americanization:</a:t>
            </a:r>
            <a:r>
              <a:rPr lang="en">
                <a:solidFill>
                  <a:schemeClr val="dk1"/>
                </a:solidFill>
              </a:rPr>
              <a:t> Early 20th century process of educating immigrant children to shed parents' cultures and embrace American ways</a:t>
            </a:r>
            <a:endParaRPr>
              <a:solidFill>
                <a:schemeClr val="dk1"/>
              </a:solidFill>
            </a:endParaRPr>
          </a:p>
          <a:p>
            <a:pPr marL="457200" lvl="0" indent="-342900" algn="l" rtl="0">
              <a:spcBef>
                <a:spcPts val="0"/>
              </a:spcBef>
              <a:spcAft>
                <a:spcPts val="0"/>
              </a:spcAft>
              <a:buClr>
                <a:schemeClr val="dk1"/>
              </a:buClr>
              <a:buSzPts val="1800"/>
              <a:buChar char="●"/>
            </a:pPr>
            <a:r>
              <a:rPr lang="en" b="1">
                <a:solidFill>
                  <a:schemeClr val="dk1"/>
                </a:solidFill>
              </a:rPr>
              <a:t>Cultural Pluralism:</a:t>
            </a:r>
            <a:r>
              <a:rPr lang="en">
                <a:solidFill>
                  <a:schemeClr val="dk1"/>
                </a:solidFill>
              </a:rPr>
              <a:t> Respecting ethnic differences while preparing children to function in society</a:t>
            </a:r>
            <a:endParaRPr>
              <a:solidFill>
                <a:schemeClr val="dk1"/>
              </a:solidFill>
            </a:endParaRPr>
          </a:p>
          <a:p>
            <a:pPr marL="0" lvl="0" indent="0" algn="l" rtl="0">
              <a:spcBef>
                <a:spcPts val="1200"/>
              </a:spcBef>
              <a:spcAft>
                <a:spcPts val="0"/>
              </a:spcAft>
              <a:buNone/>
            </a:pPr>
            <a:endParaRPr b="1">
              <a:solidFill>
                <a:schemeClr val="dk1"/>
              </a:solidFill>
            </a:endParaRPr>
          </a:p>
          <a:p>
            <a:pPr marL="0" lvl="0" indent="0" algn="l" rtl="0">
              <a:spcBef>
                <a:spcPts val="1200"/>
              </a:spcBef>
              <a:spcAft>
                <a:spcPts val="12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Four Waves of Immigration</a:t>
            </a:r>
            <a:endParaRPr sz="2000"/>
          </a:p>
        </p:txBody>
      </p:sp>
      <p:sp>
        <p:nvSpPr>
          <p:cNvPr id="91" name="Google Shape;91;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None/>
            </a:pPr>
            <a:r>
              <a:rPr lang="en" sz="1600" b="1">
                <a:solidFill>
                  <a:schemeClr val="dk1"/>
                </a:solidFill>
              </a:rPr>
              <a:t>A Historical Overview</a:t>
            </a:r>
            <a:endParaRPr sz="1600" b="1">
              <a:solidFill>
                <a:schemeClr val="dk1"/>
              </a:solidFill>
            </a:endParaRPr>
          </a:p>
          <a:p>
            <a:pPr marL="457200" lvl="0" indent="-330200" algn="l" rtl="0">
              <a:spcBef>
                <a:spcPts val="1200"/>
              </a:spcBef>
              <a:spcAft>
                <a:spcPts val="0"/>
              </a:spcAft>
              <a:buClr>
                <a:schemeClr val="dk1"/>
              </a:buClr>
              <a:buSzPts val="1600"/>
              <a:buAutoNum type="arabicPeriod"/>
            </a:pPr>
            <a:r>
              <a:rPr lang="en" sz="1600" b="1">
                <a:solidFill>
                  <a:schemeClr val="dk1"/>
                </a:solidFill>
              </a:rPr>
              <a:t>Late 17th-Early 18th Centuries:</a:t>
            </a:r>
            <a:r>
              <a:rPr lang="en" sz="1600">
                <a:solidFill>
                  <a:schemeClr val="dk1"/>
                </a:solidFill>
              </a:rPr>
              <a:t> English speakers from British Isles</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First Half of 19th Century:</a:t>
            </a:r>
            <a:r>
              <a:rPr lang="en" sz="1600">
                <a:solidFill>
                  <a:schemeClr val="dk1"/>
                </a:solidFill>
              </a:rPr>
              <a:t> Irish and German immigrants</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1870s-1920s:</a:t>
            </a:r>
            <a:r>
              <a:rPr lang="en" sz="1600">
                <a:solidFill>
                  <a:schemeClr val="dk1"/>
                </a:solidFill>
              </a:rPr>
              <a:t> Southern and Eastern Europeans (post-Civil War)</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1960s-Present:</a:t>
            </a:r>
            <a:r>
              <a:rPr lang="en" sz="1600">
                <a:solidFill>
                  <a:schemeClr val="dk1"/>
                </a:solidFill>
              </a:rPr>
              <a:t> Latin America and Asia (largest numerically)</a:t>
            </a:r>
            <a:endParaRPr sz="1600">
              <a:solidFill>
                <a:schemeClr val="dk1"/>
              </a:solidFill>
            </a:endParaRPr>
          </a:p>
          <a:p>
            <a:pPr marL="0" lvl="0" indent="0" algn="l" rtl="0">
              <a:spcBef>
                <a:spcPts val="1200"/>
              </a:spcBef>
              <a:spcAft>
                <a:spcPts val="0"/>
              </a:spcAft>
              <a:buNone/>
            </a:pPr>
            <a:r>
              <a:rPr lang="en" sz="1600" b="1">
                <a:solidFill>
                  <a:schemeClr val="dk1"/>
                </a:solidFill>
              </a:rPr>
              <a:t>Key Turning Points:</a:t>
            </a:r>
            <a:endParaRPr sz="1600" b="1">
              <a:solidFill>
                <a:schemeClr val="dk1"/>
              </a:solidFill>
            </a:endParaRPr>
          </a:p>
          <a:p>
            <a:pPr marL="457200" lvl="0" indent="-330200" algn="l" rtl="0">
              <a:spcBef>
                <a:spcPts val="1200"/>
              </a:spcBef>
              <a:spcAft>
                <a:spcPts val="0"/>
              </a:spcAft>
              <a:buClr>
                <a:schemeClr val="dk1"/>
              </a:buClr>
              <a:buSzPts val="1600"/>
              <a:buChar char="●"/>
            </a:pPr>
            <a:r>
              <a:rPr lang="en" sz="1600">
                <a:solidFill>
                  <a:schemeClr val="dk1"/>
                </a:solidFill>
              </a:rPr>
              <a:t>WWI interruption</a:t>
            </a:r>
            <a:endParaRPr sz="1600">
              <a:solidFill>
                <a:schemeClr val="dk1"/>
              </a:solidFill>
            </a:endParaRPr>
          </a:p>
          <a:p>
            <a:pPr marL="457200" lvl="0" indent="-330200" algn="l" rtl="0">
              <a:spcBef>
                <a:spcPts val="0"/>
              </a:spcBef>
              <a:spcAft>
                <a:spcPts val="0"/>
              </a:spcAft>
              <a:buClr>
                <a:schemeClr val="dk1"/>
              </a:buClr>
              <a:buSzPts val="1600"/>
              <a:buChar char="●"/>
            </a:pPr>
            <a:r>
              <a:rPr lang="en" sz="1600">
                <a:solidFill>
                  <a:schemeClr val="dk1"/>
                </a:solidFill>
              </a:rPr>
              <a:t>1920s quota system (slowed to trickle)</a:t>
            </a:r>
            <a:endParaRPr sz="1600">
              <a:solidFill>
                <a:schemeClr val="dk1"/>
              </a:solidFill>
            </a:endParaRPr>
          </a:p>
          <a:p>
            <a:pPr marL="457200" lvl="0" indent="-330200" algn="l" rtl="0">
              <a:spcBef>
                <a:spcPts val="0"/>
              </a:spcBef>
              <a:spcAft>
                <a:spcPts val="0"/>
              </a:spcAft>
              <a:buClr>
                <a:schemeClr val="dk1"/>
              </a:buClr>
              <a:buSzPts val="1600"/>
              <a:buChar char="●"/>
            </a:pPr>
            <a:r>
              <a:rPr lang="en" sz="1600">
                <a:solidFill>
                  <a:schemeClr val="dk1"/>
                </a:solidFill>
              </a:rPr>
              <a:t>1960s reforms eliminated quotas</a:t>
            </a:r>
            <a:endParaRPr sz="16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Immigration Policy Evolution</a:t>
            </a:r>
            <a:endParaRPr sz="2000"/>
          </a:p>
        </p:txBody>
      </p:sp>
      <p:sp>
        <p:nvSpPr>
          <p:cNvPr id="97" name="Google Shape;97;p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1200"/>
              </a:spcBef>
              <a:spcAft>
                <a:spcPts val="0"/>
              </a:spcAft>
              <a:buNone/>
            </a:pPr>
            <a:r>
              <a:rPr lang="en" sz="1900" b="1">
                <a:solidFill>
                  <a:schemeClr val="dk1"/>
                </a:solidFill>
              </a:rPr>
              <a:t>From Open Doors to Quotas to Reform</a:t>
            </a:r>
            <a:endParaRPr sz="1900" b="1">
              <a:solidFill>
                <a:schemeClr val="dk1"/>
              </a:solidFill>
            </a:endParaRPr>
          </a:p>
          <a:p>
            <a:pPr marL="457200" lvl="0" indent="-349250" algn="l" rtl="0">
              <a:spcBef>
                <a:spcPts val="1200"/>
              </a:spcBef>
              <a:spcAft>
                <a:spcPts val="0"/>
              </a:spcAft>
              <a:buClr>
                <a:schemeClr val="dk1"/>
              </a:buClr>
              <a:buSzPts val="1900"/>
              <a:buChar char="●"/>
            </a:pPr>
            <a:r>
              <a:rPr lang="en" sz="1900" b="1">
                <a:solidFill>
                  <a:schemeClr val="dk1"/>
                </a:solidFill>
              </a:rPr>
              <a:t>Pre-1880s:</a:t>
            </a:r>
            <a:r>
              <a:rPr lang="en" sz="1900">
                <a:solidFill>
                  <a:schemeClr val="dk1"/>
                </a:solidFill>
              </a:rPr>
              <a:t> Virtually no restrictions (but citizenship limited to White Europeans)</a:t>
            </a:r>
            <a:endParaRPr sz="1900">
              <a:solidFill>
                <a:schemeClr val="dk1"/>
              </a:solidFill>
            </a:endParaRPr>
          </a:p>
          <a:p>
            <a:pPr marL="457200" lvl="0" indent="-349250" algn="l" rtl="0">
              <a:spcBef>
                <a:spcPts val="0"/>
              </a:spcBef>
              <a:spcAft>
                <a:spcPts val="0"/>
              </a:spcAft>
              <a:buClr>
                <a:schemeClr val="dk1"/>
              </a:buClr>
              <a:buSzPts val="1900"/>
              <a:buChar char="●"/>
            </a:pPr>
            <a:r>
              <a:rPr lang="en" sz="1900" b="1">
                <a:solidFill>
                  <a:schemeClr val="dk1"/>
                </a:solidFill>
              </a:rPr>
              <a:t>Late 19th Century:</a:t>
            </a:r>
            <a:r>
              <a:rPr lang="en" sz="1900">
                <a:solidFill>
                  <a:schemeClr val="dk1"/>
                </a:solidFill>
              </a:rPr>
              <a:t> Laws restricting Asian immigration</a:t>
            </a:r>
            <a:endParaRPr sz="1900">
              <a:solidFill>
                <a:schemeClr val="dk1"/>
              </a:solidFill>
            </a:endParaRPr>
          </a:p>
          <a:p>
            <a:pPr marL="457200" lvl="0" indent="-349250" algn="l" rtl="0">
              <a:spcBef>
                <a:spcPts val="0"/>
              </a:spcBef>
              <a:spcAft>
                <a:spcPts val="0"/>
              </a:spcAft>
              <a:buClr>
                <a:schemeClr val="dk1"/>
              </a:buClr>
              <a:buSzPts val="1900"/>
              <a:buChar char="●"/>
            </a:pPr>
            <a:r>
              <a:rPr lang="en" sz="1900" b="1">
                <a:solidFill>
                  <a:schemeClr val="dk1"/>
                </a:solidFill>
              </a:rPr>
              <a:t>Immigration Act of 1924:</a:t>
            </a:r>
            <a:r>
              <a:rPr lang="en" sz="1900">
                <a:solidFill>
                  <a:schemeClr val="dk1"/>
                </a:solidFill>
              </a:rPr>
              <a:t> Quotas favoring western/northern Europeans</a:t>
            </a:r>
            <a:endParaRPr sz="1900">
              <a:solidFill>
                <a:schemeClr val="dk1"/>
              </a:solidFill>
            </a:endParaRPr>
          </a:p>
          <a:p>
            <a:pPr marL="457200" lvl="0" indent="-349250" algn="l" rtl="0">
              <a:spcBef>
                <a:spcPts val="0"/>
              </a:spcBef>
              <a:spcAft>
                <a:spcPts val="0"/>
              </a:spcAft>
              <a:buClr>
                <a:schemeClr val="dk1"/>
              </a:buClr>
              <a:buSzPts val="1900"/>
              <a:buChar char="●"/>
            </a:pPr>
            <a:r>
              <a:rPr lang="en" sz="1900" b="1">
                <a:solidFill>
                  <a:schemeClr val="dk1"/>
                </a:solidFill>
              </a:rPr>
              <a:t>Immigration Act of 1965:</a:t>
            </a:r>
            <a:r>
              <a:rPr lang="en" sz="1900">
                <a:solidFill>
                  <a:schemeClr val="dk1"/>
                </a:solidFill>
              </a:rPr>
              <a:t> Abolished discriminatory quotas</a:t>
            </a:r>
            <a:endParaRPr sz="1900">
              <a:solidFill>
                <a:schemeClr val="dk1"/>
              </a:solidFill>
            </a:endParaRPr>
          </a:p>
          <a:p>
            <a:pPr marL="914400" lvl="1" indent="-349250" algn="l" rtl="0">
              <a:spcBef>
                <a:spcPts val="0"/>
              </a:spcBef>
              <a:spcAft>
                <a:spcPts val="0"/>
              </a:spcAft>
              <a:buClr>
                <a:schemeClr val="dk1"/>
              </a:buClr>
              <a:buSzPts val="1900"/>
              <a:buChar char="○"/>
            </a:pPr>
            <a:r>
              <a:rPr lang="en" sz="1900">
                <a:solidFill>
                  <a:schemeClr val="dk1"/>
                </a:solidFill>
              </a:rPr>
              <a:t>Priority: Family members already in U.S.</a:t>
            </a:r>
            <a:endParaRPr sz="1900">
              <a:solidFill>
                <a:schemeClr val="dk1"/>
              </a:solidFill>
            </a:endParaRPr>
          </a:p>
          <a:p>
            <a:pPr marL="914400" lvl="1" indent="-349250" algn="l" rtl="0">
              <a:spcBef>
                <a:spcPts val="0"/>
              </a:spcBef>
              <a:spcAft>
                <a:spcPts val="0"/>
              </a:spcAft>
              <a:buClr>
                <a:schemeClr val="dk1"/>
              </a:buClr>
              <a:buSzPts val="1900"/>
              <a:buChar char="○"/>
            </a:pPr>
            <a:r>
              <a:rPr lang="en" sz="1900">
                <a:solidFill>
                  <a:schemeClr val="dk1"/>
                </a:solidFill>
              </a:rPr>
              <a:t>Priority: Individuals with “desirable” skills</a:t>
            </a:r>
            <a:endParaRPr sz="1900">
              <a:solidFill>
                <a:schemeClr val="dk1"/>
              </a:solidFill>
            </a:endParaRPr>
          </a:p>
          <a:p>
            <a:pPr marL="0" lvl="0" indent="0" algn="l" rtl="0">
              <a:spcBef>
                <a:spcPts val="1200"/>
              </a:spcBef>
              <a:spcAft>
                <a:spcPts val="1200"/>
              </a:spcAft>
              <a:buNone/>
            </a:pPr>
            <a:endParaRPr>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Progressive Era Reformers</a:t>
            </a:r>
            <a:endParaRPr sz="2000"/>
          </a:p>
        </p:txBody>
      </p:sp>
      <p:sp>
        <p:nvSpPr>
          <p:cNvPr id="103" name="Google Shape;103;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400" b="1">
                <a:solidFill>
                  <a:schemeClr val="dk1"/>
                </a:solidFill>
              </a:rPr>
              <a:t>Two Schools of Thought</a:t>
            </a:r>
            <a:endParaRPr sz="1400" b="1">
              <a:solidFill>
                <a:schemeClr val="dk1"/>
              </a:solidFill>
            </a:endParaRPr>
          </a:p>
          <a:p>
            <a:pPr marL="0" lvl="0" indent="0" algn="l" rtl="0">
              <a:spcBef>
                <a:spcPts val="1200"/>
              </a:spcBef>
              <a:spcAft>
                <a:spcPts val="0"/>
              </a:spcAft>
              <a:buNone/>
            </a:pPr>
            <a:r>
              <a:rPr lang="en" sz="1400" b="1">
                <a:solidFill>
                  <a:schemeClr val="dk1"/>
                </a:solidFill>
              </a:rPr>
              <a:t>PLURALISTS:</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Valued ethnic differences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Avoided rapid "denationalization"</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Supported cultural pluralism</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Problem: Often relied on slogans over constructive action</a:t>
            </a:r>
            <a:endParaRPr sz="1400">
              <a:solidFill>
                <a:schemeClr val="dk1"/>
              </a:solidFill>
            </a:endParaRPr>
          </a:p>
          <a:p>
            <a:pPr marL="0" lvl="0" indent="0" algn="l" rtl="0">
              <a:spcBef>
                <a:spcPts val="1200"/>
              </a:spcBef>
              <a:spcAft>
                <a:spcPts val="0"/>
              </a:spcAft>
              <a:buNone/>
            </a:pPr>
            <a:r>
              <a:rPr lang="en" sz="1400" b="1">
                <a:solidFill>
                  <a:schemeClr val="dk1"/>
                </a:solidFill>
              </a:rPr>
              <a:t>NATIVISTS:</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Insisted on rapid Americanization</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Sometimes advocated exclusion of "undesirables"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Example: Elwood Cubberley (Stanford, early 1900s)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Viewed southern/eastern Europeans as "lacking in initiative," "illiterate," without "Anglo-Saxon" values</a:t>
            </a:r>
            <a:endParaRPr sz="1400" b="1">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200"/>
              </a:spcBef>
              <a:spcAft>
                <a:spcPts val="1200"/>
              </a:spcAft>
              <a:buClr>
                <a:schemeClr val="dk1"/>
              </a:buClr>
              <a:buSzPts val="1100"/>
              <a:buFont typeface="Arial"/>
              <a:buNone/>
            </a:pPr>
            <a:r>
              <a:rPr lang="en" sz="2300" b="1"/>
              <a:t>A Snapshot of Nativist Attitudes</a:t>
            </a:r>
            <a:endParaRPr sz="2300"/>
          </a:p>
        </p:txBody>
      </p:sp>
      <p:sp>
        <p:nvSpPr>
          <p:cNvPr id="109" name="Google Shape;109;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1200"/>
              </a:spcBef>
              <a:spcAft>
                <a:spcPts val="0"/>
              </a:spcAft>
              <a:buNone/>
            </a:pPr>
            <a:r>
              <a:rPr lang="en">
                <a:solidFill>
                  <a:schemeClr val="dk1"/>
                </a:solidFill>
              </a:rPr>
              <a:t>Cubberley, education professor at Stanford University in the 1900s, described the "new" immigrants as:</a:t>
            </a:r>
            <a:endParaRPr>
              <a:solidFill>
                <a:schemeClr val="dk1"/>
              </a:solidFill>
            </a:endParaRPr>
          </a:p>
          <a:p>
            <a:pPr marL="457200" lvl="0" indent="-334327" algn="l" rtl="0">
              <a:spcBef>
                <a:spcPts val="1200"/>
              </a:spcBef>
              <a:spcAft>
                <a:spcPts val="0"/>
              </a:spcAft>
              <a:buClr>
                <a:schemeClr val="dk1"/>
              </a:buClr>
              <a:buSzPct val="100000"/>
              <a:buChar char="●"/>
            </a:pPr>
            <a:r>
              <a:rPr lang="en">
                <a:solidFill>
                  <a:schemeClr val="dk1"/>
                </a:solidFill>
              </a:rPr>
              <a:t>“A very different type” (no longer from Northern and Western Europe, but rather Italian, Polish, Bohemian, Slovak, Austrian, Bulgarian, Bosnian, Russian Jewish, Syrian, Turkish, and Armenian)</a:t>
            </a:r>
            <a:endParaRPr>
              <a:solidFill>
                <a:schemeClr val="dk1"/>
              </a:solidFill>
            </a:endParaRPr>
          </a:p>
          <a:p>
            <a:pPr marL="457200" lvl="0" indent="-334327" algn="l" rtl="0">
              <a:spcBef>
                <a:spcPts val="0"/>
              </a:spcBef>
              <a:spcAft>
                <a:spcPts val="0"/>
              </a:spcAft>
              <a:buClr>
                <a:schemeClr val="dk1"/>
              </a:buClr>
              <a:buSzPct val="100000"/>
              <a:buChar char="●"/>
            </a:pPr>
            <a:r>
              <a:rPr lang="en">
                <a:solidFill>
                  <a:schemeClr val="dk1"/>
                </a:solidFill>
              </a:rPr>
              <a:t>"Largely illiterate, docile, lacking in initiative"</a:t>
            </a:r>
            <a:endParaRPr>
              <a:solidFill>
                <a:schemeClr val="dk1"/>
              </a:solidFill>
            </a:endParaRPr>
          </a:p>
          <a:p>
            <a:pPr marL="457200" lvl="0" indent="-334327" algn="l" rtl="0">
              <a:spcBef>
                <a:spcPts val="0"/>
              </a:spcBef>
              <a:spcAft>
                <a:spcPts val="0"/>
              </a:spcAft>
              <a:buClr>
                <a:schemeClr val="dk1"/>
              </a:buClr>
              <a:buSzPct val="100000"/>
              <a:buChar char="●"/>
            </a:pPr>
            <a:r>
              <a:rPr lang="en">
                <a:solidFill>
                  <a:schemeClr val="dk1"/>
                </a:solidFill>
              </a:rPr>
              <a:t>Having "almost no Anglo-Saxon conception of righteousness, liberty, law, order, public decency, and government"</a:t>
            </a:r>
            <a:endParaRPr>
              <a:solidFill>
                <a:schemeClr val="dk1"/>
              </a:solidFill>
            </a:endParaRPr>
          </a:p>
          <a:p>
            <a:pPr marL="0" lvl="0" indent="0" algn="l" rtl="0">
              <a:spcBef>
                <a:spcPts val="1200"/>
              </a:spcBef>
              <a:spcAft>
                <a:spcPts val="0"/>
              </a:spcAft>
              <a:buNone/>
            </a:pPr>
            <a:r>
              <a:rPr lang="en" b="1">
                <a:solidFill>
                  <a:schemeClr val="dk1"/>
                </a:solidFill>
              </a:rPr>
              <a:t>Context:</a:t>
            </a:r>
            <a:r>
              <a:rPr lang="en">
                <a:solidFill>
                  <a:schemeClr val="dk1"/>
                </a:solidFill>
              </a:rPr>
              <a:t> Many Americans were only 1-2 generations from immigration themselves, but feared the newcomers' numbers and diversity</a:t>
            </a:r>
            <a:endParaRPr sz="1900">
              <a:solidFill>
                <a:schemeClr val="dk1"/>
              </a:solidFill>
            </a:endParaRPr>
          </a:p>
          <a:p>
            <a:pPr marL="0" lvl="0" indent="0" algn="l" rtl="0">
              <a:spcBef>
                <a:spcPts val="1200"/>
              </a:spcBef>
              <a:spcAft>
                <a:spcPts val="120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Chinese Immigration</a:t>
            </a:r>
            <a:endParaRPr sz="2000"/>
          </a:p>
        </p:txBody>
      </p:sp>
      <p:sp>
        <p:nvSpPr>
          <p:cNvPr id="115" name="Google Shape;115;p23"/>
          <p:cNvSpPr txBox="1">
            <a:spLocks noGrp="1"/>
          </p:cNvSpPr>
          <p:nvPr>
            <p:ph type="body" idx="1"/>
          </p:nvPr>
        </p:nvSpPr>
        <p:spPr>
          <a:xfrm>
            <a:off x="311700" y="1152475"/>
            <a:ext cx="8520600" cy="3535500"/>
          </a:xfrm>
          <a:prstGeom prst="rect">
            <a:avLst/>
          </a:prstGeom>
        </p:spPr>
        <p:txBody>
          <a:bodyPr spcFirstLastPara="1" wrap="square" lIns="91425" tIns="91425" rIns="91425" bIns="91425" anchor="t" anchorCtr="0">
            <a:normAutofit fontScale="62500" lnSpcReduction="20000"/>
          </a:bodyPr>
          <a:lstStyle/>
          <a:p>
            <a:pPr marL="0" lvl="0" indent="0" algn="l" rtl="0">
              <a:spcBef>
                <a:spcPts val="1200"/>
              </a:spcBef>
              <a:spcAft>
                <a:spcPts val="0"/>
              </a:spcAft>
              <a:buNone/>
            </a:pPr>
            <a:r>
              <a:rPr lang="en" sz="2601" b="1">
                <a:solidFill>
                  <a:schemeClr val="dk1"/>
                </a:solidFill>
              </a:rPr>
              <a:t>Exclusion and Educational Barriers</a:t>
            </a:r>
            <a:endParaRPr sz="2601" b="1">
              <a:solidFill>
                <a:schemeClr val="dk1"/>
              </a:solidFill>
            </a:endParaRPr>
          </a:p>
          <a:p>
            <a:pPr marL="0" lvl="0" indent="0" algn="l" rtl="0">
              <a:spcBef>
                <a:spcPts val="1200"/>
              </a:spcBef>
              <a:spcAft>
                <a:spcPts val="0"/>
              </a:spcAft>
              <a:buNone/>
            </a:pPr>
            <a:r>
              <a:rPr lang="en" sz="2601" b="1">
                <a:solidFill>
                  <a:schemeClr val="dk1"/>
                </a:solidFill>
              </a:rPr>
              <a:t>Timeline:</a:t>
            </a:r>
            <a:endParaRPr sz="2601" b="1">
              <a:solidFill>
                <a:schemeClr val="dk1"/>
              </a:solidFill>
            </a:endParaRPr>
          </a:p>
          <a:p>
            <a:pPr marL="457200" lvl="0" indent="-319468" algn="l" rtl="0">
              <a:spcBef>
                <a:spcPts val="1200"/>
              </a:spcBef>
              <a:spcAft>
                <a:spcPts val="0"/>
              </a:spcAft>
              <a:buClr>
                <a:schemeClr val="dk1"/>
              </a:buClr>
              <a:buSzPct val="100000"/>
              <a:buChar char="●"/>
            </a:pPr>
            <a:r>
              <a:rPr lang="en" sz="2601">
                <a:solidFill>
                  <a:schemeClr val="dk1"/>
                </a:solidFill>
              </a:rPr>
              <a:t>Mid-19th century: Large-scale immigration begins (Canton Province)</a:t>
            </a:r>
            <a:endParaRPr sz="2601">
              <a:solidFill>
                <a:schemeClr val="dk1"/>
              </a:solidFill>
            </a:endParaRPr>
          </a:p>
          <a:p>
            <a:pPr marL="457200" lvl="0" indent="-319468" algn="l" rtl="0">
              <a:spcBef>
                <a:spcPts val="0"/>
              </a:spcBef>
              <a:spcAft>
                <a:spcPts val="0"/>
              </a:spcAft>
              <a:buClr>
                <a:schemeClr val="dk1"/>
              </a:buClr>
              <a:buSzPct val="100000"/>
              <a:buChar char="●"/>
            </a:pPr>
            <a:r>
              <a:rPr lang="en" sz="2601" b="1">
                <a:solidFill>
                  <a:schemeClr val="dk1"/>
                </a:solidFill>
              </a:rPr>
              <a:t>1882: Chinese Exclusion Act</a:t>
            </a:r>
            <a:r>
              <a:rPr lang="en" sz="2601">
                <a:solidFill>
                  <a:schemeClr val="dk1"/>
                </a:solidFill>
              </a:rPr>
              <a:t> - Only U.S. law to restrict immigration based on race</a:t>
            </a:r>
            <a:endParaRPr sz="2601">
              <a:solidFill>
                <a:schemeClr val="dk1"/>
              </a:solidFill>
            </a:endParaRPr>
          </a:p>
          <a:p>
            <a:pPr marL="457200" lvl="0" indent="-319468" algn="l" rtl="0">
              <a:spcBef>
                <a:spcPts val="0"/>
              </a:spcBef>
              <a:spcAft>
                <a:spcPts val="0"/>
              </a:spcAft>
              <a:buClr>
                <a:schemeClr val="dk1"/>
              </a:buClr>
              <a:buSzPct val="100000"/>
              <a:buChar char="●"/>
            </a:pPr>
            <a:r>
              <a:rPr lang="en" sz="2601" b="1">
                <a:solidFill>
                  <a:schemeClr val="dk1"/>
                </a:solidFill>
              </a:rPr>
              <a:t>1907: "Gentleman's Agreement"</a:t>
            </a:r>
            <a:r>
              <a:rPr lang="en" sz="2601">
                <a:solidFill>
                  <a:schemeClr val="dk1"/>
                </a:solidFill>
              </a:rPr>
              <a:t> - Restricted Japanese immigration</a:t>
            </a:r>
            <a:endParaRPr sz="2601">
              <a:solidFill>
                <a:schemeClr val="dk1"/>
              </a:solidFill>
            </a:endParaRPr>
          </a:p>
          <a:p>
            <a:pPr marL="457200" lvl="0" indent="-319468" algn="l" rtl="0">
              <a:spcBef>
                <a:spcPts val="0"/>
              </a:spcBef>
              <a:spcAft>
                <a:spcPts val="0"/>
              </a:spcAft>
              <a:buClr>
                <a:schemeClr val="dk1"/>
              </a:buClr>
              <a:buSzPct val="100000"/>
              <a:buChar char="●"/>
            </a:pPr>
            <a:r>
              <a:rPr lang="en" sz="2601" b="1">
                <a:solidFill>
                  <a:schemeClr val="dk1"/>
                </a:solidFill>
              </a:rPr>
              <a:t>1924: Oriental Exclusion Act</a:t>
            </a:r>
            <a:r>
              <a:rPr lang="en" sz="2601">
                <a:solidFill>
                  <a:schemeClr val="dk1"/>
                </a:solidFill>
              </a:rPr>
              <a:t> - Denied citizenship to all Asians</a:t>
            </a:r>
            <a:endParaRPr sz="2601">
              <a:solidFill>
                <a:schemeClr val="dk1"/>
              </a:solidFill>
            </a:endParaRPr>
          </a:p>
          <a:p>
            <a:pPr marL="457200" lvl="0" indent="-319468" algn="l" rtl="0">
              <a:spcBef>
                <a:spcPts val="0"/>
              </a:spcBef>
              <a:spcAft>
                <a:spcPts val="0"/>
              </a:spcAft>
              <a:buClr>
                <a:schemeClr val="dk1"/>
              </a:buClr>
              <a:buSzPct val="100000"/>
              <a:buChar char="●"/>
            </a:pPr>
            <a:r>
              <a:rPr lang="en" sz="2601" b="1">
                <a:solidFill>
                  <a:schemeClr val="dk1"/>
                </a:solidFill>
              </a:rPr>
              <a:t>1965: Immigration Act</a:t>
            </a:r>
            <a:r>
              <a:rPr lang="en" sz="2601">
                <a:solidFill>
                  <a:schemeClr val="dk1"/>
                </a:solidFill>
              </a:rPr>
              <a:t> - Abolished national-origin quotas</a:t>
            </a:r>
            <a:endParaRPr sz="2601">
              <a:solidFill>
                <a:schemeClr val="dk1"/>
              </a:solidFill>
            </a:endParaRPr>
          </a:p>
          <a:p>
            <a:pPr marL="0" lvl="0" indent="0" algn="l" rtl="0">
              <a:spcBef>
                <a:spcPts val="1200"/>
              </a:spcBef>
              <a:spcAft>
                <a:spcPts val="0"/>
              </a:spcAft>
              <a:buNone/>
            </a:pPr>
            <a:r>
              <a:rPr lang="en" sz="2601" b="1">
                <a:solidFill>
                  <a:schemeClr val="dk1"/>
                </a:solidFill>
              </a:rPr>
              <a:t>Educational Impact:</a:t>
            </a:r>
            <a:endParaRPr sz="2601" b="1">
              <a:solidFill>
                <a:schemeClr val="dk1"/>
              </a:solidFill>
            </a:endParaRPr>
          </a:p>
          <a:p>
            <a:pPr marL="457200" lvl="0" indent="-319468" algn="l" rtl="0">
              <a:spcBef>
                <a:spcPts val="1200"/>
              </a:spcBef>
              <a:spcAft>
                <a:spcPts val="0"/>
              </a:spcAft>
              <a:buClr>
                <a:schemeClr val="dk1"/>
              </a:buClr>
              <a:buSzPct val="100000"/>
              <a:buChar char="●"/>
            </a:pPr>
            <a:r>
              <a:rPr lang="en" sz="2601">
                <a:solidFill>
                  <a:schemeClr val="dk1"/>
                </a:solidFill>
              </a:rPr>
              <a:t>Despite Confucian traditions valuing education, faced xenophobia</a:t>
            </a:r>
            <a:endParaRPr sz="2601">
              <a:solidFill>
                <a:schemeClr val="dk1"/>
              </a:solidFill>
            </a:endParaRPr>
          </a:p>
          <a:p>
            <a:pPr marL="457200" lvl="0" indent="-319468" algn="l" rtl="0">
              <a:spcBef>
                <a:spcPts val="0"/>
              </a:spcBef>
              <a:spcAft>
                <a:spcPts val="0"/>
              </a:spcAft>
              <a:buClr>
                <a:schemeClr val="dk1"/>
              </a:buClr>
              <a:buSzPct val="100000"/>
              <a:buChar char="●"/>
            </a:pPr>
            <a:r>
              <a:rPr lang="en" sz="2601">
                <a:solidFill>
                  <a:schemeClr val="dk1"/>
                </a:solidFill>
              </a:rPr>
              <a:t>Prohibited from becoming naturalized citizens or owning land</a:t>
            </a:r>
            <a:endParaRPr sz="2601">
              <a:solidFill>
                <a:schemeClr val="dk1"/>
              </a:solidFill>
            </a:endParaRPr>
          </a:p>
          <a:p>
            <a:pPr marL="457200" lvl="0" indent="-319468" algn="l" rtl="0">
              <a:spcBef>
                <a:spcPts val="0"/>
              </a:spcBef>
              <a:spcAft>
                <a:spcPts val="0"/>
              </a:spcAft>
              <a:buClr>
                <a:schemeClr val="dk1"/>
              </a:buClr>
              <a:buSzPct val="100000"/>
              <a:buChar char="●"/>
            </a:pPr>
            <a:r>
              <a:rPr lang="en" sz="2601">
                <a:solidFill>
                  <a:schemeClr val="dk1"/>
                </a:solidFill>
              </a:rPr>
              <a:t>Language needs largely ignored in schools until </a:t>
            </a:r>
            <a:r>
              <a:rPr lang="en" sz="2601" i="1">
                <a:solidFill>
                  <a:schemeClr val="dk1"/>
                </a:solidFill>
              </a:rPr>
              <a:t>Lau v. Nichols</a:t>
            </a:r>
            <a:endParaRPr sz="2601" b="1">
              <a:solidFill>
                <a:schemeClr val="dk1"/>
              </a:solidFill>
            </a:endParaRPr>
          </a:p>
          <a:p>
            <a:pPr marL="0" lvl="0" indent="0" algn="l" rtl="0">
              <a:spcBef>
                <a:spcPts val="1200"/>
              </a:spcBef>
              <a:spcAft>
                <a:spcPts val="12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Polish Immigration</a:t>
            </a:r>
            <a:endParaRPr sz="2000"/>
          </a:p>
        </p:txBody>
      </p:sp>
      <p:sp>
        <p:nvSpPr>
          <p:cNvPr id="121" name="Google Shape;121;p24"/>
          <p:cNvSpPr txBox="1">
            <a:spLocks noGrp="1"/>
          </p:cNvSpPr>
          <p:nvPr>
            <p:ph type="body" idx="1"/>
          </p:nvPr>
        </p:nvSpPr>
        <p:spPr>
          <a:xfrm>
            <a:off x="311700" y="941075"/>
            <a:ext cx="8520600" cy="4010100"/>
          </a:xfrm>
          <a:prstGeom prst="rect">
            <a:avLst/>
          </a:prstGeom>
        </p:spPr>
        <p:txBody>
          <a:bodyPr spcFirstLastPara="1" wrap="square" lIns="91425" tIns="91425" rIns="91425" bIns="91425" anchor="t" anchorCtr="0">
            <a:normAutofit fontScale="25000" lnSpcReduction="20000"/>
          </a:bodyPr>
          <a:lstStyle/>
          <a:p>
            <a:pPr marL="0" lvl="0" indent="0" algn="l" rtl="0">
              <a:spcBef>
                <a:spcPts val="1200"/>
              </a:spcBef>
              <a:spcAft>
                <a:spcPts val="0"/>
              </a:spcAft>
              <a:buNone/>
            </a:pPr>
            <a:r>
              <a:rPr lang="en" sz="5007" b="1">
                <a:solidFill>
                  <a:schemeClr val="dk1"/>
                </a:solidFill>
              </a:rPr>
              <a:t>Parochial Schools and Identity</a:t>
            </a:r>
            <a:endParaRPr sz="5007" b="1">
              <a:solidFill>
                <a:schemeClr val="dk1"/>
              </a:solidFill>
            </a:endParaRPr>
          </a:p>
          <a:p>
            <a:pPr marL="0" lvl="0" indent="0" algn="l" rtl="0">
              <a:spcBef>
                <a:spcPts val="1200"/>
              </a:spcBef>
              <a:spcAft>
                <a:spcPts val="0"/>
              </a:spcAft>
              <a:buNone/>
            </a:pPr>
            <a:r>
              <a:rPr lang="en" sz="5007" b="1">
                <a:solidFill>
                  <a:schemeClr val="dk1"/>
                </a:solidFill>
              </a:rPr>
              <a:t>Context (1880s-1920s):</a:t>
            </a:r>
            <a:endParaRPr sz="5007" b="1">
              <a:solidFill>
                <a:schemeClr val="dk1"/>
              </a:solidFill>
            </a:endParaRPr>
          </a:p>
          <a:p>
            <a:pPr marL="457200" lvl="0" indent="-308097" algn="l" rtl="0">
              <a:spcBef>
                <a:spcPts val="1200"/>
              </a:spcBef>
              <a:spcAft>
                <a:spcPts val="0"/>
              </a:spcAft>
              <a:buClr>
                <a:schemeClr val="dk1"/>
              </a:buClr>
              <a:buSzPct val="100000"/>
              <a:buChar char="●"/>
            </a:pPr>
            <a:r>
              <a:rPr lang="en" sz="5007">
                <a:solidFill>
                  <a:schemeClr val="dk1"/>
                </a:solidFill>
              </a:rPr>
              <a:t>Poland occupied by Germany, Russia, and Austria</a:t>
            </a:r>
            <a:endParaRPr sz="5007">
              <a:solidFill>
                <a:schemeClr val="dk1"/>
              </a:solidFill>
            </a:endParaRPr>
          </a:p>
          <a:p>
            <a:pPr marL="457200" lvl="0" indent="-308097" algn="l" rtl="0">
              <a:spcBef>
                <a:spcPts val="0"/>
              </a:spcBef>
              <a:spcAft>
                <a:spcPts val="0"/>
              </a:spcAft>
              <a:buClr>
                <a:schemeClr val="dk1"/>
              </a:buClr>
              <a:buSzPct val="100000"/>
              <a:buChar char="●"/>
            </a:pPr>
            <a:r>
              <a:rPr lang="en" sz="5007">
                <a:solidFill>
                  <a:schemeClr val="dk1"/>
                </a:solidFill>
              </a:rPr>
              <a:t>Bismarck's anti-Catholic/anti-Polish policies pushed emigration</a:t>
            </a:r>
            <a:endParaRPr sz="5007">
              <a:solidFill>
                <a:schemeClr val="dk1"/>
              </a:solidFill>
            </a:endParaRPr>
          </a:p>
          <a:p>
            <a:pPr marL="457200" lvl="0" indent="-308097" algn="l" rtl="0">
              <a:spcBef>
                <a:spcPts val="0"/>
              </a:spcBef>
              <a:spcAft>
                <a:spcPts val="0"/>
              </a:spcAft>
              <a:buClr>
                <a:schemeClr val="dk1"/>
              </a:buClr>
              <a:buSzPct val="100000"/>
              <a:buChar char="●"/>
            </a:pPr>
            <a:r>
              <a:rPr lang="en" sz="5007">
                <a:solidFill>
                  <a:schemeClr val="dk1"/>
                </a:solidFill>
              </a:rPr>
              <a:t>Mostly settled in urban Northeast</a:t>
            </a:r>
            <a:endParaRPr sz="5007">
              <a:solidFill>
                <a:schemeClr val="dk1"/>
              </a:solidFill>
            </a:endParaRPr>
          </a:p>
          <a:p>
            <a:pPr marL="0" lvl="0" indent="0" algn="l" rtl="0">
              <a:spcBef>
                <a:spcPts val="1200"/>
              </a:spcBef>
              <a:spcAft>
                <a:spcPts val="0"/>
              </a:spcAft>
              <a:buNone/>
            </a:pPr>
            <a:r>
              <a:rPr lang="en" sz="5007" b="1">
                <a:solidFill>
                  <a:schemeClr val="dk1"/>
                </a:solidFill>
              </a:rPr>
              <a:t>Educational Choices:</a:t>
            </a:r>
            <a:endParaRPr sz="5007" b="1">
              <a:solidFill>
                <a:schemeClr val="dk1"/>
              </a:solidFill>
            </a:endParaRPr>
          </a:p>
          <a:p>
            <a:pPr marL="457200" lvl="0" indent="-308097" algn="l" rtl="0">
              <a:spcBef>
                <a:spcPts val="1200"/>
              </a:spcBef>
              <a:spcAft>
                <a:spcPts val="0"/>
              </a:spcAft>
              <a:buClr>
                <a:schemeClr val="dk1"/>
              </a:buClr>
              <a:buSzPct val="100000"/>
              <a:buChar char="●"/>
            </a:pPr>
            <a:r>
              <a:rPr lang="en" sz="5007">
                <a:solidFill>
                  <a:schemeClr val="dk1"/>
                </a:solidFill>
              </a:rPr>
              <a:t>Found free public schools appealing (most were poor)</a:t>
            </a:r>
            <a:endParaRPr sz="5007">
              <a:solidFill>
                <a:schemeClr val="dk1"/>
              </a:solidFill>
            </a:endParaRPr>
          </a:p>
          <a:p>
            <a:pPr marL="457200" lvl="0" indent="-308097" algn="l" rtl="0">
              <a:spcBef>
                <a:spcPts val="0"/>
              </a:spcBef>
              <a:spcAft>
                <a:spcPts val="0"/>
              </a:spcAft>
              <a:buClr>
                <a:schemeClr val="dk1"/>
              </a:buClr>
              <a:buSzPct val="100000"/>
              <a:buChar char="●"/>
            </a:pPr>
            <a:r>
              <a:rPr lang="en" sz="5007">
                <a:solidFill>
                  <a:schemeClr val="dk1"/>
                </a:solidFill>
              </a:rPr>
              <a:t>Most were devout Catholics → chose parochial schools</a:t>
            </a:r>
            <a:endParaRPr sz="5007">
              <a:solidFill>
                <a:schemeClr val="dk1"/>
              </a:solidFill>
            </a:endParaRPr>
          </a:p>
          <a:p>
            <a:pPr marL="457200" lvl="0" indent="-308097" algn="l" rtl="0">
              <a:spcBef>
                <a:spcPts val="0"/>
              </a:spcBef>
              <a:spcAft>
                <a:spcPts val="0"/>
              </a:spcAft>
              <a:buClr>
                <a:schemeClr val="dk1"/>
              </a:buClr>
              <a:buSzPct val="100000"/>
              <a:buChar char="●"/>
            </a:pPr>
            <a:r>
              <a:rPr lang="en" sz="5007">
                <a:solidFill>
                  <a:schemeClr val="dk1"/>
                </a:solidFill>
              </a:rPr>
              <a:t>Schools initially emphasized Polish language and culture</a:t>
            </a:r>
            <a:endParaRPr sz="5007">
              <a:solidFill>
                <a:schemeClr val="dk1"/>
              </a:solidFill>
            </a:endParaRPr>
          </a:p>
          <a:p>
            <a:pPr marL="457200" lvl="0" indent="-308097" algn="l" rtl="0">
              <a:spcBef>
                <a:spcPts val="0"/>
              </a:spcBef>
              <a:spcAft>
                <a:spcPts val="0"/>
              </a:spcAft>
              <a:buClr>
                <a:schemeClr val="dk1"/>
              </a:buClr>
              <a:buSzPct val="100000"/>
              <a:buChar char="●"/>
            </a:pPr>
            <a:r>
              <a:rPr lang="en" sz="5007">
                <a:solidFill>
                  <a:schemeClr val="dk1"/>
                </a:solidFill>
              </a:rPr>
              <a:t>Over time: Curriculum Americanized, English increased</a:t>
            </a:r>
            <a:endParaRPr sz="5007">
              <a:solidFill>
                <a:schemeClr val="dk1"/>
              </a:solidFill>
            </a:endParaRPr>
          </a:p>
          <a:p>
            <a:pPr marL="457200" lvl="0" indent="-308097" algn="l" rtl="0">
              <a:spcBef>
                <a:spcPts val="0"/>
              </a:spcBef>
              <a:spcAft>
                <a:spcPts val="0"/>
              </a:spcAft>
              <a:buClr>
                <a:schemeClr val="dk1"/>
              </a:buClr>
              <a:buSzPct val="100000"/>
              <a:buChar char="●"/>
            </a:pPr>
            <a:r>
              <a:rPr lang="en" sz="5007">
                <a:solidFill>
                  <a:schemeClr val="dk1"/>
                </a:solidFill>
              </a:rPr>
              <a:t>By 1940s: English standard, but strong ethnicity remained</a:t>
            </a:r>
            <a:endParaRPr sz="5007">
              <a:solidFill>
                <a:schemeClr val="dk1"/>
              </a:solidFill>
            </a:endParaRPr>
          </a:p>
          <a:p>
            <a:pPr marL="0" lvl="0" indent="0" algn="l" rtl="0">
              <a:spcBef>
                <a:spcPts val="1200"/>
              </a:spcBef>
              <a:spcAft>
                <a:spcPts val="0"/>
              </a:spcAft>
              <a:buNone/>
            </a:pPr>
            <a:r>
              <a:rPr lang="en" sz="5007" b="1">
                <a:solidFill>
                  <a:schemeClr val="dk1"/>
                </a:solidFill>
              </a:rPr>
              <a:t>Why Identity Declined:</a:t>
            </a:r>
            <a:endParaRPr sz="5007" b="1">
              <a:solidFill>
                <a:schemeClr val="dk1"/>
              </a:solidFill>
            </a:endParaRPr>
          </a:p>
          <a:p>
            <a:pPr marL="457200" lvl="0" indent="-308097" algn="l" rtl="0">
              <a:spcBef>
                <a:spcPts val="1200"/>
              </a:spcBef>
              <a:spcAft>
                <a:spcPts val="0"/>
              </a:spcAft>
              <a:buClr>
                <a:schemeClr val="dk1"/>
              </a:buClr>
              <a:buSzPct val="100000"/>
              <a:buChar char="●"/>
            </a:pPr>
            <a:r>
              <a:rPr lang="en" sz="5007">
                <a:solidFill>
                  <a:schemeClr val="dk1"/>
                </a:solidFill>
              </a:rPr>
              <a:t>Church built "American" not "national" parishes (stopped creating Polish-specific parishes after 1918)</a:t>
            </a:r>
            <a:endParaRPr sz="5007">
              <a:solidFill>
                <a:schemeClr val="dk1"/>
              </a:solidFill>
            </a:endParaRPr>
          </a:p>
          <a:p>
            <a:pPr marL="457200" lvl="0" indent="-308097" algn="l" rtl="0">
              <a:spcBef>
                <a:spcPts val="0"/>
              </a:spcBef>
              <a:spcAft>
                <a:spcPts val="0"/>
              </a:spcAft>
              <a:buClr>
                <a:schemeClr val="dk1"/>
              </a:buClr>
              <a:buSzPct val="100000"/>
              <a:buChar char="●"/>
            </a:pPr>
            <a:r>
              <a:rPr lang="en" sz="5007">
                <a:solidFill>
                  <a:schemeClr val="dk1"/>
                </a:solidFill>
              </a:rPr>
              <a:t>No Polish higher education institutions founded</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Italian Immigration</a:t>
            </a:r>
            <a:endParaRPr sz="2000"/>
          </a:p>
        </p:txBody>
      </p:sp>
      <p:sp>
        <p:nvSpPr>
          <p:cNvPr id="127" name="Google Shape;127;p25"/>
          <p:cNvSpPr txBox="1">
            <a:spLocks noGrp="1"/>
          </p:cNvSpPr>
          <p:nvPr>
            <p:ph type="body" idx="1"/>
          </p:nvPr>
        </p:nvSpPr>
        <p:spPr>
          <a:xfrm>
            <a:off x="207025" y="863550"/>
            <a:ext cx="8520600" cy="4010700"/>
          </a:xfrm>
          <a:prstGeom prst="rect">
            <a:avLst/>
          </a:prstGeom>
        </p:spPr>
        <p:txBody>
          <a:bodyPr spcFirstLastPara="1" wrap="square" lIns="91425" tIns="91425" rIns="91425" bIns="91425" anchor="t" anchorCtr="0">
            <a:noAutofit/>
          </a:bodyPr>
          <a:lstStyle/>
          <a:p>
            <a:pPr marL="0" lvl="0" indent="0" algn="l" rtl="0">
              <a:lnSpc>
                <a:spcPct val="95000"/>
              </a:lnSpc>
              <a:spcBef>
                <a:spcPts val="1200"/>
              </a:spcBef>
              <a:spcAft>
                <a:spcPts val="0"/>
              </a:spcAft>
              <a:buNone/>
            </a:pPr>
            <a:r>
              <a:rPr lang="en" sz="1300" b="1">
                <a:solidFill>
                  <a:schemeClr val="dk1"/>
                </a:solidFill>
              </a:rPr>
              <a:t>Public Schools and Slow Assimilation</a:t>
            </a:r>
            <a:endParaRPr sz="1300" b="1">
              <a:solidFill>
                <a:schemeClr val="dk1"/>
              </a:solidFill>
            </a:endParaRPr>
          </a:p>
          <a:p>
            <a:pPr marL="0" lvl="0" indent="0" algn="l" rtl="0">
              <a:lnSpc>
                <a:spcPct val="95000"/>
              </a:lnSpc>
              <a:spcBef>
                <a:spcPts val="1200"/>
              </a:spcBef>
              <a:spcAft>
                <a:spcPts val="0"/>
              </a:spcAft>
              <a:buNone/>
            </a:pPr>
            <a:r>
              <a:rPr lang="en" sz="1300" b="1">
                <a:solidFill>
                  <a:schemeClr val="dk1"/>
                </a:solidFill>
              </a:rPr>
              <a:t>Timeline (1880s-1920s):</a:t>
            </a:r>
            <a:endParaRPr sz="1300" b="1">
              <a:solidFill>
                <a:schemeClr val="dk1"/>
              </a:solidFill>
            </a:endParaRPr>
          </a:p>
          <a:p>
            <a:pPr marL="457200" lvl="0" indent="-311150" algn="l" rtl="0">
              <a:lnSpc>
                <a:spcPct val="95000"/>
              </a:lnSpc>
              <a:spcBef>
                <a:spcPts val="1200"/>
              </a:spcBef>
              <a:spcAft>
                <a:spcPts val="0"/>
              </a:spcAft>
              <a:buClr>
                <a:schemeClr val="dk1"/>
              </a:buClr>
              <a:buSzPts val="1300"/>
              <a:buChar char="●"/>
            </a:pPr>
            <a:r>
              <a:rPr lang="en" sz="1300">
                <a:solidFill>
                  <a:schemeClr val="dk1"/>
                </a:solidFill>
              </a:rPr>
              <a:t>4.5 million arrived, mostly from southern Italy</a:t>
            </a:r>
            <a:endParaRPr sz="130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Overwhelmingly rural origins, history of poverty</a:t>
            </a:r>
            <a:endParaRPr sz="130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Many intended to return (some did), but most stayed</a:t>
            </a:r>
            <a:endParaRPr sz="1300">
              <a:solidFill>
                <a:schemeClr val="dk1"/>
              </a:solidFill>
            </a:endParaRPr>
          </a:p>
          <a:p>
            <a:pPr marL="0" lvl="0" indent="0" algn="l" rtl="0">
              <a:lnSpc>
                <a:spcPct val="95000"/>
              </a:lnSpc>
              <a:spcBef>
                <a:spcPts val="1200"/>
              </a:spcBef>
              <a:spcAft>
                <a:spcPts val="0"/>
              </a:spcAft>
              <a:buNone/>
            </a:pPr>
            <a:r>
              <a:rPr lang="en" sz="1300" b="1">
                <a:solidFill>
                  <a:schemeClr val="dk1"/>
                </a:solidFill>
              </a:rPr>
              <a:t>Educational Experience:</a:t>
            </a:r>
            <a:endParaRPr sz="1300" b="1">
              <a:solidFill>
                <a:schemeClr val="dk1"/>
              </a:solidFill>
            </a:endParaRPr>
          </a:p>
          <a:p>
            <a:pPr marL="457200" lvl="0" indent="-311150" algn="l" rtl="0">
              <a:lnSpc>
                <a:spcPct val="95000"/>
              </a:lnSpc>
              <a:spcBef>
                <a:spcPts val="1200"/>
              </a:spcBef>
              <a:spcAft>
                <a:spcPts val="0"/>
              </a:spcAft>
              <a:buClr>
                <a:schemeClr val="dk1"/>
              </a:buClr>
              <a:buSzPts val="1300"/>
              <a:buChar char="●"/>
            </a:pPr>
            <a:r>
              <a:rPr lang="en" sz="1300" b="1">
                <a:solidFill>
                  <a:schemeClr val="dk1"/>
                </a:solidFill>
              </a:rPr>
              <a:t>Preferred public schools</a:t>
            </a:r>
            <a:r>
              <a:rPr lang="en" sz="1300">
                <a:solidFill>
                  <a:schemeClr val="dk1"/>
                </a:solidFill>
              </a:rPr>
              <a:t> over parochial (unlike Polish immigrants)</a:t>
            </a:r>
            <a:endParaRPr sz="130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Faced industrial society (unfamiliar to rural people)</a:t>
            </a:r>
            <a:endParaRPr sz="130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Kept to families in ethnic enclaves ("Little Italy")</a:t>
            </a:r>
            <a:endParaRPr sz="130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Exploited by </a:t>
            </a:r>
            <a:r>
              <a:rPr lang="en" sz="1300" i="1">
                <a:solidFill>
                  <a:schemeClr val="dk1"/>
                </a:solidFill>
              </a:rPr>
              <a:t>padrones</a:t>
            </a:r>
            <a:r>
              <a:rPr lang="en" sz="1300">
                <a:solidFill>
                  <a:schemeClr val="dk1"/>
                </a:solidFill>
              </a:rPr>
              <a:t> (labor bosses)</a:t>
            </a:r>
            <a:endParaRPr sz="1300">
              <a:solidFill>
                <a:schemeClr val="dk1"/>
              </a:solidFill>
            </a:endParaRPr>
          </a:p>
          <a:p>
            <a:pPr marL="0" lvl="0" indent="0" algn="l" rtl="0">
              <a:lnSpc>
                <a:spcPct val="95000"/>
              </a:lnSpc>
              <a:spcBef>
                <a:spcPts val="1200"/>
              </a:spcBef>
              <a:spcAft>
                <a:spcPts val="0"/>
              </a:spcAft>
              <a:buNone/>
            </a:pPr>
            <a:r>
              <a:rPr lang="en" sz="1300" b="1">
                <a:solidFill>
                  <a:schemeClr val="dk1"/>
                </a:solidFill>
              </a:rPr>
              <a:t>Debate:</a:t>
            </a:r>
            <a:r>
              <a:rPr lang="en" sz="1300">
                <a:solidFill>
                  <a:schemeClr val="dk1"/>
                </a:solidFill>
              </a:rPr>
              <a:t> Did schools liberate or control?</a:t>
            </a:r>
            <a:endParaRPr sz="1300">
              <a:solidFill>
                <a:schemeClr val="dk1"/>
              </a:solidFill>
            </a:endParaRPr>
          </a:p>
          <a:p>
            <a:pPr marL="457200" lvl="0" indent="-311150" algn="l" rtl="0">
              <a:lnSpc>
                <a:spcPct val="95000"/>
              </a:lnSpc>
              <a:spcBef>
                <a:spcPts val="1200"/>
              </a:spcBef>
              <a:spcAft>
                <a:spcPts val="0"/>
              </a:spcAft>
              <a:buClr>
                <a:schemeClr val="dk1"/>
              </a:buClr>
              <a:buSzPts val="1300"/>
              <a:buChar char="●"/>
            </a:pPr>
            <a:r>
              <a:rPr lang="en" sz="1300">
                <a:solidFill>
                  <a:schemeClr val="dk1"/>
                </a:solidFill>
              </a:rPr>
              <a:t>Traditional view: Schools enabled success</a:t>
            </a:r>
            <a:endParaRPr sz="130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Revisionist view: Schools were instruments of control</a:t>
            </a:r>
            <a:endParaRPr sz="1300">
              <a:solidFill>
                <a:schemeClr val="dk1"/>
              </a:solidFill>
            </a:endParaRPr>
          </a:p>
          <a:p>
            <a:pPr marL="457200" lvl="0" indent="-311150" algn="l" rtl="0">
              <a:lnSpc>
                <a:spcPct val="95000"/>
              </a:lnSpc>
              <a:spcBef>
                <a:spcPts val="0"/>
              </a:spcBef>
              <a:spcAft>
                <a:spcPts val="0"/>
              </a:spcAft>
              <a:buClr>
                <a:schemeClr val="dk1"/>
              </a:buClr>
              <a:buSzPts val="1300"/>
              <a:buChar char="●"/>
            </a:pPr>
            <a:r>
              <a:rPr lang="en" sz="1300">
                <a:solidFill>
                  <a:schemeClr val="dk1"/>
                </a:solidFill>
              </a:rPr>
              <a:t>Reality: Slow but relentless assimilation; many achieved mobility</a:t>
            </a:r>
            <a:endParaRPr sz="20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31"/>
        <p:cNvGrpSpPr/>
        <p:nvPr/>
      </p:nvGrpSpPr>
      <p:grpSpPr>
        <a:xfrm>
          <a:off x="0" y="0"/>
          <a:ext cx="0" cy="0"/>
          <a:chOff x="0" y="0"/>
          <a:chExt cx="0" cy="0"/>
        </a:xfrm>
      </p:grpSpPr>
      <p:sp>
        <p:nvSpPr>
          <p:cNvPr id="132" name="Google Shape;132;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Central American Immigration</a:t>
            </a:r>
            <a:endParaRPr sz="2000"/>
          </a:p>
        </p:txBody>
      </p:sp>
      <p:sp>
        <p:nvSpPr>
          <p:cNvPr id="133" name="Google Shape;133;p26"/>
          <p:cNvSpPr txBox="1">
            <a:spLocks noGrp="1"/>
          </p:cNvSpPr>
          <p:nvPr>
            <p:ph type="body" idx="1"/>
          </p:nvPr>
        </p:nvSpPr>
        <p:spPr>
          <a:xfrm>
            <a:off x="311700" y="852275"/>
            <a:ext cx="8520600" cy="40893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300" b="1">
                <a:solidFill>
                  <a:schemeClr val="dk1"/>
                </a:solidFill>
              </a:rPr>
              <a:t>Driving Factors (1980s-2020s):</a:t>
            </a:r>
            <a:endParaRPr sz="1300" b="1">
              <a:solidFill>
                <a:schemeClr val="dk1"/>
              </a:solidFill>
            </a:endParaRPr>
          </a:p>
          <a:p>
            <a:pPr marL="457200" lvl="0" indent="-311150" algn="l" rtl="0">
              <a:spcBef>
                <a:spcPts val="1200"/>
              </a:spcBef>
              <a:spcAft>
                <a:spcPts val="0"/>
              </a:spcAft>
              <a:buClr>
                <a:schemeClr val="dk1"/>
              </a:buClr>
              <a:buSzPts val="1300"/>
              <a:buChar char="●"/>
            </a:pPr>
            <a:r>
              <a:rPr lang="en" sz="1300">
                <a:solidFill>
                  <a:schemeClr val="dk1"/>
                </a:solidFill>
              </a:rPr>
              <a:t>Civil wars in 1980s (U.S. Cold War intervention)</a:t>
            </a:r>
            <a:endParaRPr sz="130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Guatemala: 36-year war, 200,000 deaths</a:t>
            </a:r>
            <a:endParaRPr sz="130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Drug trafficking and transnational gang violence</a:t>
            </a:r>
            <a:endParaRPr sz="130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Extreme poverty, climate-related drought, food insecurity</a:t>
            </a:r>
            <a:endParaRPr sz="130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Highest homicide and femicide rates in world</a:t>
            </a:r>
            <a:endParaRPr sz="1300">
              <a:solidFill>
                <a:schemeClr val="dk1"/>
              </a:solidFill>
            </a:endParaRPr>
          </a:p>
          <a:p>
            <a:pPr marL="0" lvl="0" indent="0" algn="l" rtl="0">
              <a:spcBef>
                <a:spcPts val="1200"/>
              </a:spcBef>
              <a:spcAft>
                <a:spcPts val="0"/>
              </a:spcAft>
              <a:buNone/>
            </a:pPr>
            <a:r>
              <a:rPr lang="en" sz="1300" b="1">
                <a:solidFill>
                  <a:schemeClr val="dk1"/>
                </a:solidFill>
              </a:rPr>
              <a:t>Immigration Status:</a:t>
            </a:r>
            <a:endParaRPr sz="1300" b="1">
              <a:solidFill>
                <a:schemeClr val="dk1"/>
              </a:solidFill>
            </a:endParaRPr>
          </a:p>
          <a:p>
            <a:pPr marL="457200" lvl="0" indent="-311150" algn="l" rtl="0">
              <a:spcBef>
                <a:spcPts val="1200"/>
              </a:spcBef>
              <a:spcAft>
                <a:spcPts val="0"/>
              </a:spcAft>
              <a:buClr>
                <a:schemeClr val="dk1"/>
              </a:buClr>
              <a:buSzPts val="1300"/>
              <a:buChar char="●"/>
            </a:pPr>
            <a:r>
              <a:rPr lang="en" sz="1300">
                <a:solidFill>
                  <a:schemeClr val="dk1"/>
                </a:solidFill>
              </a:rPr>
              <a:t>Many speak Spanish as second language (Mayan backgrounds)</a:t>
            </a:r>
            <a:endParaRPr sz="130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Temporary Protected Status (TPS) available but limited</a:t>
            </a:r>
            <a:endParaRPr sz="130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Thousands of unaccompanied minors at border</a:t>
            </a:r>
            <a:endParaRPr sz="1300">
              <a:solidFill>
                <a:schemeClr val="dk1"/>
              </a:solidFill>
            </a:endParaRPr>
          </a:p>
          <a:p>
            <a:pPr marL="0" lvl="0" indent="0" algn="l" rtl="0">
              <a:spcBef>
                <a:spcPts val="1200"/>
              </a:spcBef>
              <a:spcAft>
                <a:spcPts val="0"/>
              </a:spcAft>
              <a:buNone/>
            </a:pPr>
            <a:r>
              <a:rPr lang="en" sz="1300" b="1">
                <a:solidFill>
                  <a:schemeClr val="dk1"/>
                </a:solidFill>
              </a:rPr>
              <a:t>Recent Policies:</a:t>
            </a:r>
            <a:endParaRPr sz="1300" b="1">
              <a:solidFill>
                <a:schemeClr val="dk1"/>
              </a:solidFill>
            </a:endParaRPr>
          </a:p>
          <a:p>
            <a:pPr marL="457200" lvl="0" indent="-311150" algn="l" rtl="0">
              <a:spcBef>
                <a:spcPts val="1200"/>
              </a:spcBef>
              <a:spcAft>
                <a:spcPts val="0"/>
              </a:spcAft>
              <a:buClr>
                <a:schemeClr val="dk1"/>
              </a:buClr>
              <a:buSzPts val="1300"/>
              <a:buChar char="●"/>
            </a:pPr>
            <a:r>
              <a:rPr lang="en" sz="1300">
                <a:solidFill>
                  <a:schemeClr val="dk1"/>
                </a:solidFill>
              </a:rPr>
              <a:t>2018: "Zero tolerance" policy → family separation</a:t>
            </a:r>
            <a:endParaRPr sz="130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5,300-5,500 children separated from parents</a:t>
            </a:r>
            <a:endParaRPr sz="1500" b="1">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37"/>
        <p:cNvGrpSpPr/>
        <p:nvPr/>
      </p:nvGrpSpPr>
      <p:grpSpPr>
        <a:xfrm>
          <a:off x="0" y="0"/>
          <a:ext cx="0" cy="0"/>
          <a:chOff x="0" y="0"/>
          <a:chExt cx="0" cy="0"/>
        </a:xfrm>
      </p:grpSpPr>
      <p:sp>
        <p:nvSpPr>
          <p:cNvPr id="138" name="Google Shape;138;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Undocumented Immigrants</a:t>
            </a:r>
            <a:endParaRPr sz="2000"/>
          </a:p>
        </p:txBody>
      </p:sp>
      <p:sp>
        <p:nvSpPr>
          <p:cNvPr id="139" name="Google Shape;139;p27"/>
          <p:cNvSpPr txBox="1">
            <a:spLocks noGrp="1"/>
          </p:cNvSpPr>
          <p:nvPr>
            <p:ph type="body" idx="1"/>
          </p:nvPr>
        </p:nvSpPr>
        <p:spPr>
          <a:xfrm>
            <a:off x="311700" y="1152475"/>
            <a:ext cx="8520600" cy="3990900"/>
          </a:xfrm>
          <a:prstGeom prst="rect">
            <a:avLst/>
          </a:prstGeom>
        </p:spPr>
        <p:txBody>
          <a:bodyPr spcFirstLastPara="1" wrap="square" lIns="91425" tIns="91425" rIns="91425" bIns="91425" anchor="t" anchorCtr="0">
            <a:normAutofit fontScale="32500" lnSpcReduction="10000"/>
          </a:bodyPr>
          <a:lstStyle/>
          <a:p>
            <a:pPr marL="0" lvl="0" indent="0" algn="l" rtl="0">
              <a:spcBef>
                <a:spcPts val="1200"/>
              </a:spcBef>
              <a:spcAft>
                <a:spcPts val="0"/>
              </a:spcAft>
              <a:buClr>
                <a:schemeClr val="dk1"/>
              </a:buClr>
              <a:buSzPts val="275"/>
              <a:buFont typeface="Arial"/>
              <a:buNone/>
            </a:pPr>
            <a:r>
              <a:rPr lang="en" sz="5618" b="1">
                <a:solidFill>
                  <a:schemeClr val="dk1"/>
                </a:solidFill>
              </a:rPr>
              <a:t>Plyler v. Doe (1982):</a:t>
            </a:r>
            <a:endParaRPr sz="5618" b="1">
              <a:solidFill>
                <a:schemeClr val="dk1"/>
              </a:solidFill>
            </a:endParaRPr>
          </a:p>
          <a:p>
            <a:pPr marL="457200" lvl="0" indent="-317789" algn="l" rtl="0">
              <a:spcBef>
                <a:spcPts val="1200"/>
              </a:spcBef>
              <a:spcAft>
                <a:spcPts val="0"/>
              </a:spcAft>
              <a:buClr>
                <a:schemeClr val="dk1"/>
              </a:buClr>
              <a:buSzPct val="100000"/>
              <a:buChar char="●"/>
            </a:pPr>
            <a:r>
              <a:rPr lang="en" sz="5618">
                <a:solidFill>
                  <a:schemeClr val="dk1"/>
                </a:solidFill>
              </a:rPr>
              <a:t>Texas law (1975) let districts deny enrollment</a:t>
            </a:r>
            <a:endParaRPr sz="5618">
              <a:solidFill>
                <a:schemeClr val="dk1"/>
              </a:solidFill>
            </a:endParaRPr>
          </a:p>
          <a:p>
            <a:pPr marL="457200" lvl="0" indent="-317789" algn="l" rtl="0">
              <a:spcBef>
                <a:spcPts val="0"/>
              </a:spcBef>
              <a:spcAft>
                <a:spcPts val="0"/>
              </a:spcAft>
              <a:buClr>
                <a:schemeClr val="dk1"/>
              </a:buClr>
              <a:buSzPct val="100000"/>
              <a:buChar char="●"/>
            </a:pPr>
            <a:r>
              <a:rPr lang="en" sz="5618">
                <a:solidFill>
                  <a:schemeClr val="dk1"/>
                </a:solidFill>
              </a:rPr>
              <a:t>Supreme Court ruled 5-4: Violates 14th Amendment: "Denying these children a basic education... imposes a lifetime hardship... forecloses any realistic possibility that they will contribute."</a:t>
            </a:r>
            <a:endParaRPr sz="5618">
              <a:solidFill>
                <a:schemeClr val="dk1"/>
              </a:solidFill>
            </a:endParaRPr>
          </a:p>
          <a:p>
            <a:pPr marL="0" lvl="0" indent="0" algn="l" rtl="0">
              <a:spcBef>
                <a:spcPts val="1200"/>
              </a:spcBef>
              <a:spcAft>
                <a:spcPts val="0"/>
              </a:spcAft>
              <a:buClr>
                <a:schemeClr val="dk1"/>
              </a:buClr>
              <a:buSzPts val="275"/>
              <a:buFont typeface="Arial"/>
              <a:buNone/>
            </a:pPr>
            <a:r>
              <a:rPr lang="en" sz="5618" b="1">
                <a:solidFill>
                  <a:schemeClr val="dk1"/>
                </a:solidFill>
              </a:rPr>
              <a:t>Current Requirements:</a:t>
            </a:r>
            <a:endParaRPr sz="5618" b="1">
              <a:solidFill>
                <a:schemeClr val="dk1"/>
              </a:solidFill>
            </a:endParaRPr>
          </a:p>
          <a:p>
            <a:pPr marL="457200" lvl="0" indent="-317789" algn="l" rtl="0">
              <a:spcBef>
                <a:spcPts val="1200"/>
              </a:spcBef>
              <a:spcAft>
                <a:spcPts val="0"/>
              </a:spcAft>
              <a:buClr>
                <a:schemeClr val="dk1"/>
              </a:buClr>
              <a:buSzPct val="100000"/>
              <a:buChar char="●"/>
            </a:pPr>
            <a:r>
              <a:rPr lang="en" sz="5618">
                <a:solidFill>
                  <a:schemeClr val="dk1"/>
                </a:solidFill>
              </a:rPr>
              <a:t>Schools cannot ask for proof of citizenship</a:t>
            </a:r>
            <a:endParaRPr sz="5618">
              <a:solidFill>
                <a:schemeClr val="dk1"/>
              </a:solidFill>
            </a:endParaRPr>
          </a:p>
          <a:p>
            <a:pPr marL="457200" lvl="0" indent="-317789" algn="l" rtl="0">
              <a:spcBef>
                <a:spcPts val="0"/>
              </a:spcBef>
              <a:spcAft>
                <a:spcPts val="0"/>
              </a:spcAft>
              <a:buClr>
                <a:schemeClr val="dk1"/>
              </a:buClr>
              <a:buSzPct val="100000"/>
              <a:buChar char="●"/>
            </a:pPr>
            <a:r>
              <a:rPr lang="en" sz="5618">
                <a:solidFill>
                  <a:schemeClr val="dk1"/>
                </a:solidFill>
              </a:rPr>
              <a:t>Can ask for proof of residency (lease, utility bills)</a:t>
            </a:r>
            <a:endParaRPr sz="5618">
              <a:solidFill>
                <a:schemeClr val="dk1"/>
              </a:solidFill>
            </a:endParaRPr>
          </a:p>
          <a:p>
            <a:pPr marL="457200" lvl="0" indent="-317789" algn="l" rtl="0">
              <a:spcBef>
                <a:spcPts val="0"/>
              </a:spcBef>
              <a:spcAft>
                <a:spcPts val="0"/>
              </a:spcAft>
              <a:buClr>
                <a:schemeClr val="dk1"/>
              </a:buClr>
              <a:buSzPct val="100000"/>
              <a:buChar char="●"/>
            </a:pPr>
            <a:r>
              <a:rPr lang="en" sz="5618">
                <a:solidFill>
                  <a:schemeClr val="dk1"/>
                </a:solidFill>
              </a:rPr>
              <a:t>If requesting SSN, must state it's voluntary</a:t>
            </a:r>
            <a:endParaRPr sz="5618">
              <a:solidFill>
                <a:schemeClr val="dk1"/>
              </a:solidFill>
            </a:endParaRPr>
          </a:p>
          <a:p>
            <a:pPr marL="0" lvl="0" indent="0" algn="l" rtl="0">
              <a:spcBef>
                <a:spcPts val="1200"/>
              </a:spcBef>
              <a:spcAft>
                <a:spcPts val="0"/>
              </a:spcAft>
              <a:buClr>
                <a:schemeClr val="dk1"/>
              </a:buClr>
              <a:buSzPts val="275"/>
              <a:buFont typeface="Arial"/>
              <a:buNone/>
            </a:pPr>
            <a:r>
              <a:rPr lang="en" sz="5618" b="1">
                <a:solidFill>
                  <a:schemeClr val="dk1"/>
                </a:solidFill>
              </a:rPr>
              <a:t>Ongoing Challenge:</a:t>
            </a:r>
            <a:endParaRPr sz="5618" b="1">
              <a:solidFill>
                <a:schemeClr val="dk1"/>
              </a:solidFill>
            </a:endParaRPr>
          </a:p>
          <a:p>
            <a:pPr marL="457200" lvl="0" indent="-317789" algn="l" rtl="0">
              <a:spcBef>
                <a:spcPts val="1200"/>
              </a:spcBef>
              <a:spcAft>
                <a:spcPts val="0"/>
              </a:spcAft>
              <a:buClr>
                <a:schemeClr val="dk1"/>
              </a:buClr>
              <a:buSzPct val="100000"/>
              <a:buChar char="●"/>
            </a:pPr>
            <a:r>
              <a:rPr lang="en" sz="5618">
                <a:solidFill>
                  <a:schemeClr val="dk1"/>
                </a:solidFill>
              </a:rPr>
              <a:t>Questions of true inclusion beyond just enrollment</a:t>
            </a:r>
            <a:endParaRPr sz="5618" b="1">
              <a:solidFill>
                <a:schemeClr val="dk1"/>
              </a:solidFill>
            </a:endParaRPr>
          </a:p>
          <a:p>
            <a:pPr marL="0" lvl="0" indent="0" algn="l" rtl="0">
              <a:spcBef>
                <a:spcPts val="1200"/>
              </a:spcBef>
              <a:spcAft>
                <a:spcPts val="0"/>
              </a:spcAft>
              <a:buNone/>
            </a:pPr>
            <a:endParaRPr sz="1900">
              <a:solidFill>
                <a:schemeClr val="dk1"/>
              </a:solidFill>
            </a:endParaRPr>
          </a:p>
          <a:p>
            <a:pPr marL="0" lvl="0" indent="0" algn="l" rtl="0">
              <a:spcBef>
                <a:spcPts val="1200"/>
              </a:spcBef>
              <a:spcAft>
                <a:spcPts val="120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43"/>
        <p:cNvGrpSpPr/>
        <p:nvPr/>
      </p:nvGrpSpPr>
      <p:grpSpPr>
        <a:xfrm>
          <a:off x="0" y="0"/>
          <a:ext cx="0" cy="0"/>
          <a:chOff x="0" y="0"/>
          <a:chExt cx="0" cy="0"/>
        </a:xfrm>
      </p:grpSpPr>
      <p:sp>
        <p:nvSpPr>
          <p:cNvPr id="144" name="Google Shape;144;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History of Bilingual Education</a:t>
            </a:r>
            <a:endParaRPr sz="2000"/>
          </a:p>
        </p:txBody>
      </p:sp>
      <p:sp>
        <p:nvSpPr>
          <p:cNvPr id="145" name="Google Shape;145;p28"/>
          <p:cNvSpPr txBox="1">
            <a:spLocks noGrp="1"/>
          </p:cNvSpPr>
          <p:nvPr>
            <p:ph type="body" idx="1"/>
          </p:nvPr>
        </p:nvSpPr>
        <p:spPr>
          <a:xfrm>
            <a:off x="311700" y="1152475"/>
            <a:ext cx="8520600" cy="3535500"/>
          </a:xfrm>
          <a:prstGeom prst="rect">
            <a:avLst/>
          </a:prstGeom>
        </p:spPr>
        <p:txBody>
          <a:bodyPr spcFirstLastPara="1" wrap="square" lIns="91425" tIns="91425" rIns="91425" bIns="91425" anchor="t" anchorCtr="0">
            <a:normAutofit fontScale="92500" lnSpcReduction="20000"/>
          </a:bodyPr>
          <a:lstStyle/>
          <a:p>
            <a:pPr marL="0" lvl="0" indent="0" algn="l" rtl="0">
              <a:spcBef>
                <a:spcPts val="1200"/>
              </a:spcBef>
              <a:spcAft>
                <a:spcPts val="0"/>
              </a:spcAft>
              <a:buNone/>
            </a:pPr>
            <a:r>
              <a:rPr lang="en" sz="1608" b="1">
                <a:solidFill>
                  <a:schemeClr val="dk1"/>
                </a:solidFill>
              </a:rPr>
              <a:t>Surprising Fact:</a:t>
            </a:r>
            <a:r>
              <a:rPr lang="en" sz="1608">
                <a:solidFill>
                  <a:schemeClr val="dk1"/>
                </a:solidFill>
              </a:rPr>
              <a:t> Bilingual schools were common in first centuries after European colonization</a:t>
            </a:r>
            <a:endParaRPr sz="1608">
              <a:solidFill>
                <a:schemeClr val="dk1"/>
              </a:solidFill>
            </a:endParaRPr>
          </a:p>
          <a:p>
            <a:pPr marL="0" lvl="0" indent="0" algn="l" rtl="0">
              <a:spcBef>
                <a:spcPts val="1200"/>
              </a:spcBef>
              <a:spcAft>
                <a:spcPts val="0"/>
              </a:spcAft>
              <a:buNone/>
            </a:pPr>
            <a:r>
              <a:rPr lang="en" sz="1608" b="1">
                <a:solidFill>
                  <a:schemeClr val="dk1"/>
                </a:solidFill>
              </a:rPr>
              <a:t>Pre-20th Century:</a:t>
            </a:r>
            <a:endParaRPr sz="1608" b="1">
              <a:solidFill>
                <a:schemeClr val="dk1"/>
              </a:solidFill>
            </a:endParaRPr>
          </a:p>
          <a:p>
            <a:pPr marL="457200" lvl="0" indent="-315397" algn="l" rtl="0">
              <a:spcBef>
                <a:spcPts val="1200"/>
              </a:spcBef>
              <a:spcAft>
                <a:spcPts val="0"/>
              </a:spcAft>
              <a:buClr>
                <a:schemeClr val="dk1"/>
              </a:buClr>
              <a:buSzPct val="100000"/>
              <a:buChar char="●"/>
            </a:pPr>
            <a:r>
              <a:rPr lang="en" sz="1608">
                <a:solidFill>
                  <a:schemeClr val="dk1"/>
                </a:solidFill>
              </a:rPr>
              <a:t>Spanish instruction throughout Southwest</a:t>
            </a:r>
            <a:endParaRPr sz="1608">
              <a:solidFill>
                <a:schemeClr val="dk1"/>
              </a:solidFill>
            </a:endParaRPr>
          </a:p>
          <a:p>
            <a:pPr marL="457200" lvl="0" indent="-315397" algn="l" rtl="0">
              <a:spcBef>
                <a:spcPts val="0"/>
              </a:spcBef>
              <a:spcAft>
                <a:spcPts val="0"/>
              </a:spcAft>
              <a:buClr>
                <a:schemeClr val="dk1"/>
              </a:buClr>
              <a:buSzPct val="100000"/>
              <a:buChar char="●"/>
            </a:pPr>
            <a:r>
              <a:rPr lang="en" sz="1608">
                <a:solidFill>
                  <a:schemeClr val="dk1"/>
                </a:solidFill>
              </a:rPr>
              <a:t>German instruction common until WWI</a:t>
            </a:r>
            <a:endParaRPr sz="1608">
              <a:solidFill>
                <a:schemeClr val="dk1"/>
              </a:solidFill>
            </a:endParaRPr>
          </a:p>
          <a:p>
            <a:pPr marL="457200" lvl="0" indent="-315397" algn="l" rtl="0">
              <a:spcBef>
                <a:spcPts val="0"/>
              </a:spcBef>
              <a:spcAft>
                <a:spcPts val="0"/>
              </a:spcAft>
              <a:buClr>
                <a:schemeClr val="dk1"/>
              </a:buClr>
              <a:buSzPct val="100000"/>
              <a:buChar char="●"/>
            </a:pPr>
            <a:r>
              <a:rPr lang="en" sz="1608">
                <a:solidFill>
                  <a:schemeClr val="dk1"/>
                </a:solidFill>
              </a:rPr>
              <a:t>Programs in Cherokee, Chinese, Polish, Italian, Danish, Japanese, Czech, and more</a:t>
            </a:r>
            <a:endParaRPr sz="1608">
              <a:solidFill>
                <a:schemeClr val="dk1"/>
              </a:solidFill>
            </a:endParaRPr>
          </a:p>
          <a:p>
            <a:pPr marL="0" lvl="0" indent="0" algn="l" rtl="0">
              <a:spcBef>
                <a:spcPts val="1200"/>
              </a:spcBef>
              <a:spcAft>
                <a:spcPts val="0"/>
              </a:spcAft>
              <a:buNone/>
            </a:pPr>
            <a:r>
              <a:rPr lang="en" sz="1608" b="1">
                <a:solidFill>
                  <a:schemeClr val="dk1"/>
                </a:solidFill>
              </a:rPr>
              <a:t>The Pendulum:</a:t>
            </a:r>
            <a:endParaRPr sz="1608" b="1">
              <a:solidFill>
                <a:schemeClr val="dk1"/>
              </a:solidFill>
            </a:endParaRPr>
          </a:p>
          <a:p>
            <a:pPr marL="457200" lvl="0" indent="-315397" algn="l" rtl="0">
              <a:spcBef>
                <a:spcPts val="1200"/>
              </a:spcBef>
              <a:spcAft>
                <a:spcPts val="0"/>
              </a:spcAft>
              <a:buClr>
                <a:schemeClr val="dk1"/>
              </a:buClr>
              <a:buSzPct val="100000"/>
              <a:buChar char="●"/>
            </a:pPr>
            <a:r>
              <a:rPr lang="en" sz="1608" b="1">
                <a:solidFill>
                  <a:schemeClr val="dk1"/>
                </a:solidFill>
              </a:rPr>
              <a:t>Tolerance/Promotion</a:t>
            </a:r>
            <a:r>
              <a:rPr lang="en" sz="1608">
                <a:solidFill>
                  <a:schemeClr val="dk1"/>
                </a:solidFill>
              </a:rPr>
              <a:t> ↔ </a:t>
            </a:r>
            <a:r>
              <a:rPr lang="en" sz="1608" b="1">
                <a:solidFill>
                  <a:schemeClr val="dk1"/>
                </a:solidFill>
              </a:rPr>
              <a:t>Linguistic Restrictionism</a:t>
            </a:r>
            <a:endParaRPr sz="1608" b="1">
              <a:solidFill>
                <a:schemeClr val="dk1"/>
              </a:solidFill>
            </a:endParaRPr>
          </a:p>
          <a:p>
            <a:pPr marL="457200" lvl="0" indent="-315397" algn="l" rtl="0">
              <a:spcBef>
                <a:spcPts val="0"/>
              </a:spcBef>
              <a:spcAft>
                <a:spcPts val="0"/>
              </a:spcAft>
              <a:buClr>
                <a:schemeClr val="dk1"/>
              </a:buClr>
              <a:buSzPct val="100000"/>
              <a:buChar char="●"/>
            </a:pPr>
            <a:r>
              <a:rPr lang="en" sz="1608">
                <a:solidFill>
                  <a:schemeClr val="dk1"/>
                </a:solidFill>
              </a:rPr>
              <a:t>Shifts often tied to global events or immigration rates</a:t>
            </a:r>
            <a:endParaRPr sz="1608">
              <a:solidFill>
                <a:schemeClr val="dk1"/>
              </a:solidFill>
            </a:endParaRPr>
          </a:p>
          <a:p>
            <a:pPr marL="457200" lvl="0" indent="-315397" algn="l" rtl="0">
              <a:spcBef>
                <a:spcPts val="0"/>
              </a:spcBef>
              <a:spcAft>
                <a:spcPts val="0"/>
              </a:spcAft>
              <a:buClr>
                <a:schemeClr val="dk1"/>
              </a:buClr>
              <a:buSzPct val="100000"/>
              <a:buChar char="●"/>
            </a:pPr>
            <a:r>
              <a:rPr lang="en" sz="1608">
                <a:solidFill>
                  <a:schemeClr val="dk1"/>
                </a:solidFill>
              </a:rPr>
              <a:t>WWII: Japanese-language schools closed</a:t>
            </a:r>
            <a:endParaRPr sz="1608">
              <a:solidFill>
                <a:schemeClr val="dk1"/>
              </a:solidFill>
            </a:endParaRPr>
          </a:p>
          <a:p>
            <a:pPr marL="457200" lvl="0" indent="-315397" algn="l" rtl="0">
              <a:spcBef>
                <a:spcPts val="0"/>
              </a:spcBef>
              <a:spcAft>
                <a:spcPts val="0"/>
              </a:spcAft>
              <a:buClr>
                <a:schemeClr val="dk1"/>
              </a:buClr>
              <a:buSzPct val="100000"/>
              <a:buChar char="●"/>
            </a:pPr>
            <a:r>
              <a:rPr lang="en" sz="1608">
                <a:solidFill>
                  <a:schemeClr val="dk1"/>
                </a:solidFill>
              </a:rPr>
              <a:t>Enslaved Africans: Not allowed to use home languages</a:t>
            </a:r>
            <a:endParaRPr sz="1608">
              <a:solidFill>
                <a:schemeClr val="dk1"/>
              </a:solidFill>
            </a:endParaRPr>
          </a:p>
          <a:p>
            <a:pPr marL="457200" lvl="0" indent="-315397" algn="l" rtl="0">
              <a:spcBef>
                <a:spcPts val="0"/>
              </a:spcBef>
              <a:spcAft>
                <a:spcPts val="0"/>
              </a:spcAft>
              <a:buClr>
                <a:schemeClr val="dk1"/>
              </a:buClr>
              <a:buSzPct val="100000"/>
              <a:buChar char="●"/>
            </a:pPr>
            <a:r>
              <a:rPr lang="en" sz="1608">
                <a:solidFill>
                  <a:schemeClr val="dk1"/>
                </a:solidFill>
              </a:rPr>
              <a:t>American Indians: Forced into English-only boarding schools</a:t>
            </a:r>
            <a:endParaRPr sz="3109" b="1">
              <a:solidFill>
                <a:schemeClr val="dk1"/>
              </a:solidFill>
            </a:endParaRPr>
          </a:p>
          <a:p>
            <a:pPr marL="0" lvl="0" indent="0" algn="l" rtl="0">
              <a:spcBef>
                <a:spcPts val="1200"/>
              </a:spcBef>
              <a:spcAft>
                <a:spcPts val="120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49"/>
        <p:cNvGrpSpPr/>
        <p:nvPr/>
      </p:nvGrpSpPr>
      <p:grpSpPr>
        <a:xfrm>
          <a:off x="0" y="0"/>
          <a:ext cx="0" cy="0"/>
          <a:chOff x="0" y="0"/>
          <a:chExt cx="0" cy="0"/>
        </a:xfrm>
      </p:grpSpPr>
      <p:sp>
        <p:nvSpPr>
          <p:cNvPr id="150" name="Google Shape;150;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800"/>
              </a:spcBef>
              <a:spcAft>
                <a:spcPts val="400"/>
              </a:spcAft>
              <a:buClr>
                <a:schemeClr val="dk1"/>
              </a:buClr>
              <a:buSzPts val="1100"/>
              <a:buFont typeface="Arial"/>
              <a:buNone/>
            </a:pPr>
            <a:r>
              <a:rPr lang="en" sz="1700" b="1"/>
              <a:t>Civil Rights Era &amp; Bilingual Education</a:t>
            </a:r>
            <a:endParaRPr sz="2000"/>
          </a:p>
        </p:txBody>
      </p:sp>
      <p:sp>
        <p:nvSpPr>
          <p:cNvPr id="151" name="Google Shape;151;p29"/>
          <p:cNvSpPr txBox="1">
            <a:spLocks noGrp="1"/>
          </p:cNvSpPr>
          <p:nvPr>
            <p:ph type="body" idx="1"/>
          </p:nvPr>
        </p:nvSpPr>
        <p:spPr>
          <a:xfrm>
            <a:off x="311700" y="1172725"/>
            <a:ext cx="8520600" cy="3778500"/>
          </a:xfrm>
          <a:prstGeom prst="rect">
            <a:avLst/>
          </a:prstGeom>
        </p:spPr>
        <p:txBody>
          <a:bodyPr spcFirstLastPara="1" wrap="square" lIns="91425" tIns="91425" rIns="91425" bIns="91425" anchor="t" anchorCtr="0">
            <a:normAutofit fontScale="25000" lnSpcReduction="20000"/>
          </a:bodyPr>
          <a:lstStyle/>
          <a:p>
            <a:pPr marL="0" lvl="0" indent="0" algn="l" rtl="0">
              <a:spcBef>
                <a:spcPts val="1200"/>
              </a:spcBef>
              <a:spcAft>
                <a:spcPts val="0"/>
              </a:spcAft>
              <a:buClr>
                <a:schemeClr val="dk1"/>
              </a:buClr>
              <a:buSzPts val="275"/>
              <a:buFont typeface="Arial"/>
              <a:buNone/>
            </a:pPr>
            <a:r>
              <a:rPr lang="en" sz="5586" b="1">
                <a:solidFill>
                  <a:schemeClr val="dk1"/>
                </a:solidFill>
              </a:rPr>
              <a:t>1960s-1970s: New Support</a:t>
            </a:r>
            <a:endParaRPr sz="5586" b="1">
              <a:solidFill>
                <a:schemeClr val="dk1"/>
              </a:solidFill>
            </a:endParaRPr>
          </a:p>
          <a:p>
            <a:pPr marL="0" lvl="0" indent="0" algn="l" rtl="0">
              <a:spcBef>
                <a:spcPts val="1200"/>
              </a:spcBef>
              <a:spcAft>
                <a:spcPts val="0"/>
              </a:spcAft>
              <a:buClr>
                <a:schemeClr val="dk1"/>
              </a:buClr>
              <a:buSzPts val="275"/>
              <a:buFont typeface="Arial"/>
              <a:buNone/>
            </a:pPr>
            <a:r>
              <a:rPr lang="en" sz="5586" b="1">
                <a:solidFill>
                  <a:schemeClr val="dk1"/>
                </a:solidFill>
              </a:rPr>
              <a:t>Context:</a:t>
            </a:r>
            <a:endParaRPr sz="5586" b="1">
              <a:solidFill>
                <a:schemeClr val="dk1"/>
              </a:solidFill>
            </a:endParaRPr>
          </a:p>
          <a:p>
            <a:pPr marL="457200" lvl="0" indent="-317282" algn="l" rtl="0">
              <a:spcBef>
                <a:spcPts val="1200"/>
              </a:spcBef>
              <a:spcAft>
                <a:spcPts val="0"/>
              </a:spcAft>
              <a:buClr>
                <a:schemeClr val="dk1"/>
              </a:buClr>
              <a:buSzPct val="100000"/>
              <a:buChar char="●"/>
            </a:pPr>
            <a:r>
              <a:rPr lang="en" sz="5586">
                <a:solidFill>
                  <a:schemeClr val="dk1"/>
                </a:solidFill>
              </a:rPr>
              <a:t>Prior: "Sink or swim" - no specific instruction for English learners</a:t>
            </a:r>
            <a:endParaRPr sz="5586">
              <a:solidFill>
                <a:schemeClr val="dk1"/>
              </a:solidFill>
            </a:endParaRPr>
          </a:p>
          <a:p>
            <a:pPr marL="457200" lvl="0" indent="-317282" algn="l" rtl="0">
              <a:spcBef>
                <a:spcPts val="0"/>
              </a:spcBef>
              <a:spcAft>
                <a:spcPts val="0"/>
              </a:spcAft>
              <a:buClr>
                <a:schemeClr val="dk1"/>
              </a:buClr>
              <a:buSzPct val="100000"/>
              <a:buChar char="●"/>
            </a:pPr>
            <a:r>
              <a:rPr lang="en" sz="5586">
                <a:solidFill>
                  <a:schemeClr val="dk1"/>
                </a:solidFill>
              </a:rPr>
              <a:t>Low graduation rates for Mexican American students</a:t>
            </a:r>
            <a:endParaRPr sz="5586">
              <a:solidFill>
                <a:schemeClr val="dk1"/>
              </a:solidFill>
            </a:endParaRPr>
          </a:p>
          <a:p>
            <a:pPr marL="0" lvl="0" indent="0" algn="l" rtl="0">
              <a:spcBef>
                <a:spcPts val="1200"/>
              </a:spcBef>
              <a:spcAft>
                <a:spcPts val="0"/>
              </a:spcAft>
              <a:buClr>
                <a:schemeClr val="dk1"/>
              </a:buClr>
              <a:buSzPts val="275"/>
              <a:buFont typeface="Arial"/>
              <a:buNone/>
            </a:pPr>
            <a:r>
              <a:rPr lang="en" sz="5586" b="1">
                <a:solidFill>
                  <a:schemeClr val="dk1"/>
                </a:solidFill>
              </a:rPr>
              <a:t>Bilingual Education Act (1968):</a:t>
            </a:r>
            <a:endParaRPr sz="5586" b="1">
              <a:solidFill>
                <a:schemeClr val="dk1"/>
              </a:solidFill>
            </a:endParaRPr>
          </a:p>
          <a:p>
            <a:pPr marL="457200" lvl="0" indent="-317282" algn="l" rtl="0">
              <a:spcBef>
                <a:spcPts val="1200"/>
              </a:spcBef>
              <a:spcAft>
                <a:spcPts val="0"/>
              </a:spcAft>
              <a:buClr>
                <a:schemeClr val="dk1"/>
              </a:buClr>
              <a:buSzPct val="100000"/>
              <a:buChar char="●"/>
            </a:pPr>
            <a:r>
              <a:rPr lang="en" sz="5586">
                <a:solidFill>
                  <a:schemeClr val="dk1"/>
                </a:solidFill>
              </a:rPr>
              <a:t>Signed by President Lyndon B. Johnson</a:t>
            </a:r>
            <a:endParaRPr sz="5586">
              <a:solidFill>
                <a:schemeClr val="dk1"/>
              </a:solidFill>
            </a:endParaRPr>
          </a:p>
          <a:p>
            <a:pPr marL="457200" lvl="0" indent="-317282" algn="l" rtl="0">
              <a:spcBef>
                <a:spcPts val="0"/>
              </a:spcBef>
              <a:spcAft>
                <a:spcPts val="0"/>
              </a:spcAft>
              <a:buClr>
                <a:schemeClr val="dk1"/>
              </a:buClr>
              <a:buSzPct val="100000"/>
              <a:buChar char="●"/>
            </a:pPr>
            <a:r>
              <a:rPr lang="en" sz="5586">
                <a:solidFill>
                  <a:schemeClr val="dk1"/>
                </a:solidFill>
              </a:rPr>
              <a:t>Title VII of Elementary and Secondary Education Act (ESEA)</a:t>
            </a:r>
            <a:endParaRPr sz="5586">
              <a:solidFill>
                <a:schemeClr val="dk1"/>
              </a:solidFill>
            </a:endParaRPr>
          </a:p>
          <a:p>
            <a:pPr marL="457200" lvl="0" indent="-317282" algn="l" rtl="0">
              <a:spcBef>
                <a:spcPts val="0"/>
              </a:spcBef>
              <a:spcAft>
                <a:spcPts val="0"/>
              </a:spcAft>
              <a:buClr>
                <a:schemeClr val="dk1"/>
              </a:buClr>
              <a:buSzPct val="100000"/>
              <a:buChar char="●"/>
            </a:pPr>
            <a:r>
              <a:rPr lang="en" sz="5586" b="1">
                <a:solidFill>
                  <a:schemeClr val="dk1"/>
                </a:solidFill>
              </a:rPr>
              <a:t>Bipartisan support, little opposition</a:t>
            </a:r>
            <a:endParaRPr sz="5586" b="1">
              <a:solidFill>
                <a:schemeClr val="dk1"/>
              </a:solidFill>
            </a:endParaRPr>
          </a:p>
          <a:p>
            <a:pPr marL="457200" lvl="0" indent="-317282" algn="l" rtl="0">
              <a:spcBef>
                <a:spcPts val="0"/>
              </a:spcBef>
              <a:spcAft>
                <a:spcPts val="0"/>
              </a:spcAft>
              <a:buClr>
                <a:schemeClr val="dk1"/>
              </a:buClr>
              <a:buSzPct val="100000"/>
              <a:buChar char="●"/>
            </a:pPr>
            <a:r>
              <a:rPr lang="en" sz="5586">
                <a:solidFill>
                  <a:schemeClr val="dk1"/>
                </a:solidFill>
              </a:rPr>
              <a:t>Funded materials, training, programs</a:t>
            </a:r>
            <a:endParaRPr sz="5586">
              <a:solidFill>
                <a:schemeClr val="dk1"/>
              </a:solidFill>
            </a:endParaRPr>
          </a:p>
          <a:p>
            <a:pPr marL="457200" lvl="0" indent="-317282" algn="l" rtl="0">
              <a:spcBef>
                <a:spcPts val="0"/>
              </a:spcBef>
              <a:spcAft>
                <a:spcPts val="0"/>
              </a:spcAft>
              <a:buClr>
                <a:schemeClr val="dk1"/>
              </a:buClr>
              <a:buSzPct val="100000"/>
              <a:buChar char="●"/>
            </a:pPr>
            <a:r>
              <a:rPr lang="en" sz="5586">
                <a:solidFill>
                  <a:schemeClr val="dk1"/>
                </a:solidFill>
              </a:rPr>
              <a:t>Did NOT require non-English instruction</a:t>
            </a:r>
            <a:endParaRPr sz="5586">
              <a:solidFill>
                <a:schemeClr val="dk1"/>
              </a:solidFill>
            </a:endParaRPr>
          </a:p>
          <a:p>
            <a:pPr marL="457200" lvl="0" indent="-317282" algn="l" rtl="0">
              <a:spcBef>
                <a:spcPts val="0"/>
              </a:spcBef>
              <a:spcAft>
                <a:spcPts val="0"/>
              </a:spcAft>
              <a:buClr>
                <a:schemeClr val="dk1"/>
              </a:buClr>
              <a:buSzPct val="100000"/>
              <a:buChar char="●"/>
            </a:pPr>
            <a:r>
              <a:rPr lang="en" sz="5586">
                <a:solidFill>
                  <a:schemeClr val="dk1"/>
                </a:solidFill>
              </a:rPr>
              <a:t>Unclear goal: Bilingualism or just English acquisition?</a:t>
            </a:r>
            <a:endParaRPr sz="5586">
              <a:solidFill>
                <a:schemeClr val="dk1"/>
              </a:solidFill>
            </a:endParaRPr>
          </a:p>
          <a:p>
            <a:pPr marL="0" lvl="0" indent="0" algn="l" rtl="0">
              <a:spcBef>
                <a:spcPts val="1200"/>
              </a:spcBef>
              <a:spcAft>
                <a:spcPts val="0"/>
              </a:spcAft>
              <a:buClr>
                <a:schemeClr val="dk1"/>
              </a:buClr>
              <a:buSzPts val="275"/>
              <a:buFont typeface="Arial"/>
              <a:buNone/>
            </a:pPr>
            <a:r>
              <a:rPr lang="en" sz="5586" b="1">
                <a:solidFill>
                  <a:schemeClr val="dk1"/>
                </a:solidFill>
              </a:rPr>
              <a:t>State Response:</a:t>
            </a:r>
            <a:endParaRPr sz="5586" b="1">
              <a:solidFill>
                <a:schemeClr val="dk1"/>
              </a:solidFill>
            </a:endParaRPr>
          </a:p>
          <a:p>
            <a:pPr marL="457200" lvl="0" indent="-317282" algn="l" rtl="0">
              <a:spcBef>
                <a:spcPts val="1200"/>
              </a:spcBef>
              <a:spcAft>
                <a:spcPts val="0"/>
              </a:spcAft>
              <a:buClr>
                <a:schemeClr val="dk1"/>
              </a:buClr>
              <a:buSzPct val="100000"/>
              <a:buChar char="●"/>
            </a:pPr>
            <a:r>
              <a:rPr lang="en" sz="5586">
                <a:solidFill>
                  <a:schemeClr val="dk1"/>
                </a:solidFill>
              </a:rPr>
              <a:t>Many states began authorizing/requiring instruction in other languages</a:t>
            </a:r>
            <a:endParaRPr sz="5586">
              <a:solidFill>
                <a:schemeClr val="dk1"/>
              </a:solidFill>
            </a:endParaRPr>
          </a:p>
          <a:p>
            <a:pPr marL="0" lvl="0" indent="0" algn="l" rtl="0">
              <a:spcBef>
                <a:spcPts val="1200"/>
              </a:spcBef>
              <a:spcAft>
                <a:spcPts val="1200"/>
              </a:spcAft>
              <a:buNone/>
            </a:pPr>
            <a:endParaRPr sz="5007" b="1">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55"/>
        <p:cNvGrpSpPr/>
        <p:nvPr/>
      </p:nvGrpSpPr>
      <p:grpSpPr>
        <a:xfrm>
          <a:off x="0" y="0"/>
          <a:ext cx="0" cy="0"/>
          <a:chOff x="0" y="0"/>
          <a:chExt cx="0" cy="0"/>
        </a:xfrm>
      </p:grpSpPr>
      <p:sp>
        <p:nvSpPr>
          <p:cNvPr id="156" name="Google Shape;156;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i="1"/>
              <a:t>Lau v. Nichols</a:t>
            </a:r>
            <a:r>
              <a:rPr lang="en" sz="2000" b="1"/>
              <a:t> (1974)</a:t>
            </a:r>
            <a:endParaRPr sz="2000"/>
          </a:p>
        </p:txBody>
      </p:sp>
      <p:sp>
        <p:nvSpPr>
          <p:cNvPr id="157" name="Google Shape;157;p30"/>
          <p:cNvSpPr txBox="1">
            <a:spLocks noGrp="1"/>
          </p:cNvSpPr>
          <p:nvPr>
            <p:ph type="body" idx="1"/>
          </p:nvPr>
        </p:nvSpPr>
        <p:spPr>
          <a:xfrm>
            <a:off x="311700" y="1152475"/>
            <a:ext cx="8520600" cy="38490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400" b="1">
                <a:solidFill>
                  <a:schemeClr val="dk1"/>
                </a:solidFill>
              </a:rPr>
              <a:t>Background:</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Class-action lawsuit for Chinese-background students in San Francisco</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Argued: Denied equal education due to limited English skills</a:t>
            </a:r>
            <a:endParaRPr sz="1400">
              <a:solidFill>
                <a:schemeClr val="dk1"/>
              </a:solidFill>
            </a:endParaRPr>
          </a:p>
          <a:p>
            <a:pPr marL="0" lvl="0" indent="0" algn="l" rtl="0">
              <a:spcBef>
                <a:spcPts val="1200"/>
              </a:spcBef>
              <a:spcAft>
                <a:spcPts val="0"/>
              </a:spcAft>
              <a:buNone/>
            </a:pPr>
            <a:r>
              <a:rPr lang="en" sz="1400" b="1">
                <a:solidFill>
                  <a:schemeClr val="dk1"/>
                </a:solidFill>
              </a:rPr>
              <a:t>Supreme Court Ruling:</a:t>
            </a:r>
            <a:endParaRPr sz="1400" b="1">
              <a:solidFill>
                <a:schemeClr val="dk1"/>
              </a:solidFill>
            </a:endParaRPr>
          </a:p>
          <a:p>
            <a:pPr marL="381000" marR="381000" lvl="0" indent="0" algn="l" rtl="0">
              <a:spcBef>
                <a:spcPts val="1200"/>
              </a:spcBef>
              <a:spcAft>
                <a:spcPts val="0"/>
              </a:spcAft>
              <a:buNone/>
            </a:pPr>
            <a:r>
              <a:rPr lang="en" sz="1400">
                <a:solidFill>
                  <a:schemeClr val="dk1"/>
                </a:solidFill>
              </a:rPr>
              <a:t>"There is no equality of treatment merely by providing students with the same facilities, textbooks, teachers, and curriculum, for students who do not understand English are effectively foreclosed from any meaningful education."</a:t>
            </a:r>
            <a:endParaRPr sz="1400">
              <a:solidFill>
                <a:schemeClr val="dk1"/>
              </a:solidFill>
            </a:endParaRPr>
          </a:p>
          <a:p>
            <a:pPr marL="0" lvl="0" indent="0" algn="l" rtl="0">
              <a:spcBef>
                <a:spcPts val="1200"/>
              </a:spcBef>
              <a:spcAft>
                <a:spcPts val="0"/>
              </a:spcAft>
              <a:buNone/>
            </a:pPr>
            <a:r>
              <a:rPr lang="en" sz="1400" b="1">
                <a:solidFill>
                  <a:schemeClr val="dk1"/>
                </a:solidFill>
              </a:rPr>
              <a:t>Impact:</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Outlawed "sink or swim" approaches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Led to </a:t>
            </a:r>
            <a:r>
              <a:rPr lang="en" sz="1400" b="1">
                <a:solidFill>
                  <a:schemeClr val="dk1"/>
                </a:solidFill>
              </a:rPr>
              <a:t>Lau Remedies</a:t>
            </a:r>
            <a:r>
              <a:rPr lang="en" sz="1400">
                <a:solidFill>
                  <a:schemeClr val="dk1"/>
                </a:solidFill>
              </a:rPr>
              <a:t> - guidelines for districts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Required bilingual instruction (not just ESL) for elementary students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Office of Civil Rights (OCR) enforcement</a:t>
            </a:r>
            <a:endParaRPr sz="1400" b="1">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61"/>
        <p:cNvGrpSpPr/>
        <p:nvPr/>
      </p:nvGrpSpPr>
      <p:grpSpPr>
        <a:xfrm>
          <a:off x="0" y="0"/>
          <a:ext cx="0" cy="0"/>
          <a:chOff x="0" y="0"/>
          <a:chExt cx="0" cy="0"/>
        </a:xfrm>
      </p:grpSpPr>
      <p:sp>
        <p:nvSpPr>
          <p:cNvPr id="162" name="Google Shape;162;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The Debate Continues</a:t>
            </a:r>
            <a:endParaRPr sz="2000"/>
          </a:p>
        </p:txBody>
      </p:sp>
      <p:sp>
        <p:nvSpPr>
          <p:cNvPr id="163" name="Google Shape;163;p31"/>
          <p:cNvSpPr txBox="1">
            <a:spLocks noGrp="1"/>
          </p:cNvSpPr>
          <p:nvPr>
            <p:ph type="body" idx="1"/>
          </p:nvPr>
        </p:nvSpPr>
        <p:spPr>
          <a:xfrm>
            <a:off x="311700" y="919600"/>
            <a:ext cx="85206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400" b="1">
                <a:solidFill>
                  <a:schemeClr val="dk1"/>
                </a:solidFill>
              </a:rPr>
              <a:t>Ethnic Heritage Act (1972):</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Federal aid for heritage language/culture curriculum</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Quick backlash</a:t>
            </a:r>
            <a:endParaRPr sz="1400">
              <a:solidFill>
                <a:schemeClr val="dk1"/>
              </a:solidFill>
            </a:endParaRPr>
          </a:p>
          <a:p>
            <a:pPr marL="0" lvl="0" indent="0" algn="l" rtl="0">
              <a:spcBef>
                <a:spcPts val="1200"/>
              </a:spcBef>
              <a:spcAft>
                <a:spcPts val="0"/>
              </a:spcAft>
              <a:buNone/>
            </a:pPr>
            <a:r>
              <a:rPr lang="en" sz="1400" b="1">
                <a:solidFill>
                  <a:schemeClr val="dk1"/>
                </a:solidFill>
              </a:rPr>
              <a:t>Criticisms:</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Heritage maintenance conflicts with English acquisition</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Bilingual tracks might increase segregation</a:t>
            </a:r>
            <a:endParaRPr sz="1400">
              <a:solidFill>
                <a:schemeClr val="dk1"/>
              </a:solidFill>
            </a:endParaRPr>
          </a:p>
          <a:p>
            <a:pPr marL="0" lvl="0" indent="0" algn="l" rtl="0">
              <a:spcBef>
                <a:spcPts val="1200"/>
              </a:spcBef>
              <a:spcAft>
                <a:spcPts val="0"/>
              </a:spcAft>
              <a:buNone/>
            </a:pPr>
            <a:r>
              <a:rPr lang="en" sz="1400" b="1">
                <a:solidFill>
                  <a:schemeClr val="dk1"/>
                </a:solidFill>
              </a:rPr>
              <a:t>1978 Amendment to Bilingual Education Act:</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Clarified: Federal funds ONLY for transition to English</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Not for maintaining home languages</a:t>
            </a:r>
            <a:endParaRPr sz="1400">
              <a:solidFill>
                <a:schemeClr val="dk1"/>
              </a:solidFill>
            </a:endParaRPr>
          </a:p>
          <a:p>
            <a:pPr marL="0" lvl="0" indent="0" algn="l" rtl="0">
              <a:spcBef>
                <a:spcPts val="1200"/>
              </a:spcBef>
              <a:spcAft>
                <a:spcPts val="0"/>
              </a:spcAft>
              <a:buNone/>
            </a:pPr>
            <a:r>
              <a:rPr lang="en" sz="1400" b="1">
                <a:solidFill>
                  <a:schemeClr val="dk1"/>
                </a:solidFill>
              </a:rPr>
              <a:t>The Tension:</a:t>
            </a:r>
            <a:r>
              <a:rPr lang="en" sz="1400">
                <a:solidFill>
                  <a:schemeClr val="dk1"/>
                </a:solidFill>
              </a:rPr>
              <a:t> What should the goal be?</a:t>
            </a:r>
            <a:endParaRPr sz="1400">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English proficiency only?</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Bilingualism and biliteracy?</a:t>
            </a:r>
            <a:endParaRPr sz="1400" b="1">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67"/>
        <p:cNvGrpSpPr/>
        <p:nvPr/>
      </p:nvGrpSpPr>
      <p:grpSpPr>
        <a:xfrm>
          <a:off x="0" y="0"/>
          <a:ext cx="0" cy="0"/>
          <a:chOff x="0" y="0"/>
          <a:chExt cx="0" cy="0"/>
        </a:xfrm>
      </p:grpSpPr>
      <p:sp>
        <p:nvSpPr>
          <p:cNvPr id="168" name="Google Shape;168;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i="1"/>
              <a:t>Castañeda v. Pickard</a:t>
            </a:r>
            <a:r>
              <a:rPr lang="en" sz="2000" b="1"/>
              <a:t> (1981)</a:t>
            </a:r>
            <a:endParaRPr sz="2000"/>
          </a:p>
        </p:txBody>
      </p:sp>
      <p:sp>
        <p:nvSpPr>
          <p:cNvPr id="169" name="Google Shape;169;p32"/>
          <p:cNvSpPr txBox="1">
            <a:spLocks noGrp="1"/>
          </p:cNvSpPr>
          <p:nvPr>
            <p:ph type="body" idx="1"/>
          </p:nvPr>
        </p:nvSpPr>
        <p:spPr>
          <a:xfrm>
            <a:off x="311700" y="919600"/>
            <a:ext cx="8520600" cy="37695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600" b="1">
                <a:solidFill>
                  <a:schemeClr val="dk1"/>
                </a:solidFill>
              </a:rPr>
              <a:t>The Three-Prong Test</a:t>
            </a:r>
            <a:endParaRPr sz="1600" b="1">
              <a:solidFill>
                <a:schemeClr val="dk1"/>
              </a:solidFill>
            </a:endParaRPr>
          </a:p>
          <a:p>
            <a:pPr marL="0" lvl="0" indent="0" algn="l" rtl="0">
              <a:spcBef>
                <a:spcPts val="1200"/>
              </a:spcBef>
              <a:spcAft>
                <a:spcPts val="0"/>
              </a:spcAft>
              <a:buNone/>
            </a:pPr>
            <a:r>
              <a:rPr lang="en" sz="1600">
                <a:solidFill>
                  <a:schemeClr val="dk1"/>
                </a:solidFill>
              </a:rPr>
              <a:t>Programs serving English learners must meet:</a:t>
            </a:r>
            <a:endParaRPr sz="1600">
              <a:solidFill>
                <a:schemeClr val="dk1"/>
              </a:solidFill>
            </a:endParaRPr>
          </a:p>
          <a:p>
            <a:pPr marL="457200" lvl="0" indent="-330200" algn="l" rtl="0">
              <a:spcBef>
                <a:spcPts val="1200"/>
              </a:spcBef>
              <a:spcAft>
                <a:spcPts val="0"/>
              </a:spcAft>
              <a:buClr>
                <a:schemeClr val="dk1"/>
              </a:buClr>
              <a:buSzPts val="1600"/>
              <a:buAutoNum type="arabicPeriod"/>
            </a:pPr>
            <a:r>
              <a:rPr lang="en" sz="1600" b="1">
                <a:solidFill>
                  <a:schemeClr val="dk1"/>
                </a:solidFill>
              </a:rPr>
              <a:t>Sound Educational Theory:</a:t>
            </a:r>
            <a:r>
              <a:rPr lang="en" sz="1600">
                <a:solidFill>
                  <a:schemeClr val="dk1"/>
                </a:solidFill>
              </a:rPr>
              <a:t> Based on research/scholarship</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Effective Implementation:</a:t>
            </a:r>
            <a:r>
              <a:rPr lang="en" sz="1600">
                <a:solidFill>
                  <a:schemeClr val="dk1"/>
                </a:solidFill>
              </a:rPr>
              <a:t> Sufficient personnel and resources</a:t>
            </a:r>
            <a:endParaRPr sz="1600">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Evaluation:</a:t>
            </a:r>
            <a:r>
              <a:rPr lang="en" sz="1600">
                <a:solidFill>
                  <a:schemeClr val="dk1"/>
                </a:solidFill>
              </a:rPr>
              <a:t> Assessed for effectiveness after trial period</a:t>
            </a:r>
            <a:endParaRPr sz="1600">
              <a:solidFill>
                <a:schemeClr val="dk1"/>
              </a:solidFill>
            </a:endParaRPr>
          </a:p>
          <a:p>
            <a:pPr marL="0" lvl="0" indent="0" algn="l" rtl="0">
              <a:spcBef>
                <a:spcPts val="1200"/>
              </a:spcBef>
              <a:spcAft>
                <a:spcPts val="0"/>
              </a:spcAft>
              <a:buNone/>
            </a:pPr>
            <a:r>
              <a:rPr lang="en" sz="1600" b="1">
                <a:solidFill>
                  <a:schemeClr val="dk1"/>
                </a:solidFill>
              </a:rPr>
              <a:t>Problems with the 3-Prong Test?</a:t>
            </a:r>
            <a:endParaRPr sz="1600">
              <a:solidFill>
                <a:schemeClr val="dk1"/>
              </a:solidFill>
            </a:endParaRPr>
          </a:p>
          <a:p>
            <a:pPr marL="0" lvl="0" indent="0" algn="l" rtl="0">
              <a:spcBef>
                <a:spcPts val="1200"/>
              </a:spcBef>
              <a:spcAft>
                <a:spcPts val="1200"/>
              </a:spcAft>
              <a:buNone/>
            </a:pPr>
            <a:r>
              <a:rPr lang="en" sz="1600" b="1">
                <a:solidFill>
                  <a:schemeClr val="dk1"/>
                </a:solidFill>
              </a:rPr>
              <a:t>Result:</a:t>
            </a:r>
            <a:r>
              <a:rPr lang="en" sz="1600">
                <a:solidFill>
                  <a:schemeClr val="dk1"/>
                </a:solidFill>
              </a:rPr>
              <a:t> States developed own compliance standards with mixed effectiveness</a:t>
            </a:r>
            <a:endParaRPr sz="1600" b="1">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73"/>
        <p:cNvGrpSpPr/>
        <p:nvPr/>
      </p:nvGrpSpPr>
      <p:grpSpPr>
        <a:xfrm>
          <a:off x="0" y="0"/>
          <a:ext cx="0" cy="0"/>
          <a:chOff x="0" y="0"/>
          <a:chExt cx="0" cy="0"/>
        </a:xfrm>
      </p:grpSpPr>
      <p:sp>
        <p:nvSpPr>
          <p:cNvPr id="174" name="Google Shape;174;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The Backlash Era</a:t>
            </a:r>
            <a:endParaRPr sz="2000"/>
          </a:p>
        </p:txBody>
      </p:sp>
      <p:sp>
        <p:nvSpPr>
          <p:cNvPr id="175" name="Google Shape;175;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25000" lnSpcReduction="20000"/>
          </a:bodyPr>
          <a:lstStyle/>
          <a:p>
            <a:pPr marL="0" lvl="0" indent="0" algn="l" rtl="0">
              <a:spcBef>
                <a:spcPts val="1200"/>
              </a:spcBef>
              <a:spcAft>
                <a:spcPts val="0"/>
              </a:spcAft>
              <a:buNone/>
            </a:pPr>
            <a:r>
              <a:rPr lang="en" sz="6125" b="1">
                <a:solidFill>
                  <a:schemeClr val="dk1"/>
                </a:solidFill>
              </a:rPr>
              <a:t>Context:</a:t>
            </a:r>
            <a:endParaRPr sz="6125" b="1">
              <a:solidFill>
                <a:schemeClr val="dk1"/>
              </a:solidFill>
            </a:endParaRPr>
          </a:p>
          <a:p>
            <a:pPr marL="457200" lvl="0" indent="-325848" algn="l" rtl="0">
              <a:spcBef>
                <a:spcPts val="1200"/>
              </a:spcBef>
              <a:spcAft>
                <a:spcPts val="0"/>
              </a:spcAft>
              <a:buClr>
                <a:schemeClr val="dk1"/>
              </a:buClr>
              <a:buSzPct val="100000"/>
              <a:buChar char="●"/>
            </a:pPr>
            <a:r>
              <a:rPr lang="en" sz="6125">
                <a:solidFill>
                  <a:schemeClr val="dk1"/>
                </a:solidFill>
              </a:rPr>
              <a:t>Cold War over, economy booming BUT</a:t>
            </a:r>
            <a:endParaRPr sz="6125">
              <a:solidFill>
                <a:schemeClr val="dk1"/>
              </a:solidFill>
            </a:endParaRPr>
          </a:p>
          <a:p>
            <a:pPr marL="457200" lvl="0" indent="-325848" algn="l" rtl="0">
              <a:spcBef>
                <a:spcPts val="0"/>
              </a:spcBef>
              <a:spcAft>
                <a:spcPts val="0"/>
              </a:spcAft>
              <a:buClr>
                <a:schemeClr val="dk1"/>
              </a:buClr>
              <a:buSzPct val="100000"/>
              <a:buChar char="●"/>
            </a:pPr>
            <a:r>
              <a:rPr lang="en" sz="6125">
                <a:solidFill>
                  <a:schemeClr val="dk1"/>
                </a:solidFill>
              </a:rPr>
              <a:t>Middle-class economic security declining</a:t>
            </a:r>
            <a:endParaRPr sz="6125">
              <a:solidFill>
                <a:schemeClr val="dk1"/>
              </a:solidFill>
            </a:endParaRPr>
          </a:p>
          <a:p>
            <a:pPr marL="457200" lvl="0" indent="-325848" algn="l" rtl="0">
              <a:spcBef>
                <a:spcPts val="0"/>
              </a:spcBef>
              <a:spcAft>
                <a:spcPts val="0"/>
              </a:spcAft>
              <a:buClr>
                <a:schemeClr val="dk1"/>
              </a:buClr>
              <a:buSzPct val="100000"/>
              <a:buChar char="●"/>
            </a:pPr>
            <a:r>
              <a:rPr lang="en" sz="6125">
                <a:solidFill>
                  <a:schemeClr val="dk1"/>
                </a:solidFill>
              </a:rPr>
              <a:t>Company mergers, outsourcing, growing pay gaps</a:t>
            </a:r>
            <a:endParaRPr sz="6125">
              <a:solidFill>
                <a:schemeClr val="dk1"/>
              </a:solidFill>
            </a:endParaRPr>
          </a:p>
          <a:p>
            <a:pPr marL="0" lvl="0" indent="0" algn="l" rtl="0">
              <a:spcBef>
                <a:spcPts val="1200"/>
              </a:spcBef>
              <a:spcAft>
                <a:spcPts val="0"/>
              </a:spcAft>
              <a:buNone/>
            </a:pPr>
            <a:r>
              <a:rPr lang="en" sz="6125" b="1">
                <a:solidFill>
                  <a:schemeClr val="dk1"/>
                </a:solidFill>
              </a:rPr>
              <a:t>Policy Shifts:</a:t>
            </a:r>
            <a:endParaRPr sz="6125" b="1">
              <a:solidFill>
                <a:schemeClr val="dk1"/>
              </a:solidFill>
            </a:endParaRPr>
          </a:p>
          <a:p>
            <a:pPr marL="457200" lvl="0" indent="-325848" algn="l" rtl="0">
              <a:spcBef>
                <a:spcPts val="1200"/>
              </a:spcBef>
              <a:spcAft>
                <a:spcPts val="0"/>
              </a:spcAft>
              <a:buClr>
                <a:schemeClr val="dk1"/>
              </a:buClr>
              <a:buSzPct val="100000"/>
              <a:buChar char="●"/>
            </a:pPr>
            <a:r>
              <a:rPr lang="en" sz="6125">
                <a:solidFill>
                  <a:schemeClr val="dk1"/>
                </a:solidFill>
              </a:rPr>
              <a:t>Court rulings less sympathetic to civil rights claims</a:t>
            </a:r>
            <a:endParaRPr sz="6125">
              <a:solidFill>
                <a:schemeClr val="dk1"/>
              </a:solidFill>
            </a:endParaRPr>
          </a:p>
          <a:p>
            <a:pPr marL="457200" lvl="0" indent="-325848" algn="l" rtl="0">
              <a:spcBef>
                <a:spcPts val="0"/>
              </a:spcBef>
              <a:spcAft>
                <a:spcPts val="0"/>
              </a:spcAft>
              <a:buClr>
                <a:schemeClr val="dk1"/>
              </a:buClr>
              <a:buSzPct val="100000"/>
              <a:buChar char="●"/>
            </a:pPr>
            <a:r>
              <a:rPr lang="en" sz="6125">
                <a:solidFill>
                  <a:schemeClr val="dk1"/>
                </a:solidFill>
              </a:rPr>
              <a:t>Public opposition to bilingual education increased</a:t>
            </a:r>
            <a:endParaRPr sz="6125">
              <a:solidFill>
                <a:schemeClr val="dk1"/>
              </a:solidFill>
            </a:endParaRPr>
          </a:p>
          <a:p>
            <a:pPr marL="457200" lvl="0" indent="-325848" algn="l" rtl="0">
              <a:spcBef>
                <a:spcPts val="0"/>
              </a:spcBef>
              <a:spcAft>
                <a:spcPts val="0"/>
              </a:spcAft>
              <a:buClr>
                <a:schemeClr val="dk1"/>
              </a:buClr>
              <a:buSzPct val="100000"/>
              <a:buChar char="●"/>
            </a:pPr>
            <a:r>
              <a:rPr lang="en" sz="6125">
                <a:solidFill>
                  <a:schemeClr val="dk1"/>
                </a:solidFill>
              </a:rPr>
              <a:t>OCR enforcement of Lau Remedies declined dramatically</a:t>
            </a:r>
            <a:endParaRPr sz="6125">
              <a:solidFill>
                <a:schemeClr val="dk1"/>
              </a:solidFill>
            </a:endParaRPr>
          </a:p>
          <a:p>
            <a:pPr marL="0" lvl="0" indent="0" algn="l" rtl="0">
              <a:spcBef>
                <a:spcPts val="1200"/>
              </a:spcBef>
              <a:spcAft>
                <a:spcPts val="0"/>
              </a:spcAft>
              <a:buNone/>
            </a:pPr>
            <a:r>
              <a:rPr lang="en" sz="6125" b="1">
                <a:solidFill>
                  <a:schemeClr val="dk1"/>
                </a:solidFill>
              </a:rPr>
              <a:t>"English-Only" Laws (Late 1990s-Early 2000s):</a:t>
            </a:r>
            <a:endParaRPr sz="6125" b="1">
              <a:solidFill>
                <a:schemeClr val="dk1"/>
              </a:solidFill>
            </a:endParaRPr>
          </a:p>
          <a:p>
            <a:pPr marL="457200" lvl="0" indent="-325848" algn="l" rtl="0">
              <a:spcBef>
                <a:spcPts val="1200"/>
              </a:spcBef>
              <a:spcAft>
                <a:spcPts val="0"/>
              </a:spcAft>
              <a:buClr>
                <a:schemeClr val="dk1"/>
              </a:buClr>
              <a:buSzPct val="100000"/>
              <a:buChar char="●"/>
            </a:pPr>
            <a:r>
              <a:rPr lang="en" sz="6125">
                <a:solidFill>
                  <a:schemeClr val="dk1"/>
                </a:solidFill>
              </a:rPr>
              <a:t>California, Arizona, Massachusetts</a:t>
            </a:r>
            <a:endParaRPr sz="6125">
              <a:solidFill>
                <a:schemeClr val="dk1"/>
              </a:solidFill>
            </a:endParaRPr>
          </a:p>
          <a:p>
            <a:pPr marL="457200" lvl="0" indent="-325848" algn="l" rtl="0">
              <a:spcBef>
                <a:spcPts val="0"/>
              </a:spcBef>
              <a:spcAft>
                <a:spcPts val="0"/>
              </a:spcAft>
              <a:buClr>
                <a:schemeClr val="dk1"/>
              </a:buClr>
              <a:buSzPct val="100000"/>
              <a:buChar char="●"/>
            </a:pPr>
            <a:r>
              <a:rPr lang="en" sz="6125">
                <a:solidFill>
                  <a:schemeClr val="dk1"/>
                </a:solidFill>
              </a:rPr>
              <a:t>Forbid use of home languages for instruction</a:t>
            </a:r>
            <a:endParaRPr sz="6125">
              <a:solidFill>
                <a:schemeClr val="dk1"/>
              </a:solidFill>
            </a:endParaRPr>
          </a:p>
          <a:p>
            <a:pPr marL="457200" lvl="0" indent="-325848" algn="l" rtl="0">
              <a:spcBef>
                <a:spcPts val="0"/>
              </a:spcBef>
              <a:spcAft>
                <a:spcPts val="0"/>
              </a:spcAft>
              <a:buClr>
                <a:schemeClr val="dk1"/>
              </a:buClr>
              <a:buSzPct val="100000"/>
              <a:buChar char="●"/>
            </a:pPr>
            <a:r>
              <a:rPr lang="en" sz="6125">
                <a:solidFill>
                  <a:schemeClr val="dk1"/>
                </a:solidFill>
              </a:rPr>
              <a:t>Affected 40% of English learners</a:t>
            </a:r>
            <a:endParaRPr sz="6125">
              <a:solidFill>
                <a:schemeClr val="dk1"/>
              </a:solidFill>
            </a:endParaRPr>
          </a:p>
          <a:p>
            <a:pPr marL="457200" lvl="0" indent="-325848" algn="l" rtl="0">
              <a:spcBef>
                <a:spcPts val="0"/>
              </a:spcBef>
              <a:spcAft>
                <a:spcPts val="0"/>
              </a:spcAft>
              <a:buClr>
                <a:schemeClr val="dk1"/>
              </a:buClr>
              <a:buSzPct val="100000"/>
              <a:buChar char="●"/>
            </a:pPr>
            <a:r>
              <a:rPr lang="en" sz="6125" b="1">
                <a:solidFill>
                  <a:schemeClr val="dk1"/>
                </a:solidFill>
              </a:rPr>
              <a:t>Research showed:</a:t>
            </a:r>
            <a:r>
              <a:rPr lang="en" sz="6125">
                <a:solidFill>
                  <a:schemeClr val="dk1"/>
                </a:solidFill>
              </a:rPr>
              <a:t> Negative impact on graduation rates, reading, and math</a:t>
            </a:r>
            <a:endParaRPr sz="6125" b="1">
              <a:solidFill>
                <a:schemeClr val="dk1"/>
              </a:solidFill>
            </a:endParaRPr>
          </a:p>
          <a:p>
            <a:pPr marL="0" lvl="0" indent="0" algn="l" rtl="0">
              <a:spcBef>
                <a:spcPts val="1200"/>
              </a:spcBef>
              <a:spcAft>
                <a:spcPts val="0"/>
              </a:spcAft>
              <a:buNone/>
            </a:pPr>
            <a:endParaRPr sz="1900">
              <a:solidFill>
                <a:schemeClr val="dk1"/>
              </a:solidFill>
            </a:endParaRPr>
          </a:p>
          <a:p>
            <a:pPr marL="0" lvl="0" indent="0" algn="l" rtl="0">
              <a:spcBef>
                <a:spcPts val="1200"/>
              </a:spcBef>
              <a:spcAft>
                <a:spcPts val="120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79"/>
        <p:cNvGrpSpPr/>
        <p:nvPr/>
      </p:nvGrpSpPr>
      <p:grpSpPr>
        <a:xfrm>
          <a:off x="0" y="0"/>
          <a:ext cx="0" cy="0"/>
          <a:chOff x="0" y="0"/>
          <a:chExt cx="0" cy="0"/>
        </a:xfrm>
      </p:grpSpPr>
      <p:sp>
        <p:nvSpPr>
          <p:cNvPr id="180" name="Google Shape;180;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Contemporary Immigration Context</a:t>
            </a:r>
            <a:endParaRPr sz="2000"/>
          </a:p>
        </p:txBody>
      </p:sp>
      <p:sp>
        <p:nvSpPr>
          <p:cNvPr id="181" name="Google Shape;181;p34"/>
          <p:cNvSpPr txBox="1">
            <a:spLocks noGrp="1"/>
          </p:cNvSpPr>
          <p:nvPr>
            <p:ph type="body" idx="1"/>
          </p:nvPr>
        </p:nvSpPr>
        <p:spPr>
          <a:xfrm>
            <a:off x="311700" y="1152475"/>
            <a:ext cx="8520600" cy="3535500"/>
          </a:xfrm>
          <a:prstGeom prst="rect">
            <a:avLst/>
          </a:prstGeom>
        </p:spPr>
        <p:txBody>
          <a:bodyPr spcFirstLastPara="1" wrap="square" lIns="91425" tIns="91425" rIns="91425" bIns="91425" anchor="t" anchorCtr="0">
            <a:normAutofit fontScale="25000" lnSpcReduction="20000"/>
          </a:bodyPr>
          <a:lstStyle/>
          <a:p>
            <a:pPr marL="0" lvl="0" indent="0" algn="l" rtl="0">
              <a:spcBef>
                <a:spcPts val="1200"/>
              </a:spcBef>
              <a:spcAft>
                <a:spcPts val="0"/>
              </a:spcAft>
              <a:buNone/>
            </a:pPr>
            <a:r>
              <a:rPr lang="en" sz="6554" b="1">
                <a:solidFill>
                  <a:schemeClr val="dk1"/>
                </a:solidFill>
              </a:rPr>
              <a:t>Major Shift:</a:t>
            </a:r>
            <a:r>
              <a:rPr lang="en" sz="6554">
                <a:solidFill>
                  <a:schemeClr val="dk1"/>
                </a:solidFill>
              </a:rPr>
              <a:t> September 11, 2001 terrorist attacks</a:t>
            </a:r>
            <a:endParaRPr sz="6554">
              <a:solidFill>
                <a:schemeClr val="dk1"/>
              </a:solidFill>
            </a:endParaRPr>
          </a:p>
          <a:p>
            <a:pPr marL="0" lvl="0" indent="0" algn="l" rtl="0">
              <a:spcBef>
                <a:spcPts val="1200"/>
              </a:spcBef>
              <a:spcAft>
                <a:spcPts val="0"/>
              </a:spcAft>
              <a:buNone/>
            </a:pPr>
            <a:r>
              <a:rPr lang="en" sz="6554" b="1">
                <a:solidFill>
                  <a:schemeClr val="dk1"/>
                </a:solidFill>
              </a:rPr>
              <a:t>Institutional Changes:</a:t>
            </a:r>
            <a:endParaRPr sz="6554" b="1">
              <a:solidFill>
                <a:schemeClr val="dk1"/>
              </a:solidFill>
            </a:endParaRPr>
          </a:p>
          <a:p>
            <a:pPr marL="457200" lvl="0" indent="-332651" algn="l" rtl="0">
              <a:spcBef>
                <a:spcPts val="1200"/>
              </a:spcBef>
              <a:spcAft>
                <a:spcPts val="0"/>
              </a:spcAft>
              <a:buClr>
                <a:schemeClr val="dk1"/>
              </a:buClr>
              <a:buSzPct val="100000"/>
              <a:buChar char="●"/>
            </a:pPr>
            <a:r>
              <a:rPr lang="en" sz="6554">
                <a:solidFill>
                  <a:schemeClr val="dk1"/>
                </a:solidFill>
              </a:rPr>
              <a:t>Immigration and Naturalization Service (INS) eliminated</a:t>
            </a:r>
            <a:endParaRPr sz="6554">
              <a:solidFill>
                <a:schemeClr val="dk1"/>
              </a:solidFill>
            </a:endParaRPr>
          </a:p>
          <a:p>
            <a:pPr marL="457200" lvl="0" indent="-332651" algn="l" rtl="0">
              <a:spcBef>
                <a:spcPts val="0"/>
              </a:spcBef>
              <a:spcAft>
                <a:spcPts val="0"/>
              </a:spcAft>
              <a:buClr>
                <a:schemeClr val="dk1"/>
              </a:buClr>
              <a:buSzPct val="100000"/>
              <a:buChar char="●"/>
            </a:pPr>
            <a:r>
              <a:rPr lang="en" sz="6554">
                <a:solidFill>
                  <a:schemeClr val="dk1"/>
                </a:solidFill>
              </a:rPr>
              <a:t>New Department of Homeland Security created:</a:t>
            </a:r>
            <a:endParaRPr sz="6554">
              <a:solidFill>
                <a:schemeClr val="dk1"/>
              </a:solidFill>
            </a:endParaRPr>
          </a:p>
          <a:p>
            <a:pPr marL="914400" lvl="1" indent="-332651" algn="l" rtl="0">
              <a:spcBef>
                <a:spcPts val="0"/>
              </a:spcBef>
              <a:spcAft>
                <a:spcPts val="0"/>
              </a:spcAft>
              <a:buClr>
                <a:schemeClr val="dk1"/>
              </a:buClr>
              <a:buSzPct val="100000"/>
              <a:buChar char="○"/>
            </a:pPr>
            <a:r>
              <a:rPr lang="en" sz="6554" b="1">
                <a:solidFill>
                  <a:schemeClr val="dk1"/>
                </a:solidFill>
              </a:rPr>
              <a:t>USCIS:</a:t>
            </a:r>
            <a:r>
              <a:rPr lang="en" sz="6554">
                <a:solidFill>
                  <a:schemeClr val="dk1"/>
                </a:solidFill>
              </a:rPr>
              <a:t> Citizenship and Immigration Services</a:t>
            </a:r>
            <a:endParaRPr sz="6554">
              <a:solidFill>
                <a:schemeClr val="dk1"/>
              </a:solidFill>
            </a:endParaRPr>
          </a:p>
          <a:p>
            <a:pPr marL="914400" lvl="1" indent="-332651" algn="l" rtl="0">
              <a:spcBef>
                <a:spcPts val="0"/>
              </a:spcBef>
              <a:spcAft>
                <a:spcPts val="0"/>
              </a:spcAft>
              <a:buClr>
                <a:schemeClr val="dk1"/>
              </a:buClr>
              <a:buSzPct val="100000"/>
              <a:buChar char="○"/>
            </a:pPr>
            <a:r>
              <a:rPr lang="en" sz="6554" b="1">
                <a:solidFill>
                  <a:schemeClr val="dk1"/>
                </a:solidFill>
              </a:rPr>
              <a:t>ICE:</a:t>
            </a:r>
            <a:r>
              <a:rPr lang="en" sz="6554">
                <a:solidFill>
                  <a:schemeClr val="dk1"/>
                </a:solidFill>
              </a:rPr>
              <a:t> Immigration and Customs Enforcement</a:t>
            </a:r>
            <a:endParaRPr sz="6554">
              <a:solidFill>
                <a:schemeClr val="dk1"/>
              </a:solidFill>
            </a:endParaRPr>
          </a:p>
          <a:p>
            <a:pPr marL="914400" lvl="1" indent="-332651" algn="l" rtl="0">
              <a:spcBef>
                <a:spcPts val="0"/>
              </a:spcBef>
              <a:spcAft>
                <a:spcPts val="0"/>
              </a:spcAft>
              <a:buClr>
                <a:schemeClr val="dk1"/>
              </a:buClr>
              <a:buSzPct val="100000"/>
              <a:buChar char="○"/>
            </a:pPr>
            <a:r>
              <a:rPr lang="en" sz="6554" b="1">
                <a:solidFill>
                  <a:schemeClr val="dk1"/>
                </a:solidFill>
              </a:rPr>
              <a:t>CBP:</a:t>
            </a:r>
            <a:r>
              <a:rPr lang="en" sz="6554">
                <a:solidFill>
                  <a:schemeClr val="dk1"/>
                </a:solidFill>
              </a:rPr>
              <a:t> Customs and Border Protection</a:t>
            </a:r>
            <a:endParaRPr sz="6554">
              <a:solidFill>
                <a:schemeClr val="dk1"/>
              </a:solidFill>
            </a:endParaRPr>
          </a:p>
          <a:p>
            <a:pPr marL="0" lvl="0" indent="0" algn="l" rtl="0">
              <a:spcBef>
                <a:spcPts val="1200"/>
              </a:spcBef>
              <a:spcAft>
                <a:spcPts val="0"/>
              </a:spcAft>
              <a:buNone/>
            </a:pPr>
            <a:r>
              <a:rPr lang="en" sz="6554" b="1">
                <a:solidFill>
                  <a:schemeClr val="dk1"/>
                </a:solidFill>
              </a:rPr>
              <a:t>School Impact:</a:t>
            </a:r>
            <a:endParaRPr sz="6554" b="1">
              <a:solidFill>
                <a:schemeClr val="dk1"/>
              </a:solidFill>
            </a:endParaRPr>
          </a:p>
          <a:p>
            <a:pPr marL="457200" lvl="0" indent="-332651" algn="l" rtl="0">
              <a:spcBef>
                <a:spcPts val="1200"/>
              </a:spcBef>
              <a:spcAft>
                <a:spcPts val="0"/>
              </a:spcAft>
              <a:buClr>
                <a:schemeClr val="dk1"/>
              </a:buClr>
              <a:buSzPct val="100000"/>
              <a:buChar char="●"/>
            </a:pPr>
            <a:r>
              <a:rPr lang="en" sz="6554">
                <a:solidFill>
                  <a:schemeClr val="dk1"/>
                </a:solidFill>
              </a:rPr>
              <a:t>ICE arrests near schools</a:t>
            </a:r>
            <a:endParaRPr sz="6554">
              <a:solidFill>
                <a:schemeClr val="dk1"/>
              </a:solidFill>
            </a:endParaRPr>
          </a:p>
          <a:p>
            <a:pPr marL="457200" lvl="0" indent="-332651" algn="l" rtl="0">
              <a:spcBef>
                <a:spcPts val="0"/>
              </a:spcBef>
              <a:spcAft>
                <a:spcPts val="0"/>
              </a:spcAft>
              <a:buClr>
                <a:schemeClr val="dk1"/>
              </a:buClr>
              <a:buSzPct val="100000"/>
              <a:buChar char="●"/>
            </a:pPr>
            <a:r>
              <a:rPr lang="en" sz="6554">
                <a:solidFill>
                  <a:schemeClr val="dk1"/>
                </a:solidFill>
              </a:rPr>
              <a:t>Trauma and fear for students/families</a:t>
            </a:r>
            <a:endParaRPr sz="6554">
              <a:solidFill>
                <a:schemeClr val="dk1"/>
              </a:solidFill>
            </a:endParaRPr>
          </a:p>
          <a:p>
            <a:pPr marL="457200" lvl="0" indent="-332651" algn="l" rtl="0">
              <a:spcBef>
                <a:spcPts val="0"/>
              </a:spcBef>
              <a:spcAft>
                <a:spcPts val="0"/>
              </a:spcAft>
              <a:buClr>
                <a:schemeClr val="dk1"/>
              </a:buClr>
              <a:buSzPct val="100000"/>
              <a:buChar char="●"/>
            </a:pPr>
            <a:r>
              <a:rPr lang="en" sz="6554">
                <a:solidFill>
                  <a:schemeClr val="dk1"/>
                </a:solidFill>
              </a:rPr>
              <a:t>Some districts issue protection resolutions</a:t>
            </a:r>
            <a:endParaRPr sz="6554">
              <a:solidFill>
                <a:schemeClr val="dk1"/>
              </a:solidFill>
            </a:endParaRPr>
          </a:p>
          <a:p>
            <a:pPr marL="457200" lvl="0" indent="-332651" algn="l" rtl="0">
              <a:spcBef>
                <a:spcPts val="0"/>
              </a:spcBef>
              <a:spcAft>
                <a:spcPts val="0"/>
              </a:spcAft>
              <a:buClr>
                <a:schemeClr val="dk1"/>
              </a:buClr>
              <a:buSzPct val="100000"/>
              <a:buChar char="●"/>
            </a:pPr>
            <a:r>
              <a:rPr lang="en" sz="6554">
                <a:solidFill>
                  <a:schemeClr val="dk1"/>
                </a:solidFill>
              </a:rPr>
              <a:t>Deterrence of school enrollment</a:t>
            </a:r>
            <a:endParaRPr sz="7062" b="1">
              <a:solidFill>
                <a:schemeClr val="dk1"/>
              </a:solidFill>
            </a:endParaRPr>
          </a:p>
          <a:p>
            <a:pPr marL="0" lvl="0" indent="0" algn="l" rtl="0">
              <a:spcBef>
                <a:spcPts val="1200"/>
              </a:spcBef>
              <a:spcAft>
                <a:spcPts val="120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85"/>
        <p:cNvGrpSpPr/>
        <p:nvPr/>
      </p:nvGrpSpPr>
      <p:grpSpPr>
        <a:xfrm>
          <a:off x="0" y="0"/>
          <a:ext cx="0" cy="0"/>
          <a:chOff x="0" y="0"/>
          <a:chExt cx="0" cy="0"/>
        </a:xfrm>
      </p:grpSpPr>
      <p:sp>
        <p:nvSpPr>
          <p:cNvPr id="186" name="Google Shape;186;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800"/>
              </a:spcBef>
              <a:spcAft>
                <a:spcPts val="400"/>
              </a:spcAft>
              <a:buClr>
                <a:schemeClr val="dk1"/>
              </a:buClr>
              <a:buSzPts val="1100"/>
              <a:buFont typeface="Arial"/>
              <a:buNone/>
            </a:pPr>
            <a:r>
              <a:rPr lang="en" sz="1700" b="1"/>
              <a:t>DACA and the DREAM Act</a:t>
            </a:r>
            <a:endParaRPr sz="2000"/>
          </a:p>
        </p:txBody>
      </p:sp>
      <p:sp>
        <p:nvSpPr>
          <p:cNvPr id="187" name="Google Shape;187;p35"/>
          <p:cNvSpPr txBox="1">
            <a:spLocks noGrp="1"/>
          </p:cNvSpPr>
          <p:nvPr>
            <p:ph type="body" idx="1"/>
          </p:nvPr>
        </p:nvSpPr>
        <p:spPr>
          <a:xfrm>
            <a:off x="311700" y="1172725"/>
            <a:ext cx="8520600" cy="3778500"/>
          </a:xfrm>
          <a:prstGeom prst="rect">
            <a:avLst/>
          </a:prstGeom>
        </p:spPr>
        <p:txBody>
          <a:bodyPr spcFirstLastPara="1" wrap="square" lIns="91425" tIns="91425" rIns="91425" bIns="91425" anchor="t" anchorCtr="0">
            <a:normAutofit fontScale="25000" lnSpcReduction="20000"/>
          </a:bodyPr>
          <a:lstStyle/>
          <a:p>
            <a:pPr marL="0" lvl="0" indent="0" algn="l" rtl="0">
              <a:spcBef>
                <a:spcPts val="1200"/>
              </a:spcBef>
              <a:spcAft>
                <a:spcPts val="0"/>
              </a:spcAft>
              <a:buNone/>
            </a:pPr>
            <a:r>
              <a:rPr lang="en" sz="5586" b="1">
                <a:solidFill>
                  <a:schemeClr val="dk1"/>
                </a:solidFill>
              </a:rPr>
              <a:t>The DREAM Act:</a:t>
            </a:r>
            <a:endParaRPr sz="5586" b="1">
              <a:solidFill>
                <a:schemeClr val="dk1"/>
              </a:solidFill>
            </a:endParaRPr>
          </a:p>
          <a:p>
            <a:pPr marL="457200" lvl="0" indent="-317282" algn="l" rtl="0">
              <a:spcBef>
                <a:spcPts val="1200"/>
              </a:spcBef>
              <a:spcAft>
                <a:spcPts val="0"/>
              </a:spcAft>
              <a:buClr>
                <a:schemeClr val="dk1"/>
              </a:buClr>
              <a:buSzPct val="100000"/>
              <a:buChar char="●"/>
            </a:pPr>
            <a:r>
              <a:rPr lang="en" sz="5586">
                <a:solidFill>
                  <a:schemeClr val="dk1"/>
                </a:solidFill>
              </a:rPr>
              <a:t>Development Relief and Education for Alien Minors</a:t>
            </a:r>
            <a:endParaRPr sz="5586">
              <a:solidFill>
                <a:schemeClr val="dk1"/>
              </a:solidFill>
            </a:endParaRPr>
          </a:p>
          <a:p>
            <a:pPr marL="457200" lvl="0" indent="-317282" algn="l" rtl="0">
              <a:spcBef>
                <a:spcPts val="0"/>
              </a:spcBef>
              <a:spcAft>
                <a:spcPts val="0"/>
              </a:spcAft>
              <a:buClr>
                <a:schemeClr val="dk1"/>
              </a:buClr>
              <a:buSzPct val="100000"/>
              <a:buChar char="●"/>
            </a:pPr>
            <a:r>
              <a:rPr lang="en" sz="5586">
                <a:solidFill>
                  <a:schemeClr val="dk1"/>
                </a:solidFill>
              </a:rPr>
              <a:t>Would provide pathway to citizenship</a:t>
            </a:r>
            <a:endParaRPr sz="5586">
              <a:solidFill>
                <a:schemeClr val="dk1"/>
              </a:solidFill>
            </a:endParaRPr>
          </a:p>
          <a:p>
            <a:pPr marL="457200" lvl="0" indent="-317282" algn="l" rtl="0">
              <a:spcBef>
                <a:spcPts val="0"/>
              </a:spcBef>
              <a:spcAft>
                <a:spcPts val="0"/>
              </a:spcAft>
              <a:buClr>
                <a:schemeClr val="dk1"/>
              </a:buClr>
              <a:buSzPct val="100000"/>
              <a:buChar char="●"/>
            </a:pPr>
            <a:r>
              <a:rPr lang="en" sz="5586">
                <a:solidFill>
                  <a:schemeClr val="dk1"/>
                </a:solidFill>
              </a:rPr>
              <a:t>Popular, bipartisan support</a:t>
            </a:r>
            <a:endParaRPr sz="5586">
              <a:solidFill>
                <a:schemeClr val="dk1"/>
              </a:solidFill>
            </a:endParaRPr>
          </a:p>
          <a:p>
            <a:pPr marL="457200" lvl="0" indent="-317282" algn="l" rtl="0">
              <a:spcBef>
                <a:spcPts val="0"/>
              </a:spcBef>
              <a:spcAft>
                <a:spcPts val="0"/>
              </a:spcAft>
              <a:buClr>
                <a:schemeClr val="dk1"/>
              </a:buClr>
              <a:buSzPct val="100000"/>
              <a:buChar char="●"/>
            </a:pPr>
            <a:r>
              <a:rPr lang="en" sz="5586" b="1">
                <a:solidFill>
                  <a:schemeClr val="dk1"/>
                </a:solidFill>
              </a:rPr>
              <a:t>Failed 11 times (2001-2021)</a:t>
            </a:r>
            <a:endParaRPr sz="5586" b="1">
              <a:solidFill>
                <a:schemeClr val="dk1"/>
              </a:solidFill>
            </a:endParaRPr>
          </a:p>
          <a:p>
            <a:pPr marL="0" lvl="0" indent="0" algn="l" rtl="0">
              <a:spcBef>
                <a:spcPts val="1200"/>
              </a:spcBef>
              <a:spcAft>
                <a:spcPts val="0"/>
              </a:spcAft>
              <a:buNone/>
            </a:pPr>
            <a:r>
              <a:rPr lang="en" sz="5586" b="1">
                <a:solidFill>
                  <a:schemeClr val="dk1"/>
                </a:solidFill>
              </a:rPr>
              <a:t>DACA (2012):</a:t>
            </a:r>
            <a:endParaRPr sz="5586" b="1">
              <a:solidFill>
                <a:schemeClr val="dk1"/>
              </a:solidFill>
            </a:endParaRPr>
          </a:p>
          <a:p>
            <a:pPr marL="457200" lvl="0" indent="-317282" algn="l" rtl="0">
              <a:spcBef>
                <a:spcPts val="1200"/>
              </a:spcBef>
              <a:spcAft>
                <a:spcPts val="0"/>
              </a:spcAft>
              <a:buClr>
                <a:schemeClr val="dk1"/>
              </a:buClr>
              <a:buSzPct val="100000"/>
              <a:buChar char="●"/>
            </a:pPr>
            <a:r>
              <a:rPr lang="en" sz="5586">
                <a:solidFill>
                  <a:schemeClr val="dk1"/>
                </a:solidFill>
              </a:rPr>
              <a:t>Deferred Action for Childhood Arrivals</a:t>
            </a:r>
            <a:endParaRPr sz="5586">
              <a:solidFill>
                <a:schemeClr val="dk1"/>
              </a:solidFill>
            </a:endParaRPr>
          </a:p>
          <a:p>
            <a:pPr marL="457200" lvl="0" indent="-317282" algn="l" rtl="0">
              <a:spcBef>
                <a:spcPts val="0"/>
              </a:spcBef>
              <a:spcAft>
                <a:spcPts val="0"/>
              </a:spcAft>
              <a:buClr>
                <a:schemeClr val="dk1"/>
              </a:buClr>
              <a:buSzPct val="100000"/>
              <a:buChar char="●"/>
            </a:pPr>
            <a:r>
              <a:rPr lang="en" sz="5586">
                <a:solidFill>
                  <a:schemeClr val="dk1"/>
                </a:solidFill>
              </a:rPr>
              <a:t>Executive action by President Obama</a:t>
            </a:r>
            <a:endParaRPr sz="5586">
              <a:solidFill>
                <a:schemeClr val="dk1"/>
              </a:solidFill>
            </a:endParaRPr>
          </a:p>
          <a:p>
            <a:pPr marL="457200" lvl="0" indent="-317282" algn="l" rtl="0">
              <a:spcBef>
                <a:spcPts val="0"/>
              </a:spcBef>
              <a:spcAft>
                <a:spcPts val="0"/>
              </a:spcAft>
              <a:buClr>
                <a:schemeClr val="dk1"/>
              </a:buClr>
              <a:buSzPct val="100000"/>
              <a:buChar char="●"/>
            </a:pPr>
            <a:r>
              <a:rPr lang="en" sz="5586">
                <a:solidFill>
                  <a:schemeClr val="dk1"/>
                </a:solidFill>
              </a:rPr>
              <a:t>Provides: Temporary deportation relief + work permits</a:t>
            </a:r>
            <a:endParaRPr sz="5586">
              <a:solidFill>
                <a:schemeClr val="dk1"/>
              </a:solidFill>
            </a:endParaRPr>
          </a:p>
          <a:p>
            <a:pPr marL="457200" lvl="0" indent="-317282" algn="l" rtl="0">
              <a:spcBef>
                <a:spcPts val="0"/>
              </a:spcBef>
              <a:spcAft>
                <a:spcPts val="0"/>
              </a:spcAft>
              <a:buClr>
                <a:schemeClr val="dk1"/>
              </a:buClr>
              <a:buSzPct val="100000"/>
              <a:buChar char="●"/>
            </a:pPr>
            <a:r>
              <a:rPr lang="en" sz="5586">
                <a:solidFill>
                  <a:schemeClr val="dk1"/>
                </a:solidFill>
              </a:rPr>
              <a:t>Does NOT provide: Pathway to citizenship</a:t>
            </a:r>
            <a:endParaRPr sz="5586">
              <a:solidFill>
                <a:schemeClr val="dk1"/>
              </a:solidFill>
            </a:endParaRPr>
          </a:p>
          <a:p>
            <a:pPr marL="457200" lvl="0" indent="-317282" algn="l" rtl="0">
              <a:spcBef>
                <a:spcPts val="0"/>
              </a:spcBef>
              <a:spcAft>
                <a:spcPts val="0"/>
              </a:spcAft>
              <a:buClr>
                <a:schemeClr val="dk1"/>
              </a:buClr>
              <a:buSzPct val="100000"/>
              <a:buChar char="●"/>
            </a:pPr>
            <a:r>
              <a:rPr lang="en" sz="5586" b="1">
                <a:solidFill>
                  <a:schemeClr val="dk1"/>
                </a:solidFill>
              </a:rPr>
              <a:t>Challenged in courts, ruled unlawful in 2021</a:t>
            </a:r>
            <a:endParaRPr sz="5586" b="1">
              <a:solidFill>
                <a:schemeClr val="dk1"/>
              </a:solidFill>
            </a:endParaRPr>
          </a:p>
          <a:p>
            <a:pPr marL="0" lvl="0" indent="0" algn="l" rtl="0">
              <a:spcBef>
                <a:spcPts val="1200"/>
              </a:spcBef>
              <a:spcAft>
                <a:spcPts val="0"/>
              </a:spcAft>
              <a:buNone/>
            </a:pPr>
            <a:r>
              <a:rPr lang="en" sz="5586" b="1">
                <a:solidFill>
                  <a:schemeClr val="dk1"/>
                </a:solidFill>
              </a:rPr>
              <a:t>Public Opinion Paradox:</a:t>
            </a:r>
            <a:endParaRPr sz="5586" b="1">
              <a:solidFill>
                <a:schemeClr val="dk1"/>
              </a:solidFill>
            </a:endParaRPr>
          </a:p>
          <a:p>
            <a:pPr marL="457200" lvl="0" indent="-317282" algn="l" rtl="0">
              <a:spcBef>
                <a:spcPts val="1200"/>
              </a:spcBef>
              <a:spcAft>
                <a:spcPts val="0"/>
              </a:spcAft>
              <a:buClr>
                <a:schemeClr val="dk1"/>
              </a:buClr>
              <a:buSzPct val="100000"/>
              <a:buChar char="●"/>
            </a:pPr>
            <a:r>
              <a:rPr lang="en" sz="5586">
                <a:solidFill>
                  <a:schemeClr val="dk1"/>
                </a:solidFill>
              </a:rPr>
              <a:t>~70% support pathway to citizenship</a:t>
            </a:r>
            <a:endParaRPr sz="5586">
              <a:solidFill>
                <a:schemeClr val="dk1"/>
              </a:solidFill>
            </a:endParaRPr>
          </a:p>
          <a:p>
            <a:pPr marL="457200" lvl="0" indent="-317282" algn="l" rtl="0">
              <a:spcBef>
                <a:spcPts val="0"/>
              </a:spcBef>
              <a:spcAft>
                <a:spcPts val="0"/>
              </a:spcAft>
              <a:buClr>
                <a:schemeClr val="dk1"/>
              </a:buClr>
              <a:buSzPct val="100000"/>
              <a:buChar char="●"/>
            </a:pPr>
            <a:r>
              <a:rPr lang="en" sz="5586">
                <a:solidFill>
                  <a:schemeClr val="dk1"/>
                </a:solidFill>
              </a:rPr>
              <a:t>Majority view illegal immigration as "critical threat"</a:t>
            </a:r>
            <a:endParaRPr sz="10072" b="1">
              <a:solidFill>
                <a:schemeClr val="dk1"/>
              </a:solidFill>
            </a:endParaRPr>
          </a:p>
          <a:p>
            <a:pPr marL="0" lvl="0" indent="0" algn="l" rtl="0">
              <a:spcBef>
                <a:spcPts val="1200"/>
              </a:spcBef>
              <a:spcAft>
                <a:spcPts val="1200"/>
              </a:spcAft>
              <a:buNone/>
            </a:pPr>
            <a:endParaRPr sz="5007" b="1">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91"/>
        <p:cNvGrpSpPr/>
        <p:nvPr/>
      </p:nvGrpSpPr>
      <p:grpSpPr>
        <a:xfrm>
          <a:off x="0" y="0"/>
          <a:ext cx="0" cy="0"/>
          <a:chOff x="0" y="0"/>
          <a:chExt cx="0" cy="0"/>
        </a:xfrm>
      </p:grpSpPr>
      <p:sp>
        <p:nvSpPr>
          <p:cNvPr id="192" name="Google Shape;192;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Political Climate (2016-Present)</a:t>
            </a:r>
            <a:endParaRPr sz="2000"/>
          </a:p>
        </p:txBody>
      </p:sp>
      <p:sp>
        <p:nvSpPr>
          <p:cNvPr id="193" name="Google Shape;193;p3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400" b="1">
                <a:solidFill>
                  <a:schemeClr val="dk1"/>
                </a:solidFill>
              </a:rPr>
              <a:t>Shift in Political Discourse:</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Public espousal of xenophobic views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Previously, racism/xenophobia politically costly</a:t>
            </a:r>
            <a:endParaRPr sz="1400">
              <a:solidFill>
                <a:schemeClr val="dk1"/>
              </a:solidFill>
            </a:endParaRPr>
          </a:p>
          <a:p>
            <a:pPr marL="0" lvl="0" indent="0" algn="l" rtl="0">
              <a:spcBef>
                <a:spcPts val="1200"/>
              </a:spcBef>
              <a:spcAft>
                <a:spcPts val="0"/>
              </a:spcAft>
              <a:buNone/>
            </a:pPr>
            <a:r>
              <a:rPr lang="en" sz="1400" b="1">
                <a:solidFill>
                  <a:schemeClr val="dk1"/>
                </a:solidFill>
              </a:rPr>
              <a:t>Claims vs. Research:</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Claim: Undocumented immigrants steal jobs, fuel crime</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Research: Actually commit crimes at lower rate than citizens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Economics: Immigration boosts economy and job growth</a:t>
            </a:r>
            <a:endParaRPr sz="1400">
              <a:solidFill>
                <a:schemeClr val="dk1"/>
              </a:solidFill>
            </a:endParaRPr>
          </a:p>
          <a:p>
            <a:pPr marL="0" lvl="0" indent="0" algn="l" rtl="0">
              <a:spcBef>
                <a:spcPts val="1200"/>
              </a:spcBef>
              <a:spcAft>
                <a:spcPts val="0"/>
              </a:spcAft>
              <a:buNone/>
            </a:pPr>
            <a:r>
              <a:rPr lang="en" sz="1400" b="1">
                <a:solidFill>
                  <a:schemeClr val="dk1"/>
                </a:solidFill>
              </a:rPr>
              <a:t>School Impact:</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End of "sensitive locations" policy</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Increased stress, anxiety for undocumented students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Increased bullying in schools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Families fear sending children to school</a:t>
            </a:r>
            <a:endParaRPr sz="1700" b="1">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197"/>
        <p:cNvGrpSpPr/>
        <p:nvPr/>
      </p:nvGrpSpPr>
      <p:grpSpPr>
        <a:xfrm>
          <a:off x="0" y="0"/>
          <a:ext cx="0" cy="0"/>
          <a:chOff x="0" y="0"/>
          <a:chExt cx="0" cy="0"/>
        </a:xfrm>
      </p:grpSpPr>
      <p:sp>
        <p:nvSpPr>
          <p:cNvPr id="198" name="Google Shape;198;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State Polarization</a:t>
            </a:r>
            <a:endParaRPr sz="2000"/>
          </a:p>
        </p:txBody>
      </p:sp>
      <p:sp>
        <p:nvSpPr>
          <p:cNvPr id="199" name="Google Shape;199;p37"/>
          <p:cNvSpPr txBox="1">
            <a:spLocks noGrp="1"/>
          </p:cNvSpPr>
          <p:nvPr>
            <p:ph type="body" idx="1"/>
          </p:nvPr>
        </p:nvSpPr>
        <p:spPr>
          <a:xfrm>
            <a:off x="311700" y="919600"/>
            <a:ext cx="85206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100"/>
              <a:buFont typeface="Arial"/>
              <a:buNone/>
            </a:pPr>
            <a:r>
              <a:rPr lang="en" sz="1400" b="1">
                <a:solidFill>
                  <a:schemeClr val="dk1"/>
                </a:solidFill>
              </a:rPr>
              <a:t>Conservative-Led States (Red):</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Taking on immigration enforcement themselves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Bussing asylum seekers to blue states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Texas → NYC, Chicago, LA, Denver</a:t>
            </a:r>
            <a:endParaRPr sz="1400">
              <a:solidFill>
                <a:schemeClr val="dk1"/>
              </a:solidFill>
            </a:endParaRPr>
          </a:p>
          <a:p>
            <a:pPr marL="0" lvl="0" indent="0" algn="l" rtl="0">
              <a:spcBef>
                <a:spcPts val="1200"/>
              </a:spcBef>
              <a:spcAft>
                <a:spcPts val="0"/>
              </a:spcAft>
              <a:buClr>
                <a:schemeClr val="dk1"/>
              </a:buClr>
              <a:buSzPts val="1100"/>
              <a:buFont typeface="Arial"/>
              <a:buNone/>
            </a:pPr>
            <a:r>
              <a:rPr lang="en" sz="1400" b="1">
                <a:solidFill>
                  <a:schemeClr val="dk1"/>
                </a:solidFill>
              </a:rPr>
              <a:t>Example: New York City (2022-2023)</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Processed 120,000+ migrants in less than a year</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Strain on shelters and schools</a:t>
            </a:r>
            <a:endParaRPr sz="1400">
              <a:solidFill>
                <a:schemeClr val="dk1"/>
              </a:solidFill>
            </a:endParaRPr>
          </a:p>
          <a:p>
            <a:pPr marL="0" lvl="0" indent="0" algn="l" rtl="0">
              <a:spcBef>
                <a:spcPts val="1200"/>
              </a:spcBef>
              <a:spcAft>
                <a:spcPts val="0"/>
              </a:spcAft>
              <a:buClr>
                <a:schemeClr val="dk1"/>
              </a:buClr>
              <a:buSzPts val="1100"/>
              <a:buFont typeface="Arial"/>
              <a:buNone/>
            </a:pPr>
            <a:r>
              <a:rPr lang="en" sz="1400" b="1">
                <a:solidFill>
                  <a:schemeClr val="dk1"/>
                </a:solidFill>
              </a:rPr>
              <a:t>Liberal-Led States (Blue):</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"Sanctuary cities" declarations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More welcoming policies</a:t>
            </a:r>
            <a:endParaRPr sz="1400">
              <a:solidFill>
                <a:schemeClr val="dk1"/>
              </a:solidFill>
            </a:endParaRPr>
          </a:p>
          <a:p>
            <a:pPr marL="0" lvl="0" indent="0" algn="l" rtl="0">
              <a:spcBef>
                <a:spcPts val="1200"/>
              </a:spcBef>
              <a:spcAft>
                <a:spcPts val="0"/>
              </a:spcAft>
              <a:buClr>
                <a:schemeClr val="dk1"/>
              </a:buClr>
              <a:buSzPts val="1100"/>
              <a:buFont typeface="Arial"/>
              <a:buNone/>
            </a:pPr>
            <a:r>
              <a:rPr lang="en" sz="1400" b="1">
                <a:solidFill>
                  <a:schemeClr val="dk1"/>
                </a:solidFill>
              </a:rPr>
              <a:t>The Problem:</a:t>
            </a:r>
            <a:r>
              <a:rPr lang="en" sz="1400">
                <a:solidFill>
                  <a:schemeClr val="dk1"/>
                </a:solidFill>
              </a:rPr>
              <a:t> Lack of comprehensive federal immigration reform</a:t>
            </a:r>
            <a:endParaRPr sz="1400">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Last comprehensive bill: 1986</a:t>
            </a:r>
            <a:endParaRPr sz="1900" b="1">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203"/>
        <p:cNvGrpSpPr/>
        <p:nvPr/>
      </p:nvGrpSpPr>
      <p:grpSpPr>
        <a:xfrm>
          <a:off x="0" y="0"/>
          <a:ext cx="0" cy="0"/>
          <a:chOff x="0" y="0"/>
          <a:chExt cx="0" cy="0"/>
        </a:xfrm>
      </p:grpSpPr>
      <p:sp>
        <p:nvSpPr>
          <p:cNvPr id="204" name="Google Shape;204;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Today's Immigrant Students</a:t>
            </a:r>
            <a:endParaRPr sz="2000"/>
          </a:p>
        </p:txBody>
      </p:sp>
      <p:sp>
        <p:nvSpPr>
          <p:cNvPr id="205" name="Google Shape;205;p38"/>
          <p:cNvSpPr txBox="1">
            <a:spLocks noGrp="1"/>
          </p:cNvSpPr>
          <p:nvPr>
            <p:ph type="body" idx="1"/>
          </p:nvPr>
        </p:nvSpPr>
        <p:spPr>
          <a:xfrm>
            <a:off x="311700" y="919600"/>
            <a:ext cx="85206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500" b="1">
                <a:solidFill>
                  <a:schemeClr val="dk1"/>
                </a:solidFill>
              </a:rPr>
              <a:t>Demographics (2021):</a:t>
            </a:r>
            <a:endParaRPr sz="1500" b="1">
              <a:solidFill>
                <a:schemeClr val="dk1"/>
              </a:solidFill>
            </a:endParaRPr>
          </a:p>
          <a:p>
            <a:pPr marL="457200" lvl="0" indent="-323850" algn="l" rtl="0">
              <a:spcBef>
                <a:spcPts val="1200"/>
              </a:spcBef>
              <a:spcAft>
                <a:spcPts val="0"/>
              </a:spcAft>
              <a:buClr>
                <a:schemeClr val="dk1"/>
              </a:buClr>
              <a:buSzPts val="1500"/>
              <a:buChar char="●"/>
            </a:pPr>
            <a:r>
              <a:rPr lang="en" sz="1500" b="1">
                <a:solidFill>
                  <a:schemeClr val="dk1"/>
                </a:solidFill>
              </a:rPr>
              <a:t>50% Hispanic</a:t>
            </a:r>
            <a:r>
              <a:rPr lang="en" sz="1500">
                <a:solidFill>
                  <a:schemeClr val="dk1"/>
                </a:solidFill>
              </a:rPr>
              <a:t> among recent arrivals</a:t>
            </a:r>
            <a:endParaRPr sz="1500">
              <a:solidFill>
                <a:schemeClr val="dk1"/>
              </a:solidFill>
            </a:endParaRPr>
          </a:p>
          <a:p>
            <a:pPr marL="457200" lvl="0" indent="-323850" algn="l" rtl="0">
              <a:spcBef>
                <a:spcPts val="0"/>
              </a:spcBef>
              <a:spcAft>
                <a:spcPts val="0"/>
              </a:spcAft>
              <a:buClr>
                <a:schemeClr val="dk1"/>
              </a:buClr>
              <a:buSzPts val="1500"/>
              <a:buChar char="●"/>
            </a:pPr>
            <a:r>
              <a:rPr lang="en" sz="1500" b="1">
                <a:solidFill>
                  <a:schemeClr val="dk1"/>
                </a:solidFill>
              </a:rPr>
              <a:t>Top Countries:</a:t>
            </a:r>
            <a:r>
              <a:rPr lang="en" sz="1500">
                <a:solidFill>
                  <a:schemeClr val="dk1"/>
                </a:solidFill>
              </a:rPr>
              <a:t> Mexico, Honduras, Guatemala, India, El Salvador, Dominican Republic, Brazil, Venezuela, China, Philippines</a:t>
            </a:r>
            <a:endParaRPr sz="1500">
              <a:solidFill>
                <a:schemeClr val="dk1"/>
              </a:solidFill>
            </a:endParaRPr>
          </a:p>
          <a:p>
            <a:pPr marL="457200" lvl="0" indent="-323850" algn="l" rtl="0">
              <a:spcBef>
                <a:spcPts val="0"/>
              </a:spcBef>
              <a:spcAft>
                <a:spcPts val="0"/>
              </a:spcAft>
              <a:buClr>
                <a:schemeClr val="dk1"/>
              </a:buClr>
              <a:buSzPts val="1500"/>
              <a:buChar char="●"/>
            </a:pPr>
            <a:r>
              <a:rPr lang="en" sz="1500" b="1">
                <a:solidFill>
                  <a:schemeClr val="dk1"/>
                </a:solidFill>
              </a:rPr>
              <a:t>26% already proficient in English</a:t>
            </a:r>
            <a:endParaRPr sz="1500" b="1">
              <a:solidFill>
                <a:schemeClr val="dk1"/>
              </a:solidFill>
            </a:endParaRPr>
          </a:p>
          <a:p>
            <a:pPr marL="0" lvl="0" indent="0" algn="l" rtl="0">
              <a:spcBef>
                <a:spcPts val="1200"/>
              </a:spcBef>
              <a:spcAft>
                <a:spcPts val="0"/>
              </a:spcAft>
              <a:buNone/>
            </a:pPr>
            <a:r>
              <a:rPr lang="en" sz="1500" b="1">
                <a:solidFill>
                  <a:schemeClr val="dk1"/>
                </a:solidFill>
              </a:rPr>
              <a:t>Characteristics:</a:t>
            </a:r>
            <a:endParaRPr sz="1500" b="1">
              <a:solidFill>
                <a:schemeClr val="dk1"/>
              </a:solidFill>
            </a:endParaRPr>
          </a:p>
          <a:p>
            <a:pPr marL="457200" lvl="0" indent="-323850" algn="l" rtl="0">
              <a:spcBef>
                <a:spcPts val="1200"/>
              </a:spcBef>
              <a:spcAft>
                <a:spcPts val="0"/>
              </a:spcAft>
              <a:buClr>
                <a:schemeClr val="dk1"/>
              </a:buClr>
              <a:buSzPts val="1500"/>
              <a:buChar char="●"/>
            </a:pPr>
            <a:r>
              <a:rPr lang="en" sz="1500">
                <a:solidFill>
                  <a:schemeClr val="dk1"/>
                </a:solidFill>
              </a:rPr>
              <a:t>75% designated as English learners</a:t>
            </a:r>
            <a:endParaRPr sz="1500">
              <a:solidFill>
                <a:schemeClr val="dk1"/>
              </a:solidFill>
            </a:endParaRPr>
          </a:p>
          <a:p>
            <a:pPr marL="457200" lvl="0" indent="-323850" algn="l" rtl="0">
              <a:spcBef>
                <a:spcPts val="0"/>
              </a:spcBef>
              <a:spcAft>
                <a:spcPts val="0"/>
              </a:spcAft>
              <a:buClr>
                <a:schemeClr val="dk1"/>
              </a:buClr>
              <a:buSzPts val="1500"/>
              <a:buChar char="●"/>
            </a:pPr>
            <a:r>
              <a:rPr lang="en" sz="1500">
                <a:solidFill>
                  <a:schemeClr val="dk1"/>
                </a:solidFill>
              </a:rPr>
              <a:t>~32% estimated undocumented</a:t>
            </a:r>
            <a:endParaRPr sz="1500">
              <a:solidFill>
                <a:schemeClr val="dk1"/>
              </a:solidFill>
            </a:endParaRPr>
          </a:p>
          <a:p>
            <a:pPr marL="457200" lvl="0" indent="-323850" algn="l" rtl="0">
              <a:spcBef>
                <a:spcPts val="0"/>
              </a:spcBef>
              <a:spcAft>
                <a:spcPts val="0"/>
              </a:spcAft>
              <a:buClr>
                <a:schemeClr val="dk1"/>
              </a:buClr>
              <a:buSzPts val="1500"/>
              <a:buChar char="●"/>
            </a:pPr>
            <a:r>
              <a:rPr lang="en" sz="1500">
                <a:solidFill>
                  <a:schemeClr val="dk1"/>
                </a:solidFill>
              </a:rPr>
              <a:t>More likely to live in low-income households</a:t>
            </a:r>
            <a:endParaRPr sz="1500">
              <a:solidFill>
                <a:schemeClr val="dk1"/>
              </a:solidFill>
            </a:endParaRPr>
          </a:p>
          <a:p>
            <a:pPr marL="457200" lvl="0" indent="-323850" algn="l" rtl="0">
              <a:spcBef>
                <a:spcPts val="0"/>
              </a:spcBef>
              <a:spcAft>
                <a:spcPts val="0"/>
              </a:spcAft>
              <a:buClr>
                <a:schemeClr val="dk1"/>
              </a:buClr>
              <a:buSzPts val="1500"/>
              <a:buChar char="●"/>
            </a:pPr>
            <a:r>
              <a:rPr lang="en" sz="1500">
                <a:solidFill>
                  <a:schemeClr val="dk1"/>
                </a:solidFill>
              </a:rPr>
              <a:t>9% of high school-aged not enrolled (vs. 3% of peers)</a:t>
            </a:r>
            <a:endParaRPr sz="1500">
              <a:solidFill>
                <a:schemeClr val="dk1"/>
              </a:solidFill>
            </a:endParaRPr>
          </a:p>
          <a:p>
            <a:pPr marL="0" lvl="0" indent="0" algn="l" rtl="0">
              <a:spcBef>
                <a:spcPts val="1200"/>
              </a:spcBef>
              <a:spcAft>
                <a:spcPts val="1200"/>
              </a:spcAft>
              <a:buNone/>
            </a:pPr>
            <a:r>
              <a:rPr lang="en" sz="1500" b="1">
                <a:solidFill>
                  <a:schemeClr val="dk1"/>
                </a:solidFill>
              </a:rPr>
              <a:t>Critical Point:</a:t>
            </a:r>
            <a:r>
              <a:rPr lang="en" sz="1500">
                <a:solidFill>
                  <a:schemeClr val="dk1"/>
                </a:solidFill>
              </a:rPr>
              <a:t> Diverse population includes children of high-skilled workers, refugees, and many other groups</a:t>
            </a:r>
            <a:endParaRPr b="1">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209"/>
        <p:cNvGrpSpPr/>
        <p:nvPr/>
      </p:nvGrpSpPr>
      <p:grpSpPr>
        <a:xfrm>
          <a:off x="0" y="0"/>
          <a:ext cx="0" cy="0"/>
          <a:chOff x="0" y="0"/>
          <a:chExt cx="0" cy="0"/>
        </a:xfrm>
      </p:grpSpPr>
      <p:sp>
        <p:nvSpPr>
          <p:cNvPr id="210" name="Google Shape;210;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States with Most Immigrant Students</a:t>
            </a:r>
            <a:endParaRPr sz="2000"/>
          </a:p>
        </p:txBody>
      </p:sp>
      <p:sp>
        <p:nvSpPr>
          <p:cNvPr id="211" name="Google Shape;211;p39"/>
          <p:cNvSpPr txBox="1">
            <a:spLocks noGrp="1"/>
          </p:cNvSpPr>
          <p:nvPr>
            <p:ph type="body" idx="1"/>
          </p:nvPr>
        </p:nvSpPr>
        <p:spPr>
          <a:xfrm>
            <a:off x="311700" y="919600"/>
            <a:ext cx="85206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100"/>
              <a:buFont typeface="Arial"/>
              <a:buNone/>
            </a:pPr>
            <a:r>
              <a:rPr lang="en" b="1">
                <a:solidFill>
                  <a:schemeClr val="dk1"/>
                </a:solidFill>
              </a:rPr>
              <a:t>Highest Numbers of Recent Arrivals AND Total:</a:t>
            </a:r>
            <a:endParaRPr b="1">
              <a:solidFill>
                <a:schemeClr val="dk1"/>
              </a:solidFill>
            </a:endParaRPr>
          </a:p>
          <a:p>
            <a:pPr marL="457200" lvl="0" indent="-342900" algn="l" rtl="0">
              <a:spcBef>
                <a:spcPts val="1200"/>
              </a:spcBef>
              <a:spcAft>
                <a:spcPts val="0"/>
              </a:spcAft>
              <a:buClr>
                <a:schemeClr val="dk1"/>
              </a:buClr>
              <a:buSzPts val="1800"/>
              <a:buChar char="●"/>
            </a:pPr>
            <a:r>
              <a:rPr lang="en">
                <a:solidFill>
                  <a:schemeClr val="dk1"/>
                </a:solidFill>
              </a:rPr>
              <a:t>California, Florida, Massachusetts</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New Jersey, New York, Pennsylvania</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Texas, Virginia, Washington</a:t>
            </a:r>
            <a:endParaRPr>
              <a:solidFill>
                <a:schemeClr val="dk1"/>
              </a:solidFill>
            </a:endParaRPr>
          </a:p>
          <a:p>
            <a:pPr marL="0" lvl="0" indent="0" algn="l" rtl="0">
              <a:spcBef>
                <a:spcPts val="1200"/>
              </a:spcBef>
              <a:spcAft>
                <a:spcPts val="0"/>
              </a:spcAft>
              <a:buClr>
                <a:schemeClr val="dk1"/>
              </a:buClr>
              <a:buSzPts val="1100"/>
              <a:buFont typeface="Arial"/>
              <a:buNone/>
            </a:pPr>
            <a:r>
              <a:rPr lang="en" b="1">
                <a:solidFill>
                  <a:schemeClr val="dk1"/>
                </a:solidFill>
              </a:rPr>
              <a:t>Highest Recent Arrivals Only:</a:t>
            </a:r>
            <a:endParaRPr b="1">
              <a:solidFill>
                <a:schemeClr val="dk1"/>
              </a:solidFill>
            </a:endParaRPr>
          </a:p>
          <a:p>
            <a:pPr marL="457200" lvl="0" indent="-342900" algn="l" rtl="0">
              <a:spcBef>
                <a:spcPts val="1200"/>
              </a:spcBef>
              <a:spcAft>
                <a:spcPts val="0"/>
              </a:spcAft>
              <a:buClr>
                <a:schemeClr val="dk1"/>
              </a:buClr>
              <a:buSzPts val="1800"/>
              <a:buChar char="●"/>
            </a:pPr>
            <a:r>
              <a:rPr lang="en">
                <a:solidFill>
                  <a:schemeClr val="dk1"/>
                </a:solidFill>
              </a:rPr>
              <a:t>North Carolina</a:t>
            </a:r>
            <a:endParaRPr>
              <a:solidFill>
                <a:schemeClr val="dk1"/>
              </a:solidFill>
            </a:endParaRPr>
          </a:p>
          <a:p>
            <a:pPr marL="0" lvl="0" indent="0" algn="l" rtl="0">
              <a:spcBef>
                <a:spcPts val="1200"/>
              </a:spcBef>
              <a:spcAft>
                <a:spcPts val="1200"/>
              </a:spcAft>
              <a:buNone/>
            </a:pPr>
            <a:r>
              <a:rPr lang="en" b="1">
                <a:solidFill>
                  <a:schemeClr val="dk1"/>
                </a:solidFill>
              </a:rPr>
              <a:t>Note:</a:t>
            </a:r>
            <a:r>
              <a:rPr lang="en">
                <a:solidFill>
                  <a:schemeClr val="dk1"/>
                </a:solidFill>
              </a:rPr>
              <a:t> 2014-2015 was first school year where White students became racial minority (45% by 2021)</a:t>
            </a:r>
            <a:endParaRPr sz="2200" b="1">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215"/>
        <p:cNvGrpSpPr/>
        <p:nvPr/>
      </p:nvGrpSpPr>
      <p:grpSpPr>
        <a:xfrm>
          <a:off x="0" y="0"/>
          <a:ext cx="0" cy="0"/>
          <a:chOff x="0" y="0"/>
          <a:chExt cx="0" cy="0"/>
        </a:xfrm>
      </p:grpSpPr>
      <p:sp>
        <p:nvSpPr>
          <p:cNvPr id="216" name="Google Shape;216;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Assets and Strengths</a:t>
            </a:r>
            <a:endParaRPr sz="2000"/>
          </a:p>
        </p:txBody>
      </p:sp>
      <p:sp>
        <p:nvSpPr>
          <p:cNvPr id="217" name="Google Shape;217;p40"/>
          <p:cNvSpPr txBox="1">
            <a:spLocks noGrp="1"/>
          </p:cNvSpPr>
          <p:nvPr>
            <p:ph type="body" idx="1"/>
          </p:nvPr>
        </p:nvSpPr>
        <p:spPr>
          <a:xfrm>
            <a:off x="311700" y="919600"/>
            <a:ext cx="85206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900">
                <a:solidFill>
                  <a:schemeClr val="dk1"/>
                </a:solidFill>
              </a:rPr>
              <a:t>Immigrant youth bring valuable assets:</a:t>
            </a:r>
            <a:endParaRPr sz="1900">
              <a:solidFill>
                <a:schemeClr val="dk1"/>
              </a:solidFill>
            </a:endParaRPr>
          </a:p>
          <a:p>
            <a:pPr marL="457200" lvl="0" indent="-349250" algn="l" rtl="0">
              <a:spcBef>
                <a:spcPts val="1200"/>
              </a:spcBef>
              <a:spcAft>
                <a:spcPts val="0"/>
              </a:spcAft>
              <a:buClr>
                <a:schemeClr val="dk1"/>
              </a:buClr>
              <a:buSzPts val="1900"/>
              <a:buChar char="●"/>
            </a:pPr>
            <a:r>
              <a:rPr lang="en" sz="1900" b="1">
                <a:solidFill>
                  <a:schemeClr val="dk1"/>
                </a:solidFill>
              </a:rPr>
              <a:t>Multilingualism:</a:t>
            </a:r>
            <a:r>
              <a:rPr lang="en" sz="1900">
                <a:solidFill>
                  <a:schemeClr val="dk1"/>
                </a:solidFill>
              </a:rPr>
              <a:t> Ability to speak multiple languages</a:t>
            </a:r>
            <a:endParaRPr sz="1900">
              <a:solidFill>
                <a:schemeClr val="dk1"/>
              </a:solidFill>
            </a:endParaRPr>
          </a:p>
          <a:p>
            <a:pPr marL="457200" lvl="0" indent="-349250" algn="l" rtl="0">
              <a:spcBef>
                <a:spcPts val="0"/>
              </a:spcBef>
              <a:spcAft>
                <a:spcPts val="0"/>
              </a:spcAft>
              <a:buClr>
                <a:schemeClr val="dk1"/>
              </a:buClr>
              <a:buSzPts val="1900"/>
              <a:buChar char="●"/>
            </a:pPr>
            <a:r>
              <a:rPr lang="en" sz="1900" b="1">
                <a:solidFill>
                  <a:schemeClr val="dk1"/>
                </a:solidFill>
              </a:rPr>
              <a:t>Intercultural Competence:</a:t>
            </a:r>
            <a:r>
              <a:rPr lang="en" sz="1900">
                <a:solidFill>
                  <a:schemeClr val="dk1"/>
                </a:solidFill>
              </a:rPr>
              <a:t> Understanding multiple cultural perspectives</a:t>
            </a:r>
            <a:endParaRPr sz="1900">
              <a:solidFill>
                <a:schemeClr val="dk1"/>
              </a:solidFill>
            </a:endParaRPr>
          </a:p>
          <a:p>
            <a:pPr marL="457200" lvl="0" indent="-349250" algn="l" rtl="0">
              <a:spcBef>
                <a:spcPts val="0"/>
              </a:spcBef>
              <a:spcAft>
                <a:spcPts val="0"/>
              </a:spcAft>
              <a:buClr>
                <a:schemeClr val="dk1"/>
              </a:buClr>
              <a:buSzPts val="1900"/>
              <a:buChar char="●"/>
            </a:pPr>
            <a:r>
              <a:rPr lang="en" sz="1900" b="1">
                <a:solidFill>
                  <a:schemeClr val="dk1"/>
                </a:solidFill>
              </a:rPr>
              <a:t>Global Awareness:</a:t>
            </a:r>
            <a:r>
              <a:rPr lang="en" sz="1900">
                <a:solidFill>
                  <a:schemeClr val="dk1"/>
                </a:solidFill>
              </a:rPr>
              <a:t> Broader worldview</a:t>
            </a:r>
            <a:endParaRPr sz="1900">
              <a:solidFill>
                <a:schemeClr val="dk1"/>
              </a:solidFill>
            </a:endParaRPr>
          </a:p>
          <a:p>
            <a:pPr marL="457200" lvl="0" indent="-349250" algn="l" rtl="0">
              <a:spcBef>
                <a:spcPts val="0"/>
              </a:spcBef>
              <a:spcAft>
                <a:spcPts val="0"/>
              </a:spcAft>
              <a:buClr>
                <a:schemeClr val="dk1"/>
              </a:buClr>
              <a:buSzPts val="1900"/>
              <a:buChar char="●"/>
            </a:pPr>
            <a:r>
              <a:rPr lang="en" sz="1900" b="1">
                <a:solidFill>
                  <a:schemeClr val="dk1"/>
                </a:solidFill>
              </a:rPr>
              <a:t>Family Values:</a:t>
            </a:r>
            <a:r>
              <a:rPr lang="en" sz="1900">
                <a:solidFill>
                  <a:schemeClr val="dk1"/>
                </a:solidFill>
              </a:rPr>
              <a:t> Strong connections and support systems</a:t>
            </a:r>
            <a:endParaRPr sz="1900">
              <a:solidFill>
                <a:schemeClr val="dk1"/>
              </a:solidFill>
            </a:endParaRPr>
          </a:p>
          <a:p>
            <a:pPr marL="457200" lvl="0" indent="-349250" algn="l" rtl="0">
              <a:spcBef>
                <a:spcPts val="0"/>
              </a:spcBef>
              <a:spcAft>
                <a:spcPts val="0"/>
              </a:spcAft>
              <a:buClr>
                <a:schemeClr val="dk1"/>
              </a:buClr>
              <a:buSzPts val="1900"/>
              <a:buChar char="●"/>
            </a:pPr>
            <a:r>
              <a:rPr lang="en" sz="1900" b="1">
                <a:solidFill>
                  <a:schemeClr val="dk1"/>
                </a:solidFill>
              </a:rPr>
              <a:t>Motivation:</a:t>
            </a:r>
            <a:r>
              <a:rPr lang="en" sz="1900">
                <a:solidFill>
                  <a:schemeClr val="dk1"/>
                </a:solidFill>
              </a:rPr>
              <a:t> Often high aspirations for education</a:t>
            </a:r>
            <a:endParaRPr sz="1900">
              <a:solidFill>
                <a:schemeClr val="dk1"/>
              </a:solidFill>
            </a:endParaRPr>
          </a:p>
          <a:p>
            <a:pPr marL="457200" lvl="0" indent="-349250" algn="l" rtl="0">
              <a:spcBef>
                <a:spcPts val="0"/>
              </a:spcBef>
              <a:spcAft>
                <a:spcPts val="0"/>
              </a:spcAft>
              <a:buClr>
                <a:schemeClr val="dk1"/>
              </a:buClr>
              <a:buSzPts val="1900"/>
              <a:buChar char="●"/>
            </a:pPr>
            <a:r>
              <a:rPr lang="en" sz="1900" b="1">
                <a:solidFill>
                  <a:schemeClr val="dk1"/>
                </a:solidFill>
              </a:rPr>
              <a:t>Resilience:</a:t>
            </a:r>
            <a:r>
              <a:rPr lang="en" sz="1900">
                <a:solidFill>
                  <a:schemeClr val="dk1"/>
                </a:solidFill>
              </a:rPr>
              <a:t> Overcoming significant challenges</a:t>
            </a:r>
            <a:endParaRPr sz="2600" b="1">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221"/>
        <p:cNvGrpSpPr/>
        <p:nvPr/>
      </p:nvGrpSpPr>
      <p:grpSpPr>
        <a:xfrm>
          <a:off x="0" y="0"/>
          <a:ext cx="0" cy="0"/>
          <a:chOff x="0" y="0"/>
          <a:chExt cx="0" cy="0"/>
        </a:xfrm>
      </p:grpSpPr>
      <p:sp>
        <p:nvSpPr>
          <p:cNvPr id="222" name="Google Shape;222;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Contexts of Reception</a:t>
            </a:r>
            <a:endParaRPr sz="2000"/>
          </a:p>
        </p:txBody>
      </p:sp>
      <p:sp>
        <p:nvSpPr>
          <p:cNvPr id="223" name="Google Shape;223;p41"/>
          <p:cNvSpPr txBox="1">
            <a:spLocks noGrp="1"/>
          </p:cNvSpPr>
          <p:nvPr>
            <p:ph type="body" idx="1"/>
          </p:nvPr>
        </p:nvSpPr>
        <p:spPr>
          <a:xfrm>
            <a:off x="311700" y="919600"/>
            <a:ext cx="85206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600" b="1">
                <a:solidFill>
                  <a:schemeClr val="dk1"/>
                </a:solidFill>
              </a:rPr>
              <a:t>Schools as Receiving Institutions</a:t>
            </a:r>
            <a:endParaRPr sz="1600" b="1">
              <a:solidFill>
                <a:schemeClr val="dk1"/>
              </a:solidFill>
            </a:endParaRPr>
          </a:p>
          <a:p>
            <a:pPr marL="0" lvl="0" indent="0" algn="l" rtl="0">
              <a:spcBef>
                <a:spcPts val="1200"/>
              </a:spcBef>
              <a:spcAft>
                <a:spcPts val="0"/>
              </a:spcAft>
              <a:buNone/>
            </a:pPr>
            <a:r>
              <a:rPr lang="en" sz="1600" b="1">
                <a:solidFill>
                  <a:schemeClr val="dk1"/>
                </a:solidFill>
              </a:rPr>
              <a:t>Definition:</a:t>
            </a:r>
            <a:r>
              <a:rPr lang="en" sz="1600">
                <a:solidFill>
                  <a:schemeClr val="dk1"/>
                </a:solidFill>
              </a:rPr>
              <a:t> Social, political, and institutional conditions immigrants encounter</a:t>
            </a:r>
            <a:endParaRPr sz="1600">
              <a:solidFill>
                <a:schemeClr val="dk1"/>
              </a:solidFill>
            </a:endParaRPr>
          </a:p>
          <a:p>
            <a:pPr marL="0" lvl="0" indent="0" algn="l" rtl="0">
              <a:spcBef>
                <a:spcPts val="1200"/>
              </a:spcBef>
              <a:spcAft>
                <a:spcPts val="0"/>
              </a:spcAft>
              <a:buNone/>
            </a:pPr>
            <a:r>
              <a:rPr lang="en" sz="1600" b="1">
                <a:solidFill>
                  <a:schemeClr val="dk1"/>
                </a:solidFill>
              </a:rPr>
              <a:t>Range:</a:t>
            </a:r>
            <a:r>
              <a:rPr lang="en" sz="1600">
                <a:solidFill>
                  <a:schemeClr val="dk1"/>
                </a:solidFill>
              </a:rPr>
              <a:t> Welcoming ↔ Hostile</a:t>
            </a:r>
            <a:endParaRPr sz="1600">
              <a:solidFill>
                <a:schemeClr val="dk1"/>
              </a:solidFill>
            </a:endParaRPr>
          </a:p>
          <a:p>
            <a:pPr marL="0" lvl="0" indent="0" algn="l" rtl="0">
              <a:spcBef>
                <a:spcPts val="1200"/>
              </a:spcBef>
              <a:spcAft>
                <a:spcPts val="0"/>
              </a:spcAft>
              <a:buNone/>
            </a:pPr>
            <a:r>
              <a:rPr lang="en" sz="1600" b="1">
                <a:solidFill>
                  <a:schemeClr val="dk1"/>
                </a:solidFill>
              </a:rPr>
              <a:t>Schools' Critical Role:</a:t>
            </a:r>
            <a:endParaRPr sz="1600" b="1">
              <a:solidFill>
                <a:schemeClr val="dk1"/>
              </a:solidFill>
            </a:endParaRPr>
          </a:p>
          <a:p>
            <a:pPr marL="457200" lvl="0" indent="-330200" algn="l" rtl="0">
              <a:spcBef>
                <a:spcPts val="1200"/>
              </a:spcBef>
              <a:spcAft>
                <a:spcPts val="0"/>
              </a:spcAft>
              <a:buClr>
                <a:schemeClr val="dk1"/>
              </a:buClr>
              <a:buSzPts val="1600"/>
              <a:buChar char="●"/>
            </a:pPr>
            <a:r>
              <a:rPr lang="en" sz="1600">
                <a:solidFill>
                  <a:schemeClr val="dk1"/>
                </a:solidFill>
              </a:rPr>
              <a:t>Opportunities for integration</a:t>
            </a:r>
            <a:endParaRPr sz="1600">
              <a:solidFill>
                <a:schemeClr val="dk1"/>
              </a:solidFill>
            </a:endParaRPr>
          </a:p>
          <a:p>
            <a:pPr marL="457200" lvl="0" indent="-330200" algn="l" rtl="0">
              <a:spcBef>
                <a:spcPts val="0"/>
              </a:spcBef>
              <a:spcAft>
                <a:spcPts val="0"/>
              </a:spcAft>
              <a:buClr>
                <a:schemeClr val="dk1"/>
              </a:buClr>
              <a:buSzPts val="1600"/>
              <a:buChar char="●"/>
            </a:pPr>
            <a:r>
              <a:rPr lang="en" sz="1600">
                <a:solidFill>
                  <a:schemeClr val="dk1"/>
                </a:solidFill>
              </a:rPr>
              <a:t>Socialization</a:t>
            </a:r>
            <a:endParaRPr sz="1600">
              <a:solidFill>
                <a:schemeClr val="dk1"/>
              </a:solidFill>
            </a:endParaRPr>
          </a:p>
          <a:p>
            <a:pPr marL="457200" lvl="0" indent="-330200" algn="l" rtl="0">
              <a:spcBef>
                <a:spcPts val="0"/>
              </a:spcBef>
              <a:spcAft>
                <a:spcPts val="0"/>
              </a:spcAft>
              <a:buClr>
                <a:schemeClr val="dk1"/>
              </a:buClr>
              <a:buSzPts val="1600"/>
              <a:buChar char="●"/>
            </a:pPr>
            <a:r>
              <a:rPr lang="en" sz="1600">
                <a:solidFill>
                  <a:schemeClr val="dk1"/>
                </a:solidFill>
              </a:rPr>
              <a:t>Social network development</a:t>
            </a:r>
            <a:endParaRPr sz="1600">
              <a:solidFill>
                <a:schemeClr val="dk1"/>
              </a:solidFill>
            </a:endParaRPr>
          </a:p>
          <a:p>
            <a:pPr marL="0" lvl="0" indent="0" algn="l" rtl="0">
              <a:spcBef>
                <a:spcPts val="1200"/>
              </a:spcBef>
              <a:spcAft>
                <a:spcPts val="0"/>
              </a:spcAft>
              <a:buNone/>
            </a:pPr>
            <a:r>
              <a:rPr lang="en" sz="1600" b="1">
                <a:solidFill>
                  <a:schemeClr val="dk1"/>
                </a:solidFill>
              </a:rPr>
              <a:t>Segmented Assimilation Theory:</a:t>
            </a:r>
            <a:endParaRPr sz="1600" b="1">
              <a:solidFill>
                <a:schemeClr val="dk1"/>
              </a:solidFill>
            </a:endParaRPr>
          </a:p>
          <a:p>
            <a:pPr marL="457200" lvl="0" indent="-330200" algn="l" rtl="0">
              <a:spcBef>
                <a:spcPts val="1200"/>
              </a:spcBef>
              <a:spcAft>
                <a:spcPts val="0"/>
              </a:spcAft>
              <a:buClr>
                <a:schemeClr val="dk1"/>
              </a:buClr>
              <a:buSzPts val="1600"/>
              <a:buChar char="●"/>
            </a:pPr>
            <a:r>
              <a:rPr lang="en" sz="1600">
                <a:solidFill>
                  <a:schemeClr val="dk1"/>
                </a:solidFill>
              </a:rPr>
              <a:t>Educational/social contexts differentiate assimilation paths</a:t>
            </a:r>
            <a:endParaRPr sz="1600">
              <a:solidFill>
                <a:schemeClr val="dk1"/>
              </a:solidFill>
            </a:endParaRPr>
          </a:p>
          <a:p>
            <a:pPr marL="457200" lvl="0" indent="-330200" algn="l" rtl="0">
              <a:spcBef>
                <a:spcPts val="0"/>
              </a:spcBef>
              <a:spcAft>
                <a:spcPts val="0"/>
              </a:spcAft>
              <a:buClr>
                <a:schemeClr val="dk1"/>
              </a:buClr>
              <a:buSzPts val="1600"/>
              <a:buChar char="●"/>
            </a:pPr>
            <a:r>
              <a:rPr lang="en" sz="1600">
                <a:solidFill>
                  <a:schemeClr val="dk1"/>
                </a:solidFill>
              </a:rPr>
              <a:t>Lower educational attainment → assimilation into underclass</a:t>
            </a:r>
            <a:endParaRPr sz="1600">
              <a:solidFill>
                <a:schemeClr val="dk1"/>
              </a:solidFill>
            </a:endParaRPr>
          </a:p>
          <a:p>
            <a:pPr marL="457200" lvl="0" indent="-330200" algn="l" rtl="0">
              <a:spcBef>
                <a:spcPts val="0"/>
              </a:spcBef>
              <a:spcAft>
                <a:spcPts val="0"/>
              </a:spcAft>
              <a:buClr>
                <a:schemeClr val="dk1"/>
              </a:buClr>
              <a:buSzPts val="1600"/>
              <a:buChar char="●"/>
            </a:pPr>
            <a:r>
              <a:rPr lang="en" sz="1600">
                <a:solidFill>
                  <a:schemeClr val="dk1"/>
                </a:solidFill>
              </a:rPr>
              <a:t>Higher educational attainment → upward mobility</a:t>
            </a:r>
            <a:endParaRPr sz="160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227"/>
        <p:cNvGrpSpPr/>
        <p:nvPr/>
      </p:nvGrpSpPr>
      <p:grpSpPr>
        <a:xfrm>
          <a:off x="0" y="0"/>
          <a:ext cx="0" cy="0"/>
          <a:chOff x="0" y="0"/>
          <a:chExt cx="0" cy="0"/>
        </a:xfrm>
      </p:grpSpPr>
      <p:sp>
        <p:nvSpPr>
          <p:cNvPr id="228" name="Google Shape;228;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The Achievement Paradox</a:t>
            </a:r>
            <a:endParaRPr sz="2000"/>
          </a:p>
        </p:txBody>
      </p:sp>
      <p:sp>
        <p:nvSpPr>
          <p:cNvPr id="229" name="Google Shape;229;p42"/>
          <p:cNvSpPr txBox="1">
            <a:spLocks noGrp="1"/>
          </p:cNvSpPr>
          <p:nvPr>
            <p:ph type="body" idx="1"/>
          </p:nvPr>
        </p:nvSpPr>
        <p:spPr>
          <a:xfrm>
            <a:off x="311700" y="919600"/>
            <a:ext cx="8520600" cy="39153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300" b="1">
                <a:solidFill>
                  <a:schemeClr val="dk1"/>
                </a:solidFill>
              </a:rPr>
              <a:t>1980s-1990s Research:</a:t>
            </a:r>
            <a:endParaRPr sz="1300" b="1">
              <a:solidFill>
                <a:schemeClr val="dk1"/>
              </a:solidFill>
            </a:endParaRPr>
          </a:p>
          <a:p>
            <a:pPr marL="457200" lvl="0" indent="-311150" algn="l" rtl="0">
              <a:spcBef>
                <a:spcPts val="1200"/>
              </a:spcBef>
              <a:spcAft>
                <a:spcPts val="0"/>
              </a:spcAft>
              <a:buClr>
                <a:schemeClr val="dk1"/>
              </a:buClr>
              <a:buSzPts val="1300"/>
              <a:buChar char="●"/>
            </a:pPr>
            <a:r>
              <a:rPr lang="en" sz="1300">
                <a:solidFill>
                  <a:schemeClr val="dk1"/>
                </a:solidFill>
              </a:rPr>
              <a:t>First-generation immigrants performed BETTER than second-generation</a:t>
            </a:r>
            <a:endParaRPr sz="130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Despite higher rates of social/economic disadvantage</a:t>
            </a:r>
            <a:endParaRPr sz="1300">
              <a:solidFill>
                <a:schemeClr val="dk1"/>
              </a:solidFill>
            </a:endParaRPr>
          </a:p>
          <a:p>
            <a:pPr marL="0" lvl="0" indent="0" algn="l" rtl="0">
              <a:spcBef>
                <a:spcPts val="1200"/>
              </a:spcBef>
              <a:spcAft>
                <a:spcPts val="0"/>
              </a:spcAft>
              <a:buNone/>
            </a:pPr>
            <a:r>
              <a:rPr lang="en" sz="1300" b="1">
                <a:solidFill>
                  <a:schemeClr val="dk1"/>
                </a:solidFill>
              </a:rPr>
              <a:t>Possible Explanations:</a:t>
            </a:r>
            <a:endParaRPr sz="1300" b="1">
              <a:solidFill>
                <a:schemeClr val="dk1"/>
              </a:solidFill>
            </a:endParaRPr>
          </a:p>
          <a:p>
            <a:pPr marL="457200" lvl="0" indent="-311150" algn="l" rtl="0">
              <a:spcBef>
                <a:spcPts val="1200"/>
              </a:spcBef>
              <a:spcAft>
                <a:spcPts val="0"/>
              </a:spcAft>
              <a:buClr>
                <a:schemeClr val="dk1"/>
              </a:buClr>
              <a:buSzPts val="1300"/>
              <a:buChar char="●"/>
            </a:pPr>
            <a:r>
              <a:rPr lang="en" sz="1300" b="1">
                <a:solidFill>
                  <a:schemeClr val="dk1"/>
                </a:solidFill>
              </a:rPr>
              <a:t>Selectivity effect:</a:t>
            </a:r>
            <a:r>
              <a:rPr lang="en" sz="1300">
                <a:solidFill>
                  <a:schemeClr val="dk1"/>
                </a:solidFill>
              </a:rPr>
              <a:t> Migration-related motivation, determination</a:t>
            </a:r>
            <a:endParaRPr sz="1300">
              <a:solidFill>
                <a:schemeClr val="dk1"/>
              </a:solidFill>
            </a:endParaRPr>
          </a:p>
          <a:p>
            <a:pPr marL="457200" lvl="0" indent="-311150" algn="l" rtl="0">
              <a:spcBef>
                <a:spcPts val="0"/>
              </a:spcBef>
              <a:spcAft>
                <a:spcPts val="0"/>
              </a:spcAft>
              <a:buClr>
                <a:schemeClr val="dk1"/>
              </a:buClr>
              <a:buSzPts val="1300"/>
              <a:buChar char="●"/>
            </a:pPr>
            <a:r>
              <a:rPr lang="en" sz="1300" b="1">
                <a:solidFill>
                  <a:schemeClr val="dk1"/>
                </a:solidFill>
              </a:rPr>
              <a:t>High parental expectations</a:t>
            </a:r>
            <a:endParaRPr sz="1300" b="1">
              <a:solidFill>
                <a:schemeClr val="dk1"/>
              </a:solidFill>
            </a:endParaRPr>
          </a:p>
          <a:p>
            <a:pPr marL="457200" lvl="0" indent="-311150" algn="l" rtl="0">
              <a:spcBef>
                <a:spcPts val="0"/>
              </a:spcBef>
              <a:spcAft>
                <a:spcPts val="0"/>
              </a:spcAft>
              <a:buClr>
                <a:schemeClr val="dk1"/>
              </a:buClr>
              <a:buSzPts val="1300"/>
              <a:buChar char="●"/>
            </a:pPr>
            <a:r>
              <a:rPr lang="en" sz="1300" b="1">
                <a:solidFill>
                  <a:schemeClr val="dk1"/>
                </a:solidFill>
              </a:rPr>
              <a:t>Additional resources</a:t>
            </a:r>
            <a:r>
              <a:rPr lang="en" sz="1300">
                <a:solidFill>
                  <a:schemeClr val="dk1"/>
                </a:solidFill>
              </a:rPr>
              <a:t> beyond school</a:t>
            </a:r>
            <a:endParaRPr sz="1300">
              <a:solidFill>
                <a:schemeClr val="dk1"/>
              </a:solidFill>
            </a:endParaRPr>
          </a:p>
          <a:p>
            <a:pPr marL="457200" lvl="0" indent="-311150" algn="l" rtl="0">
              <a:spcBef>
                <a:spcPts val="0"/>
              </a:spcBef>
              <a:spcAft>
                <a:spcPts val="0"/>
              </a:spcAft>
              <a:buClr>
                <a:schemeClr val="dk1"/>
              </a:buClr>
              <a:buSzPts val="1300"/>
              <a:buChar char="●"/>
            </a:pPr>
            <a:r>
              <a:rPr lang="en" sz="1300" b="1">
                <a:solidFill>
                  <a:schemeClr val="dk1"/>
                </a:solidFill>
              </a:rPr>
              <a:t>Strong family connections</a:t>
            </a:r>
            <a:endParaRPr sz="1300" b="1">
              <a:solidFill>
                <a:schemeClr val="dk1"/>
              </a:solidFill>
            </a:endParaRPr>
          </a:p>
          <a:p>
            <a:pPr marL="457200" lvl="0" indent="-311150" algn="l" rtl="0">
              <a:spcBef>
                <a:spcPts val="0"/>
              </a:spcBef>
              <a:spcAft>
                <a:spcPts val="0"/>
              </a:spcAft>
              <a:buClr>
                <a:schemeClr val="dk1"/>
              </a:buClr>
              <a:buSzPts val="1300"/>
              <a:buChar char="●"/>
            </a:pPr>
            <a:r>
              <a:rPr lang="en" sz="1300" b="1">
                <a:solidFill>
                  <a:schemeClr val="dk1"/>
                </a:solidFill>
              </a:rPr>
              <a:t>Bilingualism benefits</a:t>
            </a:r>
            <a:endParaRPr sz="1300" b="1">
              <a:solidFill>
                <a:schemeClr val="dk1"/>
              </a:solidFill>
            </a:endParaRPr>
          </a:p>
          <a:p>
            <a:pPr marL="0" lvl="0" indent="0" algn="l" rtl="0">
              <a:spcBef>
                <a:spcPts val="1200"/>
              </a:spcBef>
              <a:spcAft>
                <a:spcPts val="0"/>
              </a:spcAft>
              <a:buNone/>
            </a:pPr>
            <a:r>
              <a:rPr lang="en" sz="1300" b="1">
                <a:solidFill>
                  <a:schemeClr val="dk1"/>
                </a:solidFill>
              </a:rPr>
              <a:t>Subtractive Schooling (Angela Valenzuela):</a:t>
            </a:r>
            <a:endParaRPr sz="1300" b="1">
              <a:solidFill>
                <a:schemeClr val="dk1"/>
              </a:solidFill>
            </a:endParaRPr>
          </a:p>
          <a:p>
            <a:pPr marL="457200" lvl="0" indent="-311150" algn="l" rtl="0">
              <a:spcBef>
                <a:spcPts val="1200"/>
              </a:spcBef>
              <a:spcAft>
                <a:spcPts val="0"/>
              </a:spcAft>
              <a:buClr>
                <a:schemeClr val="dk1"/>
              </a:buClr>
              <a:buSzPts val="1300"/>
              <a:buChar char="●"/>
            </a:pPr>
            <a:r>
              <a:rPr lang="en" sz="1300">
                <a:solidFill>
                  <a:schemeClr val="dk1"/>
                </a:solidFill>
              </a:rPr>
              <a:t>Second-generation accumulated more experiences with prejudice</a:t>
            </a:r>
            <a:endParaRPr sz="130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Forced choice: Abandon heritage OR disengage from school</a:t>
            </a:r>
            <a:endParaRPr sz="130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Cultural assets subtracted through assimilation</a:t>
            </a:r>
            <a:endParaRPr sz="1300" b="1">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233"/>
        <p:cNvGrpSpPr/>
        <p:nvPr/>
      </p:nvGrpSpPr>
      <p:grpSpPr>
        <a:xfrm>
          <a:off x="0" y="0"/>
          <a:ext cx="0" cy="0"/>
          <a:chOff x="0" y="0"/>
          <a:chExt cx="0" cy="0"/>
        </a:xfrm>
      </p:grpSpPr>
      <p:sp>
        <p:nvSpPr>
          <p:cNvPr id="234" name="Google Shape;234;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The Double Disadvantage</a:t>
            </a:r>
            <a:endParaRPr sz="2000"/>
          </a:p>
        </p:txBody>
      </p:sp>
      <p:sp>
        <p:nvSpPr>
          <p:cNvPr id="235" name="Google Shape;235;p43"/>
          <p:cNvSpPr txBox="1">
            <a:spLocks noGrp="1"/>
          </p:cNvSpPr>
          <p:nvPr>
            <p:ph type="body" idx="1"/>
          </p:nvPr>
        </p:nvSpPr>
        <p:spPr>
          <a:xfrm>
            <a:off x="311700" y="919600"/>
            <a:ext cx="85206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400" b="1">
                <a:solidFill>
                  <a:schemeClr val="dk1"/>
                </a:solidFill>
              </a:rPr>
              <a:t>The Problem:</a:t>
            </a:r>
            <a:r>
              <a:rPr lang="en" sz="1400">
                <a:solidFill>
                  <a:schemeClr val="dk1"/>
                </a:solidFill>
              </a:rPr>
              <a:t> Immigrants from lower SES tend to move to neighborhoods with:</a:t>
            </a:r>
            <a:endParaRPr sz="1400">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More segregated schools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Lower-resourced schools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Fewer qualified teachers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More teacher turnover</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Higher student-teacher ratios</a:t>
            </a:r>
            <a:endParaRPr sz="1400">
              <a:solidFill>
                <a:schemeClr val="dk1"/>
              </a:solidFill>
            </a:endParaRPr>
          </a:p>
          <a:p>
            <a:pPr marL="0" lvl="0" indent="0" algn="l" rtl="0">
              <a:spcBef>
                <a:spcPts val="1200"/>
              </a:spcBef>
              <a:spcAft>
                <a:spcPts val="0"/>
              </a:spcAft>
              <a:buNone/>
            </a:pPr>
            <a:r>
              <a:rPr lang="en" sz="1400" b="1">
                <a:solidFill>
                  <a:schemeClr val="dk1"/>
                </a:solidFill>
              </a:rPr>
              <a:t>Result:</a:t>
            </a:r>
            <a:r>
              <a:rPr lang="en" sz="1400">
                <a:solidFill>
                  <a:schemeClr val="dk1"/>
                </a:solidFill>
              </a:rPr>
              <a:t> Lower academic outcomes</a:t>
            </a:r>
            <a:endParaRPr sz="1400">
              <a:solidFill>
                <a:schemeClr val="dk1"/>
              </a:solidFill>
            </a:endParaRPr>
          </a:p>
          <a:p>
            <a:pPr marL="0" lvl="0" indent="0" algn="l" rtl="0">
              <a:spcBef>
                <a:spcPts val="1200"/>
              </a:spcBef>
              <a:spcAft>
                <a:spcPts val="0"/>
              </a:spcAft>
              <a:buNone/>
            </a:pPr>
            <a:r>
              <a:rPr lang="en" sz="1400" b="1">
                <a:solidFill>
                  <a:schemeClr val="dk1"/>
                </a:solidFill>
              </a:rPr>
              <a:t>Recent Research (Early 2000s):</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Immigrant students attend larger schools, with more poor students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Achievement disparities largely attributable to differences in school contexts</a:t>
            </a:r>
            <a:endParaRPr sz="1400">
              <a:solidFill>
                <a:schemeClr val="dk1"/>
              </a:solidFill>
            </a:endParaRPr>
          </a:p>
          <a:p>
            <a:pPr marL="0" lvl="0" indent="0" algn="l" rtl="0">
              <a:spcBef>
                <a:spcPts val="1200"/>
              </a:spcBef>
              <a:spcAft>
                <a:spcPts val="1200"/>
              </a:spcAft>
              <a:buNone/>
            </a:pPr>
            <a:endParaRPr sz="1100" b="1">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239"/>
        <p:cNvGrpSpPr/>
        <p:nvPr/>
      </p:nvGrpSpPr>
      <p:grpSpPr>
        <a:xfrm>
          <a:off x="0" y="0"/>
          <a:ext cx="0" cy="0"/>
          <a:chOff x="0" y="0"/>
          <a:chExt cx="0" cy="0"/>
        </a:xfrm>
      </p:grpSpPr>
      <p:sp>
        <p:nvSpPr>
          <p:cNvPr id="240" name="Google Shape;240;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Migratory Children</a:t>
            </a:r>
            <a:endParaRPr sz="2000"/>
          </a:p>
        </p:txBody>
      </p:sp>
      <p:sp>
        <p:nvSpPr>
          <p:cNvPr id="241" name="Google Shape;241;p44"/>
          <p:cNvSpPr txBox="1">
            <a:spLocks noGrp="1"/>
          </p:cNvSpPr>
          <p:nvPr>
            <p:ph type="body" idx="1"/>
          </p:nvPr>
        </p:nvSpPr>
        <p:spPr>
          <a:xfrm>
            <a:off x="311700" y="919600"/>
            <a:ext cx="85206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400" b="1">
                <a:solidFill>
                  <a:schemeClr val="dk1"/>
                </a:solidFill>
              </a:rPr>
              <a:t>Definition:</a:t>
            </a:r>
            <a:r>
              <a:rPr lang="en" sz="1400">
                <a:solidFill>
                  <a:schemeClr val="dk1"/>
                </a:solidFill>
              </a:rPr>
              <a:t> Students whose caregivers move frequently for agricultural or industrial jobs</a:t>
            </a:r>
            <a:endParaRPr sz="1400">
              <a:solidFill>
                <a:schemeClr val="dk1"/>
              </a:solidFill>
            </a:endParaRPr>
          </a:p>
          <a:p>
            <a:pPr marL="0" lvl="0" indent="0" algn="l" rtl="0">
              <a:spcBef>
                <a:spcPts val="1200"/>
              </a:spcBef>
              <a:spcAft>
                <a:spcPts val="0"/>
              </a:spcAft>
              <a:buNone/>
            </a:pPr>
            <a:r>
              <a:rPr lang="en" sz="1400" b="1">
                <a:solidFill>
                  <a:schemeClr val="dk1"/>
                </a:solidFill>
              </a:rPr>
              <a:t>Common Barriers:</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Schools asking for SSN or birth certificates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Denial of enrollment due to multiple moves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Proof-of-residency requirements challenging</a:t>
            </a:r>
            <a:endParaRPr sz="1400">
              <a:solidFill>
                <a:schemeClr val="dk1"/>
              </a:solidFill>
            </a:endParaRPr>
          </a:p>
          <a:p>
            <a:pPr marL="0" lvl="0" indent="0" algn="l" rtl="0">
              <a:spcBef>
                <a:spcPts val="1200"/>
              </a:spcBef>
              <a:spcAft>
                <a:spcPts val="0"/>
              </a:spcAft>
              <a:buNone/>
            </a:pPr>
            <a:r>
              <a:rPr lang="en" sz="1400" b="1">
                <a:solidFill>
                  <a:schemeClr val="dk1"/>
                </a:solidFill>
              </a:rPr>
              <a:t>2023 Federal Guidance (DOE/DOJ):</a:t>
            </a:r>
            <a:r>
              <a:rPr lang="en" sz="1400">
                <a:solidFill>
                  <a:schemeClr val="dk1"/>
                </a:solidFill>
              </a:rPr>
              <a:t> Schools must:</a:t>
            </a:r>
            <a:endParaRPr sz="1400">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Offer language assistance services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Provide information in language parents understand</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Not discriminate based on national origin, immigration status, or EL status</a:t>
            </a:r>
            <a:endParaRPr sz="1400">
              <a:solidFill>
                <a:schemeClr val="dk1"/>
              </a:solidFill>
            </a:endParaRPr>
          </a:p>
          <a:p>
            <a:pPr marL="0" lvl="0" indent="0" algn="l" rtl="0">
              <a:spcBef>
                <a:spcPts val="1200"/>
              </a:spcBef>
              <a:spcAft>
                <a:spcPts val="0"/>
              </a:spcAft>
              <a:buNone/>
            </a:pPr>
            <a:r>
              <a:rPr lang="en" sz="1400" b="1">
                <a:solidFill>
                  <a:schemeClr val="dk1"/>
                </a:solidFill>
              </a:rPr>
              <a:t>Rights:</a:t>
            </a:r>
            <a:r>
              <a:rPr lang="en" sz="1400">
                <a:solidFill>
                  <a:schemeClr val="dk1"/>
                </a:solidFill>
              </a:rPr>
              <a:t> Same as all other students under </a:t>
            </a:r>
            <a:r>
              <a:rPr lang="en" sz="1400" i="1">
                <a:solidFill>
                  <a:schemeClr val="dk1"/>
                </a:solidFill>
              </a:rPr>
              <a:t>Plyler v. Doe</a:t>
            </a:r>
            <a:endParaRPr sz="1700" b="1">
              <a:solidFill>
                <a:schemeClr val="dk1"/>
              </a:solidFill>
            </a:endParaRPr>
          </a:p>
          <a:p>
            <a:pPr marL="0" lvl="0" indent="0" algn="l" rtl="0">
              <a:spcBef>
                <a:spcPts val="1200"/>
              </a:spcBef>
              <a:spcAft>
                <a:spcPts val="1200"/>
              </a:spcAft>
              <a:buNone/>
            </a:pPr>
            <a:endParaRPr sz="1400" b="1">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245"/>
        <p:cNvGrpSpPr/>
        <p:nvPr/>
      </p:nvGrpSpPr>
      <p:grpSpPr>
        <a:xfrm>
          <a:off x="0" y="0"/>
          <a:ext cx="0" cy="0"/>
          <a:chOff x="0" y="0"/>
          <a:chExt cx="0" cy="0"/>
        </a:xfrm>
      </p:grpSpPr>
      <p:sp>
        <p:nvSpPr>
          <p:cNvPr id="246" name="Google Shape;246;p45"/>
          <p:cNvSpPr txBox="1">
            <a:spLocks noGrp="1"/>
          </p:cNvSpPr>
          <p:nvPr>
            <p:ph type="title"/>
          </p:nvPr>
        </p:nvSpPr>
        <p:spPr>
          <a:xfrm>
            <a:off x="311700" y="371550"/>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English Learners Today</a:t>
            </a:r>
            <a:endParaRPr sz="2000"/>
          </a:p>
        </p:txBody>
      </p:sp>
      <p:sp>
        <p:nvSpPr>
          <p:cNvPr id="247" name="Google Shape;247;p45"/>
          <p:cNvSpPr txBox="1">
            <a:spLocks noGrp="1"/>
          </p:cNvSpPr>
          <p:nvPr>
            <p:ph type="body" idx="1"/>
          </p:nvPr>
        </p:nvSpPr>
        <p:spPr>
          <a:xfrm>
            <a:off x="311700" y="790075"/>
            <a:ext cx="8520600" cy="39861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100"/>
              <a:buFont typeface="Arial"/>
              <a:buNone/>
            </a:pPr>
            <a:r>
              <a:rPr lang="en" sz="1600" b="1">
                <a:solidFill>
                  <a:schemeClr val="dk1"/>
                </a:solidFill>
              </a:rPr>
              <a:t>2021 Statistics:</a:t>
            </a:r>
            <a:endParaRPr sz="1600" b="1">
              <a:solidFill>
                <a:schemeClr val="dk1"/>
              </a:solidFill>
            </a:endParaRPr>
          </a:p>
          <a:p>
            <a:pPr marL="457200" lvl="0" indent="-330200" algn="l" rtl="0">
              <a:spcBef>
                <a:spcPts val="1200"/>
              </a:spcBef>
              <a:spcAft>
                <a:spcPts val="0"/>
              </a:spcAft>
              <a:buClr>
                <a:schemeClr val="dk1"/>
              </a:buClr>
              <a:buSzPts val="1600"/>
              <a:buChar char="●"/>
            </a:pPr>
            <a:r>
              <a:rPr lang="en" sz="1600" b="1">
                <a:solidFill>
                  <a:schemeClr val="dk1"/>
                </a:solidFill>
              </a:rPr>
              <a:t>11% of U.S. public school population</a:t>
            </a:r>
            <a:endParaRPr sz="1600" b="1">
              <a:solidFill>
                <a:schemeClr val="dk1"/>
              </a:solidFill>
            </a:endParaRPr>
          </a:p>
          <a:p>
            <a:pPr marL="457200" lvl="0" indent="-330200" algn="l" rtl="0">
              <a:spcBef>
                <a:spcPts val="0"/>
              </a:spcBef>
              <a:spcAft>
                <a:spcPts val="0"/>
              </a:spcAft>
              <a:buClr>
                <a:schemeClr val="dk1"/>
              </a:buClr>
              <a:buSzPts val="1600"/>
              <a:buChar char="●"/>
            </a:pPr>
            <a:r>
              <a:rPr lang="en" sz="1600" b="1">
                <a:solidFill>
                  <a:schemeClr val="dk1"/>
                </a:solidFill>
              </a:rPr>
              <a:t>76.4% Spanish speakers</a:t>
            </a:r>
            <a:r>
              <a:rPr lang="en" sz="1600">
                <a:solidFill>
                  <a:schemeClr val="dk1"/>
                </a:solidFill>
              </a:rPr>
              <a:t> (Arabic second-most common)</a:t>
            </a:r>
            <a:endParaRPr sz="1600">
              <a:solidFill>
                <a:schemeClr val="dk1"/>
              </a:solidFill>
            </a:endParaRPr>
          </a:p>
          <a:p>
            <a:pPr marL="457200" lvl="0" indent="-330200" algn="l" rtl="0">
              <a:spcBef>
                <a:spcPts val="0"/>
              </a:spcBef>
              <a:spcAft>
                <a:spcPts val="0"/>
              </a:spcAft>
              <a:buClr>
                <a:schemeClr val="dk1"/>
              </a:buClr>
              <a:buSzPts val="1600"/>
              <a:buChar char="●"/>
            </a:pPr>
            <a:r>
              <a:rPr lang="en" sz="1600" b="1">
                <a:solidFill>
                  <a:schemeClr val="dk1"/>
                </a:solidFill>
              </a:rPr>
              <a:t>Most are U.S.-born citizens</a:t>
            </a:r>
            <a:endParaRPr sz="1600" b="1">
              <a:solidFill>
                <a:schemeClr val="dk1"/>
              </a:solidFill>
            </a:endParaRPr>
          </a:p>
          <a:p>
            <a:pPr marL="0" lvl="0" indent="0" algn="l" rtl="0">
              <a:spcBef>
                <a:spcPts val="1200"/>
              </a:spcBef>
              <a:spcAft>
                <a:spcPts val="0"/>
              </a:spcAft>
              <a:buClr>
                <a:schemeClr val="dk1"/>
              </a:buClr>
              <a:buSzPts val="1100"/>
              <a:buFont typeface="Arial"/>
              <a:buNone/>
            </a:pPr>
            <a:r>
              <a:rPr lang="en" sz="1600" b="1">
                <a:solidFill>
                  <a:schemeClr val="dk1"/>
                </a:solidFill>
              </a:rPr>
              <a:t>Language Acquisition Timeline:</a:t>
            </a:r>
            <a:endParaRPr sz="1600" b="1">
              <a:solidFill>
                <a:schemeClr val="dk1"/>
              </a:solidFill>
            </a:endParaRPr>
          </a:p>
          <a:p>
            <a:pPr marL="457200" lvl="0" indent="-330200" algn="l" rtl="0">
              <a:spcBef>
                <a:spcPts val="1200"/>
              </a:spcBef>
              <a:spcAft>
                <a:spcPts val="0"/>
              </a:spcAft>
              <a:buClr>
                <a:schemeClr val="dk1"/>
              </a:buClr>
              <a:buSzPts val="1600"/>
              <a:buChar char="●"/>
            </a:pPr>
            <a:r>
              <a:rPr lang="en" sz="1600">
                <a:solidFill>
                  <a:schemeClr val="dk1"/>
                </a:solidFill>
              </a:rPr>
              <a:t>First 1-3 months: "Silent period"</a:t>
            </a:r>
            <a:endParaRPr sz="1600">
              <a:solidFill>
                <a:schemeClr val="dk1"/>
              </a:solidFill>
            </a:endParaRPr>
          </a:p>
          <a:p>
            <a:pPr marL="457200" lvl="0" indent="-330200" algn="l" rtl="0">
              <a:spcBef>
                <a:spcPts val="0"/>
              </a:spcBef>
              <a:spcAft>
                <a:spcPts val="0"/>
              </a:spcAft>
              <a:buClr>
                <a:schemeClr val="dk1"/>
              </a:buClr>
              <a:buSzPts val="1600"/>
              <a:buChar char="●"/>
            </a:pPr>
            <a:r>
              <a:rPr lang="en" sz="1600">
                <a:solidFill>
                  <a:schemeClr val="dk1"/>
                </a:solidFill>
              </a:rPr>
              <a:t>Several months: Short phrases</a:t>
            </a:r>
            <a:endParaRPr sz="1600">
              <a:solidFill>
                <a:schemeClr val="dk1"/>
              </a:solidFill>
            </a:endParaRPr>
          </a:p>
          <a:p>
            <a:pPr marL="457200" lvl="0" indent="-330200" algn="l" rtl="0">
              <a:spcBef>
                <a:spcPts val="0"/>
              </a:spcBef>
              <a:spcAft>
                <a:spcPts val="0"/>
              </a:spcAft>
              <a:buClr>
                <a:schemeClr val="dk1"/>
              </a:buClr>
              <a:buSzPts val="1600"/>
              <a:buChar char="●"/>
            </a:pPr>
            <a:r>
              <a:rPr lang="en" sz="1600">
                <a:solidFill>
                  <a:schemeClr val="dk1"/>
                </a:solidFill>
              </a:rPr>
              <a:t>3-4 years: Basic interpersonal communication skills</a:t>
            </a:r>
            <a:endParaRPr sz="1600">
              <a:solidFill>
                <a:schemeClr val="dk1"/>
              </a:solidFill>
            </a:endParaRPr>
          </a:p>
          <a:p>
            <a:pPr marL="457200" lvl="0" indent="-330200" algn="l" rtl="0">
              <a:spcBef>
                <a:spcPts val="0"/>
              </a:spcBef>
              <a:spcAft>
                <a:spcPts val="0"/>
              </a:spcAft>
              <a:buClr>
                <a:schemeClr val="dk1"/>
              </a:buClr>
              <a:buSzPts val="1600"/>
              <a:buChar char="●"/>
            </a:pPr>
            <a:r>
              <a:rPr lang="en" sz="1600">
                <a:solidFill>
                  <a:schemeClr val="dk1"/>
                </a:solidFill>
              </a:rPr>
              <a:t>4-6 years: Academic language proficiency</a:t>
            </a:r>
            <a:endParaRPr sz="1600">
              <a:solidFill>
                <a:schemeClr val="dk1"/>
              </a:solidFill>
            </a:endParaRPr>
          </a:p>
          <a:p>
            <a:pPr marL="457200" lvl="0" indent="-330200" algn="l" rtl="0">
              <a:spcBef>
                <a:spcPts val="0"/>
              </a:spcBef>
              <a:spcAft>
                <a:spcPts val="0"/>
              </a:spcAft>
              <a:buClr>
                <a:schemeClr val="dk1"/>
              </a:buClr>
              <a:buSzPts val="1600"/>
              <a:buChar char="●"/>
            </a:pPr>
            <a:r>
              <a:rPr lang="en" sz="1600" b="1">
                <a:solidFill>
                  <a:schemeClr val="dk1"/>
                </a:solidFill>
              </a:rPr>
              <a:t>Generally: At least 7 years total</a:t>
            </a:r>
            <a:endParaRPr sz="1600" b="1">
              <a:solidFill>
                <a:schemeClr val="dk1"/>
              </a:solidFill>
            </a:endParaRPr>
          </a:p>
          <a:p>
            <a:pPr marL="0" lvl="0" indent="0" algn="l" rtl="0">
              <a:spcBef>
                <a:spcPts val="1200"/>
              </a:spcBef>
              <a:spcAft>
                <a:spcPts val="0"/>
              </a:spcAft>
              <a:buClr>
                <a:schemeClr val="dk1"/>
              </a:buClr>
              <a:buSzPts val="1100"/>
              <a:buFont typeface="Arial"/>
              <a:buNone/>
            </a:pPr>
            <a:r>
              <a:rPr lang="en" sz="1600" b="1">
                <a:solidFill>
                  <a:schemeClr val="dk1"/>
                </a:solidFill>
              </a:rPr>
              <a:t>Varies based on:</a:t>
            </a:r>
            <a:r>
              <a:rPr lang="en" sz="1600">
                <a:solidFill>
                  <a:schemeClr val="dk1"/>
                </a:solidFill>
              </a:rPr>
              <a:t> Readiness, motivation, abilities, quality instruction</a:t>
            </a:r>
            <a:endParaRPr sz="1600">
              <a:solidFill>
                <a:schemeClr val="dk1"/>
              </a:solidFill>
            </a:endParaRPr>
          </a:p>
          <a:p>
            <a:pPr marL="0" lvl="0" indent="0" algn="l" rtl="0">
              <a:spcBef>
                <a:spcPts val="1200"/>
              </a:spcBef>
              <a:spcAft>
                <a:spcPts val="1200"/>
              </a:spcAft>
              <a:buNone/>
            </a:pPr>
            <a:endParaRPr sz="1100" b="1">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251"/>
        <p:cNvGrpSpPr/>
        <p:nvPr/>
      </p:nvGrpSpPr>
      <p:grpSpPr>
        <a:xfrm>
          <a:off x="0" y="0"/>
          <a:ext cx="0" cy="0"/>
          <a:chOff x="0" y="0"/>
          <a:chExt cx="0" cy="0"/>
        </a:xfrm>
      </p:grpSpPr>
      <p:sp>
        <p:nvSpPr>
          <p:cNvPr id="252" name="Google Shape;252;p46"/>
          <p:cNvSpPr txBox="1">
            <a:spLocks noGrp="1"/>
          </p:cNvSpPr>
          <p:nvPr>
            <p:ph type="body" idx="1"/>
          </p:nvPr>
        </p:nvSpPr>
        <p:spPr>
          <a:xfrm>
            <a:off x="311700" y="338000"/>
            <a:ext cx="8520600" cy="394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000" b="1">
                <a:solidFill>
                  <a:schemeClr val="dk1"/>
                </a:solidFill>
              </a:rPr>
              <a:t>Long-Term English Learners</a:t>
            </a:r>
            <a:endParaRPr sz="2000">
              <a:solidFill>
                <a:schemeClr val="dk1"/>
              </a:solidFill>
            </a:endParaRPr>
          </a:p>
          <a:p>
            <a:pPr marL="0" lvl="0" indent="0" algn="l" rtl="0">
              <a:spcBef>
                <a:spcPts val="1200"/>
              </a:spcBef>
              <a:spcAft>
                <a:spcPts val="0"/>
              </a:spcAft>
              <a:buNone/>
            </a:pPr>
            <a:r>
              <a:rPr lang="en" sz="1400" b="1">
                <a:solidFill>
                  <a:schemeClr val="dk1"/>
                </a:solidFill>
              </a:rPr>
              <a:t>Definition:</a:t>
            </a:r>
            <a:r>
              <a:rPr lang="en" sz="1400">
                <a:solidFill>
                  <a:schemeClr val="dk1"/>
                </a:solidFill>
              </a:rPr>
              <a:t> In U.S. schools for 6+ years without being redesignated</a:t>
            </a:r>
            <a:endParaRPr sz="1400">
              <a:solidFill>
                <a:schemeClr val="dk1"/>
              </a:solidFill>
            </a:endParaRPr>
          </a:p>
          <a:p>
            <a:pPr marL="0" lvl="0" indent="0" algn="l" rtl="0">
              <a:spcBef>
                <a:spcPts val="1200"/>
              </a:spcBef>
              <a:spcAft>
                <a:spcPts val="0"/>
              </a:spcAft>
              <a:buNone/>
            </a:pPr>
            <a:r>
              <a:rPr lang="en" sz="1400" b="1">
                <a:solidFill>
                  <a:schemeClr val="dk1"/>
                </a:solidFill>
              </a:rPr>
              <a:t>Characteristics:</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May understand and speak English well</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Struggle with academic reading/writing</a:t>
            </a:r>
            <a:endParaRPr sz="1400">
              <a:solidFill>
                <a:schemeClr val="dk1"/>
              </a:solidFill>
            </a:endParaRPr>
          </a:p>
          <a:p>
            <a:pPr marL="0" lvl="0" indent="0" algn="l" rtl="0">
              <a:spcBef>
                <a:spcPts val="1200"/>
              </a:spcBef>
              <a:spcAft>
                <a:spcPts val="0"/>
              </a:spcAft>
              <a:buNone/>
            </a:pPr>
            <a:r>
              <a:rPr lang="en" sz="1400" b="1">
                <a:solidFill>
                  <a:schemeClr val="dk1"/>
                </a:solidFill>
              </a:rPr>
              <a:t>Possible Reasons:</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Never attained literacy in home language</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Multiple moves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Undiagnosed learning disabilities</a:t>
            </a:r>
            <a:endParaRPr sz="1400">
              <a:solidFill>
                <a:schemeClr val="dk1"/>
              </a:solidFill>
            </a:endParaRPr>
          </a:p>
          <a:p>
            <a:pPr marL="0" lvl="0" indent="0" algn="l" rtl="0">
              <a:spcBef>
                <a:spcPts val="1200"/>
              </a:spcBef>
              <a:spcAft>
                <a:spcPts val="0"/>
              </a:spcAft>
              <a:buNone/>
            </a:pPr>
            <a:r>
              <a:rPr lang="en" sz="2000" b="1">
                <a:solidFill>
                  <a:schemeClr val="dk1"/>
                </a:solidFill>
              </a:rPr>
              <a:t>Dually Identified Students:</a:t>
            </a:r>
            <a:endParaRPr sz="20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Both EL and diagnosed with disability</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Under-identified in elementary grades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Over-identified in secondary grades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Often inappropriately excluded from dual language programs</a:t>
            </a:r>
            <a:endParaRPr sz="1400">
              <a:solidFill>
                <a:schemeClr val="dk1"/>
              </a:solidFill>
            </a:endParaRPr>
          </a:p>
          <a:p>
            <a:pPr marL="0" lvl="0" indent="0" algn="l" rtl="0">
              <a:spcBef>
                <a:spcPts val="1200"/>
              </a:spcBef>
              <a:spcAft>
                <a:spcPts val="0"/>
              </a:spcAft>
              <a:buNone/>
            </a:pPr>
            <a:endParaRPr sz="1100" b="1">
              <a:solidFill>
                <a:schemeClr val="dk1"/>
              </a:solidFill>
            </a:endParaRPr>
          </a:p>
          <a:p>
            <a:pPr marL="0" lvl="0" indent="0" algn="l" rtl="0">
              <a:spcBef>
                <a:spcPts val="1200"/>
              </a:spcBef>
              <a:spcAft>
                <a:spcPts val="1200"/>
              </a:spcAft>
              <a:buNone/>
            </a:pPr>
            <a:endParaRPr sz="1100" b="1">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256"/>
        <p:cNvGrpSpPr/>
        <p:nvPr/>
      </p:nvGrpSpPr>
      <p:grpSpPr>
        <a:xfrm>
          <a:off x="0" y="0"/>
          <a:ext cx="0" cy="0"/>
          <a:chOff x="0" y="0"/>
          <a:chExt cx="0" cy="0"/>
        </a:xfrm>
      </p:grpSpPr>
      <p:sp>
        <p:nvSpPr>
          <p:cNvPr id="257" name="Google Shape;257;p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ESL Program Models</a:t>
            </a:r>
            <a:endParaRPr sz="2000"/>
          </a:p>
        </p:txBody>
      </p:sp>
      <p:sp>
        <p:nvSpPr>
          <p:cNvPr id="258" name="Google Shape;258;p47"/>
          <p:cNvSpPr txBox="1">
            <a:spLocks noGrp="1"/>
          </p:cNvSpPr>
          <p:nvPr>
            <p:ph type="body" idx="1"/>
          </p:nvPr>
        </p:nvSpPr>
        <p:spPr>
          <a:xfrm>
            <a:off x="311700" y="863550"/>
            <a:ext cx="85206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100" b="1">
                <a:solidFill>
                  <a:schemeClr val="dk1"/>
                </a:solidFill>
              </a:rPr>
              <a:t>Pull-Out/Push-In ESL:</a:t>
            </a:r>
            <a:endParaRPr sz="1100" b="1">
              <a:solidFill>
                <a:schemeClr val="dk1"/>
              </a:solidFill>
            </a:endParaRPr>
          </a:p>
          <a:p>
            <a:pPr marL="457200" lvl="0" indent="-298450" algn="l" rtl="0">
              <a:spcBef>
                <a:spcPts val="1200"/>
              </a:spcBef>
              <a:spcAft>
                <a:spcPts val="0"/>
              </a:spcAft>
              <a:buClr>
                <a:schemeClr val="dk1"/>
              </a:buClr>
              <a:buSzPts val="1100"/>
              <a:buChar char="●"/>
            </a:pPr>
            <a:r>
              <a:rPr lang="en" sz="1100">
                <a:solidFill>
                  <a:schemeClr val="dk1"/>
                </a:solidFill>
              </a:rPr>
              <a:t>Students removed from class OR specialist comes in</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Problem: Isolates students, deficit framing</a:t>
            </a:r>
            <a:endParaRPr sz="1100">
              <a:solidFill>
                <a:schemeClr val="dk1"/>
              </a:solidFill>
            </a:endParaRPr>
          </a:p>
          <a:p>
            <a:pPr marL="0" lvl="0" indent="0" algn="l" rtl="0">
              <a:spcBef>
                <a:spcPts val="1200"/>
              </a:spcBef>
              <a:spcAft>
                <a:spcPts val="0"/>
              </a:spcAft>
              <a:buNone/>
            </a:pPr>
            <a:r>
              <a:rPr lang="en" sz="1100" b="1">
                <a:solidFill>
                  <a:schemeClr val="dk1"/>
                </a:solidFill>
              </a:rPr>
              <a:t>Sheltered Instruction:</a:t>
            </a:r>
            <a:endParaRPr sz="1100" b="1">
              <a:solidFill>
                <a:schemeClr val="dk1"/>
              </a:solidFill>
            </a:endParaRPr>
          </a:p>
          <a:p>
            <a:pPr marL="457200" lvl="0" indent="-298450" algn="l" rtl="0">
              <a:spcBef>
                <a:spcPts val="1200"/>
              </a:spcBef>
              <a:spcAft>
                <a:spcPts val="0"/>
              </a:spcAft>
              <a:buClr>
                <a:schemeClr val="dk1"/>
              </a:buClr>
              <a:buSzPts val="1100"/>
              <a:buChar char="●"/>
            </a:pPr>
            <a:r>
              <a:rPr lang="en" sz="1100">
                <a:solidFill>
                  <a:schemeClr val="dk1"/>
                </a:solidFill>
              </a:rPr>
              <a:t>Classrooms mostly/entirely ELs</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Teacher uses ESL strategies for content + language</a:t>
            </a:r>
            <a:endParaRPr sz="1100">
              <a:solidFill>
                <a:schemeClr val="dk1"/>
              </a:solidFill>
            </a:endParaRPr>
          </a:p>
          <a:p>
            <a:pPr marL="0" lvl="0" indent="0" algn="l" rtl="0">
              <a:spcBef>
                <a:spcPts val="1200"/>
              </a:spcBef>
              <a:spcAft>
                <a:spcPts val="0"/>
              </a:spcAft>
              <a:buNone/>
            </a:pPr>
            <a:r>
              <a:rPr lang="en" sz="1100" b="1">
                <a:solidFill>
                  <a:schemeClr val="dk1"/>
                </a:solidFill>
              </a:rPr>
              <a:t>Two-Way Bilingual Immersion:</a:t>
            </a:r>
            <a:endParaRPr sz="1100" b="1">
              <a:solidFill>
                <a:schemeClr val="dk1"/>
              </a:solidFill>
            </a:endParaRPr>
          </a:p>
          <a:p>
            <a:pPr marL="457200" lvl="0" indent="-298450" algn="l" rtl="0">
              <a:spcBef>
                <a:spcPts val="1200"/>
              </a:spcBef>
              <a:spcAft>
                <a:spcPts val="0"/>
              </a:spcAft>
              <a:buClr>
                <a:schemeClr val="dk1"/>
              </a:buClr>
              <a:buSzPts val="1100"/>
              <a:buChar char="●"/>
            </a:pPr>
            <a:r>
              <a:rPr lang="en" sz="1100">
                <a:solidFill>
                  <a:schemeClr val="dk1"/>
                </a:solidFill>
              </a:rPr>
              <a:t>~50% ELs + ~50% English speakers learning target language</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Half instruction in English, half in target language</a:t>
            </a:r>
            <a:endParaRPr sz="1100">
              <a:solidFill>
                <a:schemeClr val="dk1"/>
              </a:solidFill>
            </a:endParaRPr>
          </a:p>
          <a:p>
            <a:pPr marL="457200" lvl="0" indent="-298450" algn="l" rtl="0">
              <a:spcBef>
                <a:spcPts val="0"/>
              </a:spcBef>
              <a:spcAft>
                <a:spcPts val="0"/>
              </a:spcAft>
              <a:buClr>
                <a:schemeClr val="dk1"/>
              </a:buClr>
              <a:buSzPts val="1100"/>
              <a:buChar char="●"/>
            </a:pPr>
            <a:r>
              <a:rPr lang="en" sz="1100" b="1">
                <a:solidFill>
                  <a:schemeClr val="dk1"/>
                </a:solidFill>
              </a:rPr>
              <a:t>Additive approach:</a:t>
            </a:r>
            <a:r>
              <a:rPr lang="en" sz="1100">
                <a:solidFill>
                  <a:schemeClr val="dk1"/>
                </a:solidFill>
              </a:rPr>
              <a:t> Both groups develop bilingualism</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Most effective model (research-supported)</a:t>
            </a:r>
            <a:endParaRPr sz="1100">
              <a:solidFill>
                <a:schemeClr val="dk1"/>
              </a:solidFill>
            </a:endParaRPr>
          </a:p>
          <a:p>
            <a:pPr marL="0" lvl="0" indent="0" algn="l" rtl="0">
              <a:spcBef>
                <a:spcPts val="1200"/>
              </a:spcBef>
              <a:spcAft>
                <a:spcPts val="0"/>
              </a:spcAft>
              <a:buNone/>
            </a:pPr>
            <a:r>
              <a:rPr lang="en" sz="1100" b="1">
                <a:solidFill>
                  <a:schemeClr val="dk1"/>
                </a:solidFill>
              </a:rPr>
              <a:t>Translanguaging:</a:t>
            </a:r>
            <a:endParaRPr sz="1100" b="1">
              <a:solidFill>
                <a:schemeClr val="dk1"/>
              </a:solidFill>
            </a:endParaRPr>
          </a:p>
          <a:p>
            <a:pPr marL="457200" lvl="0" indent="-298450" algn="l" rtl="0">
              <a:spcBef>
                <a:spcPts val="1200"/>
              </a:spcBef>
              <a:spcAft>
                <a:spcPts val="0"/>
              </a:spcAft>
              <a:buClr>
                <a:schemeClr val="dk1"/>
              </a:buClr>
              <a:buSzPts val="1100"/>
              <a:buChar char="●"/>
            </a:pPr>
            <a:r>
              <a:rPr lang="en" sz="1100">
                <a:solidFill>
                  <a:schemeClr val="dk1"/>
                </a:solidFill>
              </a:rPr>
              <a:t>Students use full linguistic repertoire</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Language mixing as natural practice</a:t>
            </a:r>
            <a:endParaRPr sz="1400" b="1">
              <a:solidFill>
                <a:schemeClr val="dk1"/>
              </a:solidFill>
            </a:endParaRPr>
          </a:p>
          <a:p>
            <a:pPr marL="0" lvl="0" indent="0" algn="l" rtl="0">
              <a:spcBef>
                <a:spcPts val="1200"/>
              </a:spcBef>
              <a:spcAft>
                <a:spcPts val="0"/>
              </a:spcAft>
              <a:buNone/>
            </a:pPr>
            <a:endParaRPr sz="1100" b="1">
              <a:solidFill>
                <a:schemeClr val="dk1"/>
              </a:solidFill>
            </a:endParaRPr>
          </a:p>
          <a:p>
            <a:pPr marL="0" lvl="0" indent="0" algn="l" rtl="0">
              <a:spcBef>
                <a:spcPts val="1200"/>
              </a:spcBef>
              <a:spcAft>
                <a:spcPts val="1200"/>
              </a:spcAft>
              <a:buNone/>
            </a:pPr>
            <a:endParaRPr sz="1100" b="1">
              <a:solidFill>
                <a:schemeClr val="dk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262"/>
        <p:cNvGrpSpPr/>
        <p:nvPr/>
      </p:nvGrpSpPr>
      <p:grpSpPr>
        <a:xfrm>
          <a:off x="0" y="0"/>
          <a:ext cx="0" cy="0"/>
          <a:chOff x="0" y="0"/>
          <a:chExt cx="0" cy="0"/>
        </a:xfrm>
      </p:grpSpPr>
      <p:sp>
        <p:nvSpPr>
          <p:cNvPr id="263" name="Google Shape;263;p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ESSA and Language Policy</a:t>
            </a:r>
            <a:endParaRPr sz="2000"/>
          </a:p>
        </p:txBody>
      </p:sp>
      <p:sp>
        <p:nvSpPr>
          <p:cNvPr id="264" name="Google Shape;264;p48"/>
          <p:cNvSpPr txBox="1">
            <a:spLocks noGrp="1"/>
          </p:cNvSpPr>
          <p:nvPr>
            <p:ph type="body" idx="1"/>
          </p:nvPr>
        </p:nvSpPr>
        <p:spPr>
          <a:xfrm>
            <a:off x="311700" y="863550"/>
            <a:ext cx="8520600" cy="38979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300" b="1">
                <a:solidFill>
                  <a:schemeClr val="dk1"/>
                </a:solidFill>
              </a:rPr>
              <a:t>Current Federal Policy</a:t>
            </a:r>
            <a:endParaRPr sz="1300" b="1">
              <a:solidFill>
                <a:schemeClr val="dk1"/>
              </a:solidFill>
            </a:endParaRPr>
          </a:p>
          <a:p>
            <a:pPr marL="0" lvl="0" indent="0" algn="l" rtl="0">
              <a:spcBef>
                <a:spcPts val="1200"/>
              </a:spcBef>
              <a:spcAft>
                <a:spcPts val="0"/>
              </a:spcAft>
              <a:buNone/>
            </a:pPr>
            <a:r>
              <a:rPr lang="en" sz="1300" b="1">
                <a:solidFill>
                  <a:schemeClr val="dk1"/>
                </a:solidFill>
              </a:rPr>
              <a:t>Every Student Succeeds Act (ESSA):</a:t>
            </a:r>
            <a:endParaRPr sz="1300" b="1">
              <a:solidFill>
                <a:schemeClr val="dk1"/>
              </a:solidFill>
            </a:endParaRPr>
          </a:p>
          <a:p>
            <a:pPr marL="457200" lvl="0" indent="-311150" algn="l" rtl="0">
              <a:spcBef>
                <a:spcPts val="1200"/>
              </a:spcBef>
              <a:spcAft>
                <a:spcPts val="0"/>
              </a:spcAft>
              <a:buClr>
                <a:schemeClr val="dk1"/>
              </a:buClr>
              <a:buSzPts val="1300"/>
              <a:buChar char="●"/>
            </a:pPr>
            <a:r>
              <a:rPr lang="en" sz="1300">
                <a:solidFill>
                  <a:schemeClr val="dk1"/>
                </a:solidFill>
              </a:rPr>
              <a:t>Does NOT encourage or discourage heritage language maintenance</a:t>
            </a:r>
            <a:endParaRPr sz="130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Does specify: Schools assess and report English proficiency progress</a:t>
            </a:r>
            <a:endParaRPr sz="1300">
              <a:solidFill>
                <a:schemeClr val="dk1"/>
              </a:solidFill>
            </a:endParaRPr>
          </a:p>
          <a:p>
            <a:pPr marL="0" lvl="0" indent="0" algn="l" rtl="0">
              <a:spcBef>
                <a:spcPts val="1200"/>
              </a:spcBef>
              <a:spcAft>
                <a:spcPts val="0"/>
              </a:spcAft>
              <a:buNone/>
            </a:pPr>
            <a:r>
              <a:rPr lang="en" sz="1300" b="1">
                <a:solidFill>
                  <a:schemeClr val="dk1"/>
                </a:solidFill>
              </a:rPr>
              <a:t>Assessment Recommendations:</a:t>
            </a:r>
            <a:endParaRPr sz="1300" b="1">
              <a:solidFill>
                <a:schemeClr val="dk1"/>
              </a:solidFill>
            </a:endParaRPr>
          </a:p>
          <a:p>
            <a:pPr marL="457200" lvl="0" indent="-311150" algn="l" rtl="0">
              <a:spcBef>
                <a:spcPts val="1200"/>
              </a:spcBef>
              <a:spcAft>
                <a:spcPts val="0"/>
              </a:spcAft>
              <a:buClr>
                <a:schemeClr val="dk1"/>
              </a:buClr>
              <a:buSzPts val="1300"/>
              <a:buChar char="●"/>
            </a:pPr>
            <a:r>
              <a:rPr lang="en" sz="1300">
                <a:solidFill>
                  <a:schemeClr val="dk1"/>
                </a:solidFill>
              </a:rPr>
              <a:t>Provide tests in home languages for early-stage ELs</a:t>
            </a:r>
            <a:endParaRPr sz="130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Left to states to decide</a:t>
            </a:r>
            <a:endParaRPr sz="130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Many states make no attempt</a:t>
            </a:r>
            <a:endParaRPr sz="1300">
              <a:solidFill>
                <a:schemeClr val="dk1"/>
              </a:solidFill>
            </a:endParaRPr>
          </a:p>
          <a:p>
            <a:pPr marL="0" lvl="0" indent="0" algn="l" rtl="0">
              <a:spcBef>
                <a:spcPts val="1200"/>
              </a:spcBef>
              <a:spcAft>
                <a:spcPts val="0"/>
              </a:spcAft>
              <a:buNone/>
            </a:pPr>
            <a:r>
              <a:rPr lang="en" sz="1300" b="1">
                <a:solidFill>
                  <a:schemeClr val="dk1"/>
                </a:solidFill>
              </a:rPr>
              <a:t>Problem:</a:t>
            </a:r>
            <a:r>
              <a:rPr lang="en" sz="1300">
                <a:solidFill>
                  <a:schemeClr val="dk1"/>
                </a:solidFill>
              </a:rPr>
              <a:t> Tests become language tests, not content tests</a:t>
            </a:r>
            <a:endParaRPr sz="1300">
              <a:solidFill>
                <a:schemeClr val="dk1"/>
              </a:solidFill>
            </a:endParaRPr>
          </a:p>
          <a:p>
            <a:pPr marL="0" lvl="0" indent="0" algn="l" rtl="0">
              <a:spcBef>
                <a:spcPts val="1200"/>
              </a:spcBef>
              <a:spcAft>
                <a:spcPts val="0"/>
              </a:spcAft>
              <a:buNone/>
            </a:pPr>
            <a:r>
              <a:rPr lang="en" sz="1300" b="1">
                <a:solidFill>
                  <a:schemeClr val="dk1"/>
                </a:solidFill>
              </a:rPr>
              <a:t>Accountability Pressure:</a:t>
            </a:r>
            <a:endParaRPr sz="1300" b="1">
              <a:solidFill>
                <a:schemeClr val="dk1"/>
              </a:solidFill>
            </a:endParaRPr>
          </a:p>
          <a:p>
            <a:pPr marL="457200" lvl="0" indent="-311150" algn="l" rtl="0">
              <a:spcBef>
                <a:spcPts val="1200"/>
              </a:spcBef>
              <a:spcAft>
                <a:spcPts val="0"/>
              </a:spcAft>
              <a:buClr>
                <a:schemeClr val="dk1"/>
              </a:buClr>
              <a:buSzPts val="1300"/>
              <a:buChar char="●"/>
            </a:pPr>
            <a:r>
              <a:rPr lang="en" sz="1300">
                <a:solidFill>
                  <a:schemeClr val="dk1"/>
                </a:solidFill>
              </a:rPr>
              <a:t>Incentivizes rapid English acquisition over bilingualism</a:t>
            </a:r>
            <a:endParaRPr sz="1300">
              <a:solidFill>
                <a:schemeClr val="dk1"/>
              </a:solidFill>
            </a:endParaRPr>
          </a:p>
          <a:p>
            <a:pPr marL="457200" lvl="0" indent="-311150" algn="l" rtl="0">
              <a:spcBef>
                <a:spcPts val="0"/>
              </a:spcBef>
              <a:spcAft>
                <a:spcPts val="0"/>
              </a:spcAft>
              <a:buClr>
                <a:schemeClr val="dk1"/>
              </a:buClr>
              <a:buSzPts val="1300"/>
              <a:buChar char="●"/>
            </a:pPr>
            <a:r>
              <a:rPr lang="en" sz="1300">
                <a:solidFill>
                  <a:schemeClr val="dk1"/>
                </a:solidFill>
              </a:rPr>
              <a:t>Misconception: Bilingual instruction interferes with English</a:t>
            </a:r>
            <a:endParaRPr sz="1300" b="1">
              <a:solidFill>
                <a:schemeClr val="dk1"/>
              </a:solidFill>
            </a:endParaRPr>
          </a:p>
          <a:p>
            <a:pPr marL="0" lvl="0" indent="0" algn="l" rtl="0">
              <a:spcBef>
                <a:spcPts val="1200"/>
              </a:spcBef>
              <a:spcAft>
                <a:spcPts val="1200"/>
              </a:spcAft>
              <a:buNone/>
            </a:pPr>
            <a:endParaRPr sz="1100" b="1">
              <a:solidFill>
                <a:schemeClr val="dk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268"/>
        <p:cNvGrpSpPr/>
        <p:nvPr/>
      </p:nvGrpSpPr>
      <p:grpSpPr>
        <a:xfrm>
          <a:off x="0" y="0"/>
          <a:ext cx="0" cy="0"/>
          <a:chOff x="0" y="0"/>
          <a:chExt cx="0" cy="0"/>
        </a:xfrm>
      </p:grpSpPr>
      <p:sp>
        <p:nvSpPr>
          <p:cNvPr id="269" name="Google Shape;269;p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Promising Practices: Community Partnerships</a:t>
            </a:r>
            <a:endParaRPr sz="2000"/>
          </a:p>
        </p:txBody>
      </p:sp>
      <p:sp>
        <p:nvSpPr>
          <p:cNvPr id="270" name="Google Shape;270;p49"/>
          <p:cNvSpPr txBox="1">
            <a:spLocks noGrp="1"/>
          </p:cNvSpPr>
          <p:nvPr>
            <p:ph type="body" idx="1"/>
          </p:nvPr>
        </p:nvSpPr>
        <p:spPr>
          <a:xfrm>
            <a:off x="311700" y="863550"/>
            <a:ext cx="85206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100" b="1">
                <a:solidFill>
                  <a:schemeClr val="dk1"/>
                </a:solidFill>
              </a:rPr>
              <a:t>Community Language Schools:</a:t>
            </a:r>
            <a:endParaRPr sz="1100" b="1">
              <a:solidFill>
                <a:schemeClr val="dk1"/>
              </a:solidFill>
            </a:endParaRPr>
          </a:p>
          <a:p>
            <a:pPr marL="457200" lvl="0" indent="-298450" algn="l" rtl="0">
              <a:spcBef>
                <a:spcPts val="1200"/>
              </a:spcBef>
              <a:spcAft>
                <a:spcPts val="0"/>
              </a:spcAft>
              <a:buClr>
                <a:schemeClr val="dk1"/>
              </a:buClr>
              <a:buSzPts val="1100"/>
              <a:buChar char="●"/>
            </a:pPr>
            <a:r>
              <a:rPr lang="en" sz="1100">
                <a:solidFill>
                  <a:schemeClr val="dk1"/>
                </a:solidFill>
              </a:rPr>
              <a:t>Parent and community-organized</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Weekend/after-school programs</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Language instruction + heritage events</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Examples: Saturday Chinese Schools, Sunday Hebrew Schools</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Also serve as community centers</a:t>
            </a:r>
            <a:endParaRPr sz="1100">
              <a:solidFill>
                <a:schemeClr val="dk1"/>
              </a:solidFill>
            </a:endParaRPr>
          </a:p>
          <a:p>
            <a:pPr marL="0" lvl="0" indent="0" algn="l" rtl="0">
              <a:spcBef>
                <a:spcPts val="1200"/>
              </a:spcBef>
              <a:spcAft>
                <a:spcPts val="0"/>
              </a:spcAft>
              <a:buNone/>
            </a:pPr>
            <a:r>
              <a:rPr lang="en" sz="1100" b="1">
                <a:solidFill>
                  <a:schemeClr val="dk1"/>
                </a:solidFill>
              </a:rPr>
              <a:t>School Partnerships:</a:t>
            </a:r>
            <a:endParaRPr sz="1100" b="1">
              <a:solidFill>
                <a:schemeClr val="dk1"/>
              </a:solidFill>
            </a:endParaRPr>
          </a:p>
          <a:p>
            <a:pPr marL="457200" lvl="0" indent="-298450" algn="l" rtl="0">
              <a:spcBef>
                <a:spcPts val="1200"/>
              </a:spcBef>
              <a:spcAft>
                <a:spcPts val="0"/>
              </a:spcAft>
              <a:buClr>
                <a:schemeClr val="dk1"/>
              </a:buClr>
              <a:buSzPts val="1100"/>
              <a:buChar char="●"/>
            </a:pPr>
            <a:r>
              <a:rPr lang="en" sz="1100">
                <a:solidFill>
                  <a:schemeClr val="dk1"/>
                </a:solidFill>
              </a:rPr>
              <a:t>Support bilingualism/biliteracy development</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Family engagement</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Recruitment of bilingual teachers</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Bridge to communities</a:t>
            </a:r>
            <a:endParaRPr sz="1100">
              <a:solidFill>
                <a:schemeClr val="dk1"/>
              </a:solidFill>
            </a:endParaRPr>
          </a:p>
          <a:p>
            <a:pPr marL="0" lvl="0" indent="0" algn="l" rtl="0">
              <a:spcBef>
                <a:spcPts val="1200"/>
              </a:spcBef>
              <a:spcAft>
                <a:spcPts val="0"/>
              </a:spcAft>
              <a:buNone/>
            </a:pPr>
            <a:r>
              <a:rPr lang="en" sz="1100" b="1">
                <a:solidFill>
                  <a:schemeClr val="dk1"/>
                </a:solidFill>
              </a:rPr>
              <a:t>Benefits:</a:t>
            </a:r>
            <a:endParaRPr sz="1100" b="1">
              <a:solidFill>
                <a:schemeClr val="dk1"/>
              </a:solidFill>
            </a:endParaRPr>
          </a:p>
          <a:p>
            <a:pPr marL="457200" lvl="0" indent="-298450" algn="l" rtl="0">
              <a:spcBef>
                <a:spcPts val="1200"/>
              </a:spcBef>
              <a:spcAft>
                <a:spcPts val="0"/>
              </a:spcAft>
              <a:buClr>
                <a:schemeClr val="dk1"/>
              </a:buClr>
              <a:buSzPts val="1100"/>
              <a:buChar char="●"/>
            </a:pPr>
            <a:r>
              <a:rPr lang="en" sz="1100">
                <a:solidFill>
                  <a:schemeClr val="dk1"/>
                </a:solidFill>
              </a:rPr>
              <a:t>Resources schools may lack</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Cultural authenticity</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Heritage maintenance</a:t>
            </a:r>
            <a:endParaRPr sz="1100" b="1">
              <a:solidFill>
                <a:schemeClr val="dk1"/>
              </a:solidFill>
            </a:endParaRPr>
          </a:p>
          <a:p>
            <a:pPr marL="0" lvl="0" indent="0" algn="l" rtl="0">
              <a:spcBef>
                <a:spcPts val="1200"/>
              </a:spcBef>
              <a:spcAft>
                <a:spcPts val="0"/>
              </a:spcAft>
              <a:buNone/>
            </a:pPr>
            <a:endParaRPr sz="1100" b="1">
              <a:solidFill>
                <a:schemeClr val="dk1"/>
              </a:solidFill>
            </a:endParaRPr>
          </a:p>
          <a:p>
            <a:pPr marL="0" lvl="0" indent="0" algn="l" rtl="0">
              <a:spcBef>
                <a:spcPts val="1200"/>
              </a:spcBef>
              <a:spcAft>
                <a:spcPts val="1200"/>
              </a:spcAft>
              <a:buNone/>
            </a:pPr>
            <a:endParaRPr sz="1100" b="1">
              <a:solidFill>
                <a:schemeClr val="dk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274"/>
        <p:cNvGrpSpPr/>
        <p:nvPr/>
      </p:nvGrpSpPr>
      <p:grpSpPr>
        <a:xfrm>
          <a:off x="0" y="0"/>
          <a:ext cx="0" cy="0"/>
          <a:chOff x="0" y="0"/>
          <a:chExt cx="0" cy="0"/>
        </a:xfrm>
      </p:grpSpPr>
      <p:sp>
        <p:nvSpPr>
          <p:cNvPr id="275" name="Google Shape;275;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Promising Practices: Internationals Network</a:t>
            </a:r>
            <a:endParaRPr sz="2000"/>
          </a:p>
        </p:txBody>
      </p:sp>
      <p:sp>
        <p:nvSpPr>
          <p:cNvPr id="276" name="Google Shape;276;p50"/>
          <p:cNvSpPr txBox="1">
            <a:spLocks noGrp="1"/>
          </p:cNvSpPr>
          <p:nvPr>
            <p:ph type="body" idx="1"/>
          </p:nvPr>
        </p:nvSpPr>
        <p:spPr>
          <a:xfrm>
            <a:off x="311700" y="863550"/>
            <a:ext cx="8520600" cy="34164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400" b="1">
                <a:solidFill>
                  <a:schemeClr val="dk1"/>
                </a:solidFill>
              </a:rPr>
              <a:t>Founded:</a:t>
            </a:r>
            <a:r>
              <a:rPr lang="en" sz="1400">
                <a:solidFill>
                  <a:schemeClr val="dk1"/>
                </a:solidFill>
              </a:rPr>
              <a:t> New York, 2004</a:t>
            </a:r>
            <a:endParaRPr sz="1400">
              <a:solidFill>
                <a:schemeClr val="dk1"/>
              </a:solidFill>
            </a:endParaRPr>
          </a:p>
          <a:p>
            <a:pPr marL="0" lvl="0" indent="0" algn="l" rtl="0">
              <a:spcBef>
                <a:spcPts val="1200"/>
              </a:spcBef>
              <a:spcAft>
                <a:spcPts val="0"/>
              </a:spcAft>
              <a:buNone/>
            </a:pPr>
            <a:r>
              <a:rPr lang="en" sz="1400" b="1">
                <a:solidFill>
                  <a:schemeClr val="dk1"/>
                </a:solidFill>
              </a:rPr>
              <a:t>Model:</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Entire schools designed for recently-arrived immigrants and refugees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Address unique needs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Promote high academic achievement</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Foster sense of belonging and community</a:t>
            </a:r>
            <a:endParaRPr sz="1400">
              <a:solidFill>
                <a:schemeClr val="dk1"/>
              </a:solidFill>
            </a:endParaRPr>
          </a:p>
          <a:p>
            <a:pPr marL="0" lvl="0" indent="0" algn="l" rtl="0">
              <a:spcBef>
                <a:spcPts val="1200"/>
              </a:spcBef>
              <a:spcAft>
                <a:spcPts val="0"/>
              </a:spcAft>
              <a:buNone/>
            </a:pPr>
            <a:r>
              <a:rPr lang="en" sz="1400" b="1">
                <a:solidFill>
                  <a:schemeClr val="dk1"/>
                </a:solidFill>
              </a:rPr>
              <a:t>Services:</a:t>
            </a:r>
            <a:endParaRPr sz="1400" b="1">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Partnerships with school districts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Community organization collaboration</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Professional development</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School support for multilingual learners</a:t>
            </a:r>
            <a:endParaRPr sz="1400">
              <a:solidFill>
                <a:schemeClr val="dk1"/>
              </a:solidFill>
            </a:endParaRPr>
          </a:p>
          <a:p>
            <a:pPr marL="0" lvl="0" indent="0" algn="l" rtl="0">
              <a:spcBef>
                <a:spcPts val="1200"/>
              </a:spcBef>
              <a:spcAft>
                <a:spcPts val="0"/>
              </a:spcAft>
              <a:buNone/>
            </a:pPr>
            <a:r>
              <a:rPr lang="en" sz="1400" b="1">
                <a:solidFill>
                  <a:schemeClr val="dk1"/>
                </a:solidFill>
              </a:rPr>
              <a:t>Demonstrates:</a:t>
            </a:r>
            <a:r>
              <a:rPr lang="en" sz="1400">
                <a:solidFill>
                  <a:schemeClr val="dk1"/>
                </a:solidFill>
              </a:rPr>
              <a:t> How schools can be designed from the ground up for immigrant success</a:t>
            </a:r>
            <a:endParaRPr sz="1400" b="1">
              <a:solidFill>
                <a:schemeClr val="dk1"/>
              </a:solidFill>
            </a:endParaRPr>
          </a:p>
          <a:p>
            <a:pPr marL="0" lvl="0" indent="0" algn="l" rtl="0">
              <a:spcBef>
                <a:spcPts val="1200"/>
              </a:spcBef>
              <a:spcAft>
                <a:spcPts val="0"/>
              </a:spcAft>
              <a:buNone/>
            </a:pPr>
            <a:endParaRPr sz="1100" b="1">
              <a:solidFill>
                <a:schemeClr val="dk1"/>
              </a:solidFill>
            </a:endParaRPr>
          </a:p>
          <a:p>
            <a:pPr marL="0" lvl="0" indent="0" algn="l" rtl="0">
              <a:spcBef>
                <a:spcPts val="1200"/>
              </a:spcBef>
              <a:spcAft>
                <a:spcPts val="1200"/>
              </a:spcAft>
              <a:buNone/>
            </a:pPr>
            <a:endParaRPr sz="1100" b="1">
              <a:solidFill>
                <a:schemeClr val="dk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D0E0E3"/>
        </a:solidFill>
        <a:effectLst/>
      </p:bgPr>
    </p:bg>
    <p:spTree>
      <p:nvGrpSpPr>
        <p:cNvPr id="1" name="Shape 280"/>
        <p:cNvGrpSpPr/>
        <p:nvPr/>
      </p:nvGrpSpPr>
      <p:grpSpPr>
        <a:xfrm>
          <a:off x="0" y="0"/>
          <a:ext cx="0" cy="0"/>
          <a:chOff x="0" y="0"/>
          <a:chExt cx="0" cy="0"/>
        </a:xfrm>
      </p:grpSpPr>
      <p:sp>
        <p:nvSpPr>
          <p:cNvPr id="281" name="Google Shape;281;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400"/>
              </a:spcAft>
              <a:buClr>
                <a:schemeClr val="dk1"/>
              </a:buClr>
              <a:buSzPts val="1100"/>
              <a:buFont typeface="Arial"/>
              <a:buNone/>
            </a:pPr>
            <a:r>
              <a:rPr lang="en" sz="2000" b="1"/>
              <a:t>Creating Welcoming Contexts</a:t>
            </a:r>
            <a:endParaRPr sz="2000"/>
          </a:p>
        </p:txBody>
      </p:sp>
      <p:sp>
        <p:nvSpPr>
          <p:cNvPr id="282" name="Google Shape;282;p51"/>
          <p:cNvSpPr txBox="1">
            <a:spLocks noGrp="1"/>
          </p:cNvSpPr>
          <p:nvPr>
            <p:ph type="body" idx="1"/>
          </p:nvPr>
        </p:nvSpPr>
        <p:spPr>
          <a:xfrm>
            <a:off x="311700" y="863550"/>
            <a:ext cx="8520600" cy="39285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100" b="1">
                <a:solidFill>
                  <a:schemeClr val="dk1"/>
                </a:solidFill>
              </a:rPr>
              <a:t>Classroom Practices:</a:t>
            </a:r>
            <a:endParaRPr sz="1100" b="1">
              <a:solidFill>
                <a:schemeClr val="dk1"/>
              </a:solidFill>
            </a:endParaRPr>
          </a:p>
          <a:p>
            <a:pPr marL="457200" lvl="0" indent="-298450" algn="l" rtl="0">
              <a:spcBef>
                <a:spcPts val="1200"/>
              </a:spcBef>
              <a:spcAft>
                <a:spcPts val="0"/>
              </a:spcAft>
              <a:buClr>
                <a:schemeClr val="dk1"/>
              </a:buClr>
              <a:buSzPts val="1100"/>
              <a:buChar char="●"/>
            </a:pPr>
            <a:r>
              <a:rPr lang="en" sz="1100">
                <a:solidFill>
                  <a:schemeClr val="dk1"/>
                </a:solidFill>
              </a:rPr>
              <a:t>Use culturally responsive pedagogy</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Incorporate translanguaging</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Validate home languages and cultures</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Avoid deficit perspectives</a:t>
            </a:r>
            <a:endParaRPr sz="1100">
              <a:solidFill>
                <a:schemeClr val="dk1"/>
              </a:solidFill>
            </a:endParaRPr>
          </a:p>
          <a:p>
            <a:pPr marL="0" lvl="0" indent="0" algn="l" rtl="0">
              <a:spcBef>
                <a:spcPts val="1200"/>
              </a:spcBef>
              <a:spcAft>
                <a:spcPts val="0"/>
              </a:spcAft>
              <a:buNone/>
            </a:pPr>
            <a:r>
              <a:rPr lang="en" sz="1100" b="1">
                <a:solidFill>
                  <a:schemeClr val="dk1"/>
                </a:solidFill>
              </a:rPr>
              <a:t>Relationship Building:</a:t>
            </a:r>
            <a:endParaRPr sz="1100" b="1">
              <a:solidFill>
                <a:schemeClr val="dk1"/>
              </a:solidFill>
            </a:endParaRPr>
          </a:p>
          <a:p>
            <a:pPr marL="457200" lvl="0" indent="-298450" algn="l" rtl="0">
              <a:spcBef>
                <a:spcPts val="1200"/>
              </a:spcBef>
              <a:spcAft>
                <a:spcPts val="0"/>
              </a:spcAft>
              <a:buClr>
                <a:schemeClr val="dk1"/>
              </a:buClr>
              <a:buSzPts val="1100"/>
              <a:buChar char="●"/>
            </a:pPr>
            <a:r>
              <a:rPr lang="en" sz="1100">
                <a:solidFill>
                  <a:schemeClr val="dk1"/>
                </a:solidFill>
              </a:rPr>
              <a:t>Learn about students' backgrounds</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Communicate with families accessibly</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Recognize trauma and provide support</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Build trust and safety</a:t>
            </a:r>
            <a:endParaRPr sz="1100">
              <a:solidFill>
                <a:schemeClr val="dk1"/>
              </a:solidFill>
            </a:endParaRPr>
          </a:p>
          <a:p>
            <a:pPr marL="0" lvl="0" indent="0" algn="l" rtl="0">
              <a:spcBef>
                <a:spcPts val="1200"/>
              </a:spcBef>
              <a:spcAft>
                <a:spcPts val="0"/>
              </a:spcAft>
              <a:buNone/>
            </a:pPr>
            <a:r>
              <a:rPr lang="en" sz="1100" b="1">
                <a:solidFill>
                  <a:schemeClr val="dk1"/>
                </a:solidFill>
              </a:rPr>
              <a:t>Advocacy:</a:t>
            </a:r>
            <a:endParaRPr sz="1100" b="1">
              <a:solidFill>
                <a:schemeClr val="dk1"/>
              </a:solidFill>
            </a:endParaRPr>
          </a:p>
          <a:p>
            <a:pPr marL="457200" lvl="0" indent="-298450" algn="l" rtl="0">
              <a:spcBef>
                <a:spcPts val="1200"/>
              </a:spcBef>
              <a:spcAft>
                <a:spcPts val="0"/>
              </a:spcAft>
              <a:buClr>
                <a:schemeClr val="dk1"/>
              </a:buClr>
              <a:buSzPts val="1100"/>
              <a:buChar char="●"/>
            </a:pPr>
            <a:r>
              <a:rPr lang="en" sz="1100">
                <a:solidFill>
                  <a:schemeClr val="dk1"/>
                </a:solidFill>
              </a:rPr>
              <a:t>Challenge xenophobic or racist comments</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Advocate for bilingual programs</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Push back against inequitable policies</a:t>
            </a:r>
            <a:endParaRPr sz="1100">
              <a:solidFill>
                <a:schemeClr val="dk1"/>
              </a:solidFill>
            </a:endParaRPr>
          </a:p>
          <a:p>
            <a:pPr marL="457200" lvl="0" indent="-298450" algn="l" rtl="0">
              <a:spcBef>
                <a:spcPts val="0"/>
              </a:spcBef>
              <a:spcAft>
                <a:spcPts val="0"/>
              </a:spcAft>
              <a:buClr>
                <a:schemeClr val="dk1"/>
              </a:buClr>
              <a:buSzPts val="1100"/>
              <a:buChar char="●"/>
            </a:pPr>
            <a:r>
              <a:rPr lang="en" sz="1100">
                <a:solidFill>
                  <a:schemeClr val="dk1"/>
                </a:solidFill>
              </a:rPr>
              <a:t>Support "UndocuAlly" initiatives</a:t>
            </a:r>
            <a:endParaRPr sz="1100">
              <a:solidFill>
                <a:schemeClr val="dk1"/>
              </a:solidFill>
            </a:endParaRPr>
          </a:p>
          <a:p>
            <a:pPr marL="0" lvl="0" indent="0" algn="l" rtl="0">
              <a:spcBef>
                <a:spcPts val="1200"/>
              </a:spcBef>
              <a:spcAft>
                <a:spcPts val="0"/>
              </a:spcAft>
              <a:buNone/>
            </a:pPr>
            <a:endParaRPr sz="1100" b="1">
              <a:solidFill>
                <a:schemeClr val="dk1"/>
              </a:solidFill>
            </a:endParaRPr>
          </a:p>
          <a:p>
            <a:pPr marL="0" lvl="0" indent="0" algn="l" rtl="0">
              <a:spcBef>
                <a:spcPts val="1200"/>
              </a:spcBef>
              <a:spcAft>
                <a:spcPts val="0"/>
              </a:spcAft>
              <a:buNone/>
            </a:pPr>
            <a:endParaRPr sz="1100" b="1">
              <a:solidFill>
                <a:schemeClr val="dk1"/>
              </a:solidFill>
            </a:endParaRPr>
          </a:p>
          <a:p>
            <a:pPr marL="0" lvl="0" indent="0" algn="l" rtl="0">
              <a:spcBef>
                <a:spcPts val="1200"/>
              </a:spcBef>
              <a:spcAft>
                <a:spcPts val="1200"/>
              </a:spcAft>
              <a:buNone/>
            </a:pPr>
            <a:endParaRPr sz="1100" b="1">
              <a:solidFill>
                <a:schemeClr val="dk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2960</Words>
  <Application>Microsoft Macintosh PowerPoint</Application>
  <PresentationFormat>On-screen Show (16:9)</PresentationFormat>
  <Paragraphs>445</Paragraphs>
  <Slides>39</Slides>
  <Notes>39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39</vt:i4>
      </vt:variant>
    </vt:vector>
  </HeadingPairs>
  <TitlesOfParts>
    <vt:vector size="41" baseType="lpstr">
      <vt:lpstr>Arial</vt:lpstr>
      <vt:lpstr>Simple Light</vt:lpstr>
      <vt:lpstr>Immigration, Language and Education</vt:lpstr>
      <vt:lpstr>Chapter Objectives</vt:lpstr>
      <vt:lpstr>Immigration by the Numbers</vt:lpstr>
      <vt:lpstr>The Melting Pot Metaphor</vt:lpstr>
      <vt:lpstr>Two Competing Perspectives</vt:lpstr>
      <vt:lpstr>Key Concepts</vt:lpstr>
      <vt:lpstr>Four Waves of Immigration</vt:lpstr>
      <vt:lpstr>Immigration Policy Evolution</vt:lpstr>
      <vt:lpstr>Progressive Era Reformers</vt:lpstr>
      <vt:lpstr>A Snapshot of Nativist Attitudes</vt:lpstr>
      <vt:lpstr>Chinese Immigration</vt:lpstr>
      <vt:lpstr>Polish Immigration</vt:lpstr>
      <vt:lpstr>Italian Immigration</vt:lpstr>
      <vt:lpstr>Central American Immigration</vt:lpstr>
      <vt:lpstr>Undocumented Immigrants</vt:lpstr>
      <vt:lpstr>History of Bilingual Education</vt:lpstr>
      <vt:lpstr>Civil Rights Era &amp; Bilingual Education</vt:lpstr>
      <vt:lpstr>Lau v. Nichols (1974)</vt:lpstr>
      <vt:lpstr>The Debate Continues</vt:lpstr>
      <vt:lpstr>Castañeda v. Pickard (1981)</vt:lpstr>
      <vt:lpstr>The Backlash Era</vt:lpstr>
      <vt:lpstr>Contemporary Immigration Context</vt:lpstr>
      <vt:lpstr>DACA and the DREAM Act</vt:lpstr>
      <vt:lpstr>Political Climate (2016-Present)</vt:lpstr>
      <vt:lpstr>State Polarization</vt:lpstr>
      <vt:lpstr>Today's Immigrant Students</vt:lpstr>
      <vt:lpstr>States with Most Immigrant Students</vt:lpstr>
      <vt:lpstr>Assets and Strengths</vt:lpstr>
      <vt:lpstr>Contexts of Reception</vt:lpstr>
      <vt:lpstr>The Achievement Paradox</vt:lpstr>
      <vt:lpstr>The Double Disadvantage</vt:lpstr>
      <vt:lpstr>Migratory Children</vt:lpstr>
      <vt:lpstr>English Learners Today</vt:lpstr>
      <vt:lpstr>PowerPoint Presentation</vt:lpstr>
      <vt:lpstr>ESL Program Models</vt:lpstr>
      <vt:lpstr>ESSA and Language Policy</vt:lpstr>
      <vt:lpstr>Promising Practices: Community Partnerships</vt:lpstr>
      <vt:lpstr>Promising Practices: Internationals Network</vt:lpstr>
      <vt:lpstr>Creating Welcoming Contexts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Hillary Parkhouse</cp:lastModifiedBy>
  <cp:revision>2</cp:revision>
  <dcterms:modified xsi:type="dcterms:W3CDTF">2026-03-09T12:01:36Z</dcterms:modified>
</cp:coreProperties>
</file>