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1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a7f17ca9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a7f17ca9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a7f17ca95e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a7f17ca95e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7f17ca95e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a7f17ca95e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a7f17ca95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a7f17ca95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7f17ca95e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a7f17ca95e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a7f17ca95e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a7f17ca95e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a7f17ca95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a7f17ca95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7f17ca95e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a7f17ca95e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a7f17ca95e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3a7f17ca95e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a7f17ca95e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a7f17ca95e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a7f17ca95e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a7f17ca95e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a7f17ca95e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a7f17ca95e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a7f17ca95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3a7f17ca95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a7f17ca95e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a7f17ca95e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a7f17ca95e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a7f17ca95e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a7f17ca95e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a7f17ca95e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a7f17ca95e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a7f17ca95e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a7f17ca95e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a7f17ca95e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a7f17ca95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a7f17ca95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a7f17ca95e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a7f17ca95e_0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a7f17ca95e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a7f17ca95e_0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a7f17ca95e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a7f17ca95e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a7f17ca95e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a7f17ca95e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a7f17ca95e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a7f17ca95e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a7f17ca95e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a7f17ca95e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a7f17ca95e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a7f17ca95e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a7f17ca95e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a7f17ca95e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a7f17ca95e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a7f17ca95e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a7f17ca95e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a7f17ca95e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ct val="47826"/>
              <a:buFont typeface="Arial"/>
              <a:buNone/>
            </a:pPr>
            <a:r>
              <a:rPr lang="en" sz="2300" b="1"/>
              <a:t>Chapter 6 - Gender, Sexuality and Education</a:t>
            </a:r>
            <a:endParaRPr sz="2300" b="1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2545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i="1">
                <a:solidFill>
                  <a:schemeClr val="dk1"/>
                </a:solidFill>
              </a:rPr>
              <a:t>Foundations of Education: </a:t>
            </a:r>
            <a:r>
              <a:rPr lang="en" sz="2000" i="1"/>
              <a:t>American Schools and the Common Good</a:t>
            </a:r>
            <a:endParaRPr sz="2000" i="1"/>
          </a:p>
          <a:p>
            <a:pPr marL="0" lvl="0" indent="0" algn="ctr" rtl="0">
              <a:lnSpc>
                <a:spcPct val="125454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3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Learning Objectives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</a:rPr>
              <a:t>By the end of this presentation, you will be able to: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Explain how gender and sexual identities are contextually defined and change over time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Discuss progress and challenges surrounding gender/sexual identity bias in education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Analyze how gender shaped the teaching profession historically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Explore gendered theories of knowing, learning, and thinking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Understand how children learn culturally constructed gender identities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Examine conditions perpetuating gender bias in educational institutions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Key Concepts - Gender vs. Sex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Sex:</a:t>
            </a:r>
            <a:r>
              <a:rPr lang="en" sz="1700">
                <a:solidFill>
                  <a:schemeClr val="dk1"/>
                </a:solidFill>
              </a:rPr>
              <a:t> "A multidimensional construct based on a cluster of anatomical and physiological traits"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Gender:</a:t>
            </a:r>
            <a:r>
              <a:rPr lang="en" sz="1700">
                <a:solidFill>
                  <a:schemeClr val="dk1"/>
                </a:solidFill>
              </a:rPr>
              <a:t> Meaning arises from cultural conventions and institutional arrangements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Based on ideas, concepts, or abstractions of what it means to be feminine, masculine, or non-binary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Not binary, despite historical treatment</a:t>
            </a:r>
            <a:endParaRPr sz="1700">
              <a:solidFill>
                <a:schemeClr val="dk1"/>
              </a:solidFill>
            </a:endParaRPr>
          </a:p>
          <a:p>
            <a:pPr marL="457200" lvl="0" indent="-3365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" sz="1700">
                <a:solidFill>
                  <a:schemeClr val="dk1"/>
                </a:solidFill>
              </a:rPr>
              <a:t>Subject to change across time and cultures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>
                <a:solidFill>
                  <a:schemeClr val="dk1"/>
                </a:solidFill>
              </a:rPr>
              <a:t>Critical Point:</a:t>
            </a:r>
            <a:r>
              <a:rPr lang="en" sz="1700">
                <a:solidFill>
                  <a:schemeClr val="dk1"/>
                </a:solidFill>
              </a:rPr>
              <a:t> Sex and gender have often been treated as binary and interchangeable, but reality is much more complex</a:t>
            </a:r>
            <a:endParaRPr sz="1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Colonial Period - Diverse Experiences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White Colonial Women: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Significant gender inequities despite importance in domestic economy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Educational role in family-based learning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Inferior positions in power hierarchy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Enslaved African Women: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Forced labor and reproduction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Education outlawed (punishable by death)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Underground schools as "fugitive project"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Indigenous Systems (e.g., Iroquois):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Signs of relative sexual equality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Women involved in governance, voting, religious activities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Colonial Education - The Gender Divide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School Types by Early 1700s: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Dame schools:</a:t>
            </a:r>
            <a:r>
              <a:rPr lang="en" sz="1400">
                <a:solidFill>
                  <a:schemeClr val="dk1"/>
                </a:solidFill>
              </a:rPr>
              <a:t> Taught by women, rudiments for small children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Reading/writing schools:</a:t>
            </a:r>
            <a:r>
              <a:rPr lang="en" sz="1400">
                <a:solidFill>
                  <a:schemeClr val="dk1"/>
                </a:solidFill>
              </a:rPr>
              <a:t> Some women teachers, fair number of girls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Latin grammar schools:</a:t>
            </a:r>
            <a:r>
              <a:rPr lang="en" sz="1400">
                <a:solidFill>
                  <a:schemeClr val="dk1"/>
                </a:solidFill>
              </a:rPr>
              <a:t> Male-dominated secondary education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Colleges:</a:t>
            </a:r>
            <a:r>
              <a:rPr lang="en" sz="1400">
                <a:solidFill>
                  <a:schemeClr val="dk1"/>
                </a:solidFill>
              </a:rPr>
              <a:t> Exclusively male domains, classical studies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Pattern:</a:t>
            </a:r>
            <a:r>
              <a:rPr lang="en" sz="1400">
                <a:solidFill>
                  <a:schemeClr val="dk1"/>
                </a:solidFill>
              </a:rPr>
              <a:t> As age increased and school type changed, males became dominant as both teachers and students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Slavery and Education as Resistance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Example - Susie King Taylor's Memoir: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Gained literacy secretly with brother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Sent to free woman's home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Books wrapped in paper to avoid detection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Kitchen served as schoolroom for 25-30 children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Children left one by one after lessons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Education as "Fugitive Project":</a:t>
            </a:r>
            <a:r>
              <a:rPr lang="en" sz="1500">
                <a:solidFill>
                  <a:schemeClr val="dk1"/>
                </a:solidFill>
              </a:rPr>
              <a:t> Outlawed in South, regarded with suspicion in North; teaching enslaved persons to read/write was criminal, punishable by death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The Industrial Revolution (1820-1860)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91" name="Google Shape;91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Economic Transformation: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Men: Independent farmers/artisans → Factory laborers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Women: Displaced from domestic economy → Industrial workforce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Children: Hired out to supplement family income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Wage Exploitation Example (Samuel Slater's Factory):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Man: $5.00/week | Sister: $2.33/week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16-year-old son: $2.00/week | 13-year-old son: $1.50/week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12-year-old daughter: $1.25/week | 8-year-old daughter: $0.75/week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829" b="1"/>
              <a:t>Perspectives on Women’s Roles </a:t>
            </a:r>
            <a:endParaRPr sz="2520"/>
          </a:p>
        </p:txBody>
      </p:sp>
      <p:sp>
        <p:nvSpPr>
          <p:cNvPr id="97" name="Google Shape;97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Cult of True Womanhood (1820-1860):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Ideal White woman: Domestic, submissive, pliable, pious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"Frail white hand" upholding moral pillars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Shaped education of upper/middle-class White women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Race Uplift: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Black women's lives never characterized by submissiveness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Expected to use education as tool for race improvement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Economic, educational, and social advancement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After Civil War: Devoted themselves to teaching, helping former slaves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Women Enter Teaching - The Economics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Ideological Justifications: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Sentimental womanhood:</a:t>
            </a:r>
            <a:r>
              <a:rPr lang="en" sz="1300">
                <a:solidFill>
                  <a:schemeClr val="dk1"/>
                </a:solidFill>
              </a:rPr>
              <a:t> Women provide superior morality, civilizing influence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Women "naturally" maternal, affectionate, moral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Maternal instinct as answer to industrialization's problems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Economic Realities: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Men left teaching for expanding industrial markets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Teaching one of few professions open to women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Horace Mann (1843): 131 more male teachers, 691 more female teachers over 5 years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The Pay Gap:</a:t>
            </a:r>
            <a:r>
              <a:rPr lang="en" sz="1300">
                <a:solidFill>
                  <a:schemeClr val="dk1"/>
                </a:solidFill>
              </a:rPr>
              <a:t> Men earned $32.22/month; women earned $12.78/month (about one-third)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Pioneers of Female Education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Emma Hart Willard - Troy Female Seminary (1821):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Argued women deserved education designed for their needs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Women would make good teachers: persuasion, softness, patience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Catherine Beecher - Hartford Female Seminary (1823):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Advocated public schooling, coeducation, teacher preparation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Founded National Board of Popular Education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Mary Lyon - Mount Holyoke Female Seminary (1837):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Liberal education equivalent to men's colleges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Primary objective: Prepare young women as teachers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Controversial view: Teachers should be paid no more than ministers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Women's Growing Educational Presence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dirty="0">
                <a:solidFill>
                  <a:schemeClr val="dk1"/>
                </a:solidFill>
              </a:rPr>
              <a:t>By 1890:</a:t>
            </a:r>
            <a:endParaRPr sz="1400"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Women held predominant role in elementary teaching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Eventually: 2 out of 3 teaching positions held by women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 dirty="0">
                <a:solidFill>
                  <a:schemeClr val="dk1"/>
                </a:solidFill>
              </a:rPr>
              <a:t>Higher Education Opens:</a:t>
            </a:r>
            <a:endParaRPr sz="1400" b="1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Oberlin College: First to admit women co-educationally (1833)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After 1865: Private women's colleges (Vassar, Smith, Wellesley, Bryn Mawr)</a:t>
            </a:r>
            <a:endParaRPr sz="1400" dirty="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dirty="0">
                <a:solidFill>
                  <a:schemeClr val="dk1"/>
                </a:solidFill>
              </a:rPr>
              <a:t>Most new public colleges/state universities admitted women</a:t>
            </a:r>
            <a:endParaRPr sz="1400" dirty="0">
              <a:solidFill>
                <a:schemeClr val="dk1"/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lang="en" sz="1400" b="1">
              <a:solidFill>
                <a:schemeClr val="dk1"/>
              </a:solidFill>
            </a:endParaRPr>
          </a:p>
          <a:p>
            <a:pPr marL="1397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rPr lang="en" sz="1400" b="1">
                <a:solidFill>
                  <a:schemeClr val="dk1"/>
                </a:solidFill>
              </a:rPr>
              <a:t>By </a:t>
            </a:r>
            <a:r>
              <a:rPr lang="en" sz="1400" b="1" dirty="0">
                <a:solidFill>
                  <a:schemeClr val="dk1"/>
                </a:solidFill>
              </a:rPr>
              <a:t>1900:</a:t>
            </a:r>
            <a:r>
              <a:rPr lang="en" sz="1400" dirty="0">
                <a:solidFill>
                  <a:schemeClr val="dk1"/>
                </a:solidFill>
              </a:rPr>
              <a:t> Girls represented 59% of all secondary enrollments</a:t>
            </a:r>
            <a:endParaRPr sz="1400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Women's Rights Movement Leaders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>
            <a:off x="311700" y="11305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Notable Reformers: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Jane Addams:</a:t>
            </a:r>
            <a:r>
              <a:rPr lang="en" sz="1300">
                <a:solidFill>
                  <a:schemeClr val="dk1"/>
                </a:solidFill>
              </a:rPr>
              <a:t> Founded Hull House (settlement house in Chicago)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Crystal Eastman:</a:t>
            </a:r>
            <a:r>
              <a:rPr lang="en" sz="1300">
                <a:solidFill>
                  <a:schemeClr val="dk1"/>
                </a:solidFill>
              </a:rPr>
              <a:t> Pacifist, voting rights advocate, ACLU founder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Susan B. Anthony:</a:t>
            </a:r>
            <a:r>
              <a:rPr lang="en" sz="1300">
                <a:solidFill>
                  <a:schemeClr val="dk1"/>
                </a:solidFill>
              </a:rPr>
              <a:t> Teacher, temperance and suffrage leader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 b="1">
                <a:solidFill>
                  <a:schemeClr val="dk1"/>
                </a:solidFill>
              </a:rPr>
              <a:t>Carrie Chapman Catt:</a:t>
            </a:r>
            <a:r>
              <a:rPr lang="en" sz="1300">
                <a:solidFill>
                  <a:schemeClr val="dk1"/>
                </a:solidFill>
              </a:rPr>
              <a:t> Iowa superintendent, suffrage leader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Achievements by 1920: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18th Amendment (prohibition)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19th Amendment (women's suffrage)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Continuing Exploitation:</a:t>
            </a:r>
            <a:r>
              <a:rPr lang="en" sz="1300">
                <a:solidFill>
                  <a:schemeClr val="dk1"/>
                </a:solidFill>
              </a:rPr>
              <a:t> Women still paid far less than men in labor market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Race and Gender in Suffrage Movement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27" name="Google Shape;127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15th Amendment (1860):</a:t>
            </a:r>
            <a:r>
              <a:rPr lang="en" sz="1500">
                <a:solidFill>
                  <a:schemeClr val="dk1"/>
                </a:solidFill>
              </a:rPr>
              <a:t> Granted all men right to vote, but not women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Coalitions Falter: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Elizabeth Cady Stanton and Susan B. Anthony distanced from Black suffrage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Black women often denied admission to "mainstream" events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National Association of Colored Women (NACW) - 1896: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First President: Mary Church Terrell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Focus: "Social uplift," education, temperance, health, prison reform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By early 20th century: Tens of thousands of women engaged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20th Century Feminist Movements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33" name="Google Shape;133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National Organization of Women (NOW) - 1966: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Goals: Equal employment, social security benefits, educational opportunity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Mostly represented White women's concerns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National Black Feminist Organization (NBFO) - 1973: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Founded due to alienation from White feminist organizations and Black male-dominated groups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Combahee River Collective Statement:</a:t>
            </a:r>
            <a:r>
              <a:rPr lang="en" sz="1500">
                <a:solidFill>
                  <a:schemeClr val="dk1"/>
                </a:solidFill>
              </a:rPr>
              <a:t> </a:t>
            </a:r>
            <a:r>
              <a:rPr lang="en" sz="1500" i="1">
                <a:solidFill>
                  <a:schemeClr val="dk1"/>
                </a:solidFill>
              </a:rPr>
              <a:t>"...struggle together with Black men against racism, while we also struggle with Black men about sexism"</a:t>
            </a:r>
            <a:endParaRPr sz="150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Women's Ways of Knowing - Mary Belenky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39" name="Google Shape;139;p27"/>
          <p:cNvSpPr txBox="1">
            <a:spLocks noGrp="1"/>
          </p:cNvSpPr>
          <p:nvPr>
            <p:ph type="body" idx="1"/>
          </p:nvPr>
        </p:nvSpPr>
        <p:spPr>
          <a:xfrm>
            <a:off x="311700" y="11394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Metaphor Differences: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Women:</a:t>
            </a:r>
            <a:r>
              <a:rPr lang="en" sz="1500">
                <a:solidFill>
                  <a:schemeClr val="dk1"/>
                </a:solidFill>
              </a:rPr>
              <a:t> "Finding your voice" (auditory, relational)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Men:</a:t>
            </a:r>
            <a:r>
              <a:rPr lang="en" sz="1500">
                <a:solidFill>
                  <a:schemeClr val="dk1"/>
                </a:solidFill>
              </a:rPr>
              <a:t> "Seeing the light" (visual, objective)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Traditional vs. Connected Models: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Traditional "banking model":</a:t>
            </a:r>
            <a:r>
              <a:rPr lang="en" sz="1500">
                <a:solidFill>
                  <a:schemeClr val="dk1"/>
                </a:solidFill>
              </a:rPr>
              <a:t> Teachers "deposit" knowledge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"Connected model":</a:t>
            </a:r>
            <a:r>
              <a:rPr lang="en" sz="1500">
                <a:solidFill>
                  <a:schemeClr val="dk1"/>
                </a:solidFill>
              </a:rPr>
              <a:t> Teachers as "midwives" helping students "give birth" to ideas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Many women socialized into self-doubt, find traditional doubting model unhelpful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May prefer collaborative evaluation, individualized responses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 Carol Gilligan - Moral Reasoning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Challenge to Traditional Psychology: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Kohlberg's theories based solely on male samples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Ignored early childhood experiences of girls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Gender Differences in Moral Reasoning: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Women:</a:t>
            </a:r>
            <a:r>
              <a:rPr lang="en" sz="1500">
                <a:solidFill>
                  <a:schemeClr val="dk1"/>
                </a:solidFill>
              </a:rPr>
              <a:t> Concerned about human relationships and connections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Men:</a:t>
            </a:r>
            <a:r>
              <a:rPr lang="en" sz="1500">
                <a:solidFill>
                  <a:schemeClr val="dk1"/>
                </a:solidFill>
              </a:rPr>
              <a:t> More concerned with individual achievement, autonomy, justice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Gilligan's Point:</a:t>
            </a:r>
            <a:r>
              <a:rPr lang="en" sz="1500">
                <a:solidFill>
                  <a:schemeClr val="dk1"/>
                </a:solidFill>
              </a:rPr>
              <a:t> Psychological theories should account for developmental experiences of both genders; differences are not deficiencies but assets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Ethics of Care - Nel Noddings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9"/>
          <p:cNvSpPr txBox="1">
            <a:spLocks noGrp="1"/>
          </p:cNvSpPr>
          <p:nvPr>
            <p:ph type="body" idx="1"/>
          </p:nvPr>
        </p:nvSpPr>
        <p:spPr>
          <a:xfrm>
            <a:off x="282425" y="11159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Justice and Care: Not Mutually Exclusive</a:t>
            </a:r>
            <a:endParaRPr sz="1500"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Example - Eliminating Tracking: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Justice demands:</a:t>
            </a:r>
            <a:r>
              <a:rPr lang="en" sz="1500">
                <a:solidFill>
                  <a:schemeClr val="dk1"/>
                </a:solidFill>
              </a:rPr>
              <a:t> Abolition of discriminatory tracking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 b="1">
                <a:solidFill>
                  <a:schemeClr val="dk1"/>
                </a:solidFill>
              </a:rPr>
              <a:t>Care demands:</a:t>
            </a:r>
            <a:r>
              <a:rPr lang="en" sz="1500">
                <a:solidFill>
                  <a:schemeClr val="dk1"/>
                </a:solidFill>
              </a:rPr>
              <a:t> Avoid one-size-fits-all curriculum ignoring individual needs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Grading Example: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Grades should be just (fair), reflecting achievement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Grading should motivate student (concern steeped in care)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</a:pPr>
            <a:r>
              <a:rPr lang="en" sz="1500">
                <a:solidFill>
                  <a:schemeClr val="dk1"/>
                </a:solidFill>
              </a:rPr>
              <a:t>Sometimes conflict, but seek reasonable balance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Mental Health and Gender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6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Rising Concerns: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2009-2019: Persistent sadness/loneliness rose from 26.1% to 36.7%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2016-2020: Depression up 27%, anxiety up 29% (ages 3-17)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Gender Differences: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Girls:</a:t>
            </a:r>
            <a:r>
              <a:rPr lang="en" sz="1100">
                <a:solidFill>
                  <a:schemeClr val="dk1"/>
                </a:solidFill>
              </a:rPr>
              <a:t> Higher suicidal ideation/attempts, eating disorders (anorexia, bulimia)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Boys:</a:t>
            </a:r>
            <a:r>
              <a:rPr lang="en" sz="1100">
                <a:solidFill>
                  <a:schemeClr val="dk1"/>
                </a:solidFill>
              </a:rPr>
              <a:t> More likely to die by suicide, prone to "bigorexia" (muscle obsession)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Socialization Impact: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Girls: </a:t>
            </a:r>
            <a:r>
              <a:rPr lang="en" sz="1100" b="1">
                <a:solidFill>
                  <a:schemeClr val="dk1"/>
                </a:solidFill>
              </a:rPr>
              <a:t>"Health intelligence"</a:t>
            </a:r>
            <a:r>
              <a:rPr lang="en" sz="1100">
                <a:solidFill>
                  <a:schemeClr val="dk1"/>
                </a:solidFill>
              </a:rPr>
              <a:t> (emotional health focus)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Boys: </a:t>
            </a:r>
            <a:r>
              <a:rPr lang="en" sz="1100" b="1">
                <a:solidFill>
                  <a:schemeClr val="dk1"/>
                </a:solidFill>
              </a:rPr>
              <a:t>"Heroic intelligence"</a:t>
            </a:r>
            <a:r>
              <a:rPr lang="en" sz="1100">
                <a:solidFill>
                  <a:schemeClr val="dk1"/>
                </a:solidFill>
              </a:rPr>
              <a:t> (risk-taking focus)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U.S. Surgeon General Advisory (2023):</a:t>
            </a:r>
            <a:r>
              <a:rPr lang="en" sz="1100">
                <a:solidFill>
                  <a:schemeClr val="dk1"/>
                </a:solidFill>
              </a:rPr>
              <a:t> Warning about social media risks to youth mental health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1"/>
              <a:t> Intersectional Perspectives</a:t>
            </a:r>
            <a:endParaRPr/>
          </a:p>
        </p:txBody>
      </p:sp>
      <p:sp>
        <p:nvSpPr>
          <p:cNvPr id="163" name="Google Shape;163;p3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Boys of Color: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Black/Latinx males lag females in AP courses, high school/college completion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Misalignment between home culture and school expectations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Need to avoid generalizations; many boys of color succeed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Black Girls: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Review of 75 studies found inequitable access to STEM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Surveillance for adherence to White-female femininity norms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Adultification and criminalization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Recommendations: Improve teacher preparation, recruit Black women educators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LGBTQ+ Students - Definitions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69" name="Google Shape;169;p3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Gender as Social/Cultural Construction: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Binary conceptions ("man"/"woman") too narrow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Increasingly substituted with broader, nonbinary nomenclature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Queer Theory: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Defines gender as "performances"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Gender norms repeated through language and actions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Compulsive heterosexuality enforced by rewards/punishments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Heteronormativity Examples: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Assuming everyone is heterosexual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Parents presumed to be man and woman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Discrimination in personal/professional lives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LGBTQ+ Students - Challenges and Resilience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75" name="Google Shape;175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Discrimination: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Disproportionate bullying victimization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Minority stress:</a:t>
            </a:r>
            <a:r>
              <a:rPr lang="en" sz="1400">
                <a:solidFill>
                  <a:schemeClr val="dk1"/>
                </a:solidFill>
              </a:rPr>
              <a:t> Anti-LGBTQ+ stigma creates hostile environments undermining mental health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Transgender/non-binary students particularly harmed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Overrepresentation Among Unhoused Youth: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Intersecting factors: familial abuse, state custody, schools failing through gender policing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Student Activism: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Forming alliances (GLSEN, GLAAD)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Challenging heteronormativity, gender binaries, poverty, racism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4"/>
          <p:cNvSpPr txBox="1">
            <a:spLocks noGrp="1"/>
          </p:cNvSpPr>
          <p:nvPr>
            <p:ph type="title"/>
          </p:nvPr>
        </p:nvSpPr>
        <p:spPr>
          <a:xfrm>
            <a:off x="251900" y="4151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Supporting LGBTQ+ Youth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81" name="Google Shape;181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School Responsibilities: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Effective anti-bullying strategies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Clear reporting protocols and policies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Leadership publicly address LGBTQ+ bullying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Build culture of inclusivity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For Educators: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Develop curricula with trans community input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Professional development for trans-competent knowledge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Strengthen support networks (gender/sexuality alliances, peer support)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Critical:</a:t>
            </a:r>
            <a:r>
              <a:rPr lang="en" sz="1100">
                <a:solidFill>
                  <a:schemeClr val="dk1"/>
                </a:solidFill>
              </a:rPr>
              <a:t> Educators function </a:t>
            </a:r>
            <a:r>
              <a:rPr lang="en" sz="1100" i="1">
                <a:solidFill>
                  <a:schemeClr val="dk1"/>
                </a:solidFill>
              </a:rPr>
              <a:t>in loco parentis</a:t>
            </a:r>
            <a:r>
              <a:rPr lang="en" sz="1100">
                <a:solidFill>
                  <a:schemeClr val="dk1"/>
                </a:solidFill>
              </a:rPr>
              <a:t> - need significant preparation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1"/>
              <a:t>Elementary School - Gender Bias</a:t>
            </a:r>
            <a:endParaRPr sz="2900"/>
          </a:p>
        </p:txBody>
      </p:sp>
      <p:sp>
        <p:nvSpPr>
          <p:cNvPr id="187" name="Google Shape;187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Most Influential Level: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Crucial years for basic moral values, gender identity formation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1970s Criticisms: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Gender bias in curriculum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Sex-segregated activities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Men in leadership, women in lower ranks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Current Status: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Materials more gender sensitive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Yet curricula remain gendered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 b="1">
                <a:solidFill>
                  <a:schemeClr val="dk1"/>
                </a:solidFill>
              </a:rPr>
              <a:t>Hidden curriculum</a:t>
            </a:r>
            <a:r>
              <a:rPr lang="en" sz="1100">
                <a:solidFill>
                  <a:schemeClr val="dk1"/>
                </a:solidFill>
              </a:rPr>
              <a:t> still shaped by cultural definitions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Male Teacher Shortage (2020-21):</a:t>
            </a:r>
            <a:r>
              <a:rPr lang="en" sz="1100">
                <a:solidFill>
                  <a:schemeClr val="dk1"/>
                </a:solidFill>
              </a:rPr>
              <a:t> Only 11% elementary, 36% secondary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Secondary School - Peer Culture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93" name="Google Shape;193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Peer Culture Power: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Constructs powerful cultures shaping behavior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Mediates images of gender identity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Peer opinions matter intensely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Changing Attitudes: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Many young people embracing gender diversity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Supporting rights of minorities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Sometimes adults struggle to keep up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b="1">
                <a:solidFill>
                  <a:schemeClr val="dk1"/>
                </a:solidFill>
              </a:rPr>
              <a:t>Bodies, Sexuality, Beauty:</a:t>
            </a:r>
            <a:endParaRPr sz="1100" b="1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Cultural images and peer standards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Girls: Eating disorders reinforced by media/peers</a:t>
            </a:r>
            <a:endParaRPr sz="1100">
              <a:solidFill>
                <a:schemeClr val="dk1"/>
              </a:solidFill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 sz="1100">
                <a:solidFill>
                  <a:schemeClr val="dk1"/>
                </a:solidFill>
              </a:rPr>
              <a:t>Boys: Muscularity-oriented disorders, steroid use</a:t>
            </a:r>
            <a:endParaRPr sz="11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sz="1829" b="1"/>
              <a:t>Academic Achievement - Complex Picture</a:t>
            </a:r>
            <a:endParaRPr sz="1829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990"/>
              <a:buNone/>
            </a:pPr>
            <a:endParaRPr sz="2520"/>
          </a:p>
        </p:txBody>
      </p:sp>
      <p:sp>
        <p:nvSpPr>
          <p:cNvPr id="199" name="Google Shape;199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Positive Changes: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Students perceive all genders as equally capable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Girls prioritize careers more than previous generations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Academic achievement no longer seen as "unfeminine"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Persistent Patterns:</a:t>
            </a:r>
            <a:endParaRPr sz="1400" b="1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Females:</a:t>
            </a:r>
            <a:r>
              <a:rPr lang="en" sz="1400">
                <a:solidFill>
                  <a:schemeClr val="dk1"/>
                </a:solidFill>
              </a:rPr>
              <a:t> Outperform males (more credits, higher GPA)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 b="1">
                <a:solidFill>
                  <a:schemeClr val="dk1"/>
                </a:solidFill>
              </a:rPr>
              <a:t>Males:</a:t>
            </a:r>
            <a:r>
              <a:rPr lang="en" sz="1400">
                <a:solidFill>
                  <a:schemeClr val="dk1"/>
                </a:solidFill>
              </a:rPr>
              <a:t> Outperform in mathematics and science</a:t>
            </a:r>
            <a:endParaRPr sz="1400">
              <a:solidFill>
                <a:schemeClr val="dk1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n" sz="1400">
                <a:solidFill>
                  <a:schemeClr val="dk1"/>
                </a:solidFill>
              </a:rPr>
              <a:t>Math gender gap recently widened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STEM Gender Gap:</a:t>
            </a:r>
            <a:r>
              <a:rPr lang="en" sz="1400">
                <a:solidFill>
                  <a:schemeClr val="dk1"/>
                </a:solidFill>
              </a:rPr>
              <a:t> Still stark, continues into college and careers</a:t>
            </a:r>
            <a:endParaRPr sz="14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STEM Gap - Contributing Factors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3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Multiple Factors: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Gender stereotypes: STEM seen as "masculine"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Male-dominated cultures in STEM fields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Lack of female role models (especially women of color)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"Confidence gap": Girls lose confidence early</a:t>
            </a:r>
            <a:endParaRPr sz="1500">
              <a:solidFill>
                <a:schemeClr val="dk1"/>
              </a:solidFill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AutoNum type="arabicPeriod"/>
            </a:pPr>
            <a:r>
              <a:rPr lang="en" sz="1500">
                <a:solidFill>
                  <a:schemeClr val="dk1"/>
                </a:solidFill>
              </a:rPr>
              <a:t>Myth of "math brain": No innate cognitive biological differences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Complication:</a:t>
            </a:r>
            <a:r>
              <a:rPr lang="en" sz="1500">
                <a:solidFill>
                  <a:schemeClr val="dk1"/>
                </a:solidFill>
              </a:rPr>
              <a:t> Gendered math gap only in higher-income, predominantly White schools; girls score higher in lower-income, predominantly Black schools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Career Choices and Wage Gap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3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Computer/Information Science (2022-2023):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Only 23% of bachelor's degrees go to women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Only 27% of workforce are women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3% Black/African American women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2% Hispanic/Latinx women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Gender Wage Gap (2022):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Women earn on average 83% of men's earnings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Gap most pronounced among Asians and Whites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Varies by state: Utah (73.1%) to Rhode Island (99.6%)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Contributing Factors:</a:t>
            </a:r>
            <a:r>
              <a:rPr lang="en" sz="1300">
                <a:solidFill>
                  <a:schemeClr val="dk1"/>
                </a:solidFill>
              </a:rPr>
              <a:t> Underrepresentation in high-paying positions, differential treatment, family caretaking pressure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Sex-Based Harassment and Title IX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4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571"/>
              <a:buFont typeface="Arial"/>
              <a:buNone/>
            </a:pPr>
            <a:r>
              <a:rPr lang="en" sz="1400" b="1">
                <a:solidFill>
                  <a:schemeClr val="dk1"/>
                </a:solidFill>
              </a:rPr>
              <a:t>T</a:t>
            </a:r>
            <a:r>
              <a:rPr lang="en" sz="1500" b="1">
                <a:solidFill>
                  <a:schemeClr val="dk1"/>
                </a:solidFill>
              </a:rPr>
              <a:t>itle IX (1972):</a:t>
            </a:r>
            <a:r>
              <a:rPr lang="en" sz="1500">
                <a:solidFill>
                  <a:schemeClr val="dk1"/>
                </a:solidFill>
              </a:rPr>
              <a:t> Outlaws sex-based discrimination in federally funded education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Two Types: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16706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500" b="1">
                <a:solidFill>
                  <a:schemeClr val="dk1"/>
                </a:solidFill>
              </a:rPr>
              <a:t>Sexual harassment:</a:t>
            </a:r>
            <a:r>
              <a:rPr lang="en" sz="1500">
                <a:solidFill>
                  <a:schemeClr val="dk1"/>
                </a:solidFill>
              </a:rPr>
              <a:t> Unwelcome advances, requests for favors, sexual conduct</a:t>
            </a:r>
            <a:endParaRPr sz="1500">
              <a:solidFill>
                <a:schemeClr val="dk1"/>
              </a:solidFill>
            </a:endParaRPr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en" sz="1500" b="1">
                <a:solidFill>
                  <a:schemeClr val="dk1"/>
                </a:solidFill>
              </a:rPr>
              <a:t>Gender-based harassment:</a:t>
            </a:r>
            <a:r>
              <a:rPr lang="en" sz="1500">
                <a:solidFill>
                  <a:schemeClr val="dk1"/>
                </a:solidFill>
              </a:rPr>
              <a:t> Based on sex, failure to conform to stereotypes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Key Legal Cases:</a:t>
            </a:r>
            <a:endParaRPr sz="1500" b="1">
              <a:solidFill>
                <a:schemeClr val="dk1"/>
              </a:solidFill>
            </a:endParaRPr>
          </a:p>
          <a:p>
            <a:pPr marL="457200" lvl="0" indent="-316706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00" i="1">
                <a:solidFill>
                  <a:schemeClr val="dk1"/>
                </a:solidFill>
              </a:rPr>
              <a:t>Franklin v. Gwinnett</a:t>
            </a:r>
            <a:r>
              <a:rPr lang="en" sz="1500">
                <a:solidFill>
                  <a:schemeClr val="dk1"/>
                </a:solidFill>
              </a:rPr>
              <a:t> (1992): First compensatory damages awarded</a:t>
            </a:r>
            <a:endParaRPr sz="1500">
              <a:solidFill>
                <a:schemeClr val="dk1"/>
              </a:solidFill>
            </a:endParaRPr>
          </a:p>
          <a:p>
            <a:pPr marL="457200" lvl="0" indent="-31670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500" i="1">
                <a:solidFill>
                  <a:schemeClr val="dk1"/>
                </a:solidFill>
              </a:rPr>
              <a:t>Davis v. Monroe</a:t>
            </a:r>
            <a:r>
              <a:rPr lang="en" sz="1500">
                <a:solidFill>
                  <a:schemeClr val="dk1"/>
                </a:solidFill>
              </a:rPr>
              <a:t> (1999): Schools liable if aware of student-to-student harassment but don't stop it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3333"/>
              <a:buFont typeface="Arial"/>
              <a:buNone/>
            </a:pPr>
            <a:r>
              <a:rPr lang="en" sz="1500" b="1">
                <a:solidFill>
                  <a:schemeClr val="dk1"/>
                </a:solidFill>
              </a:rPr>
              <a:t>Political Battleground:</a:t>
            </a:r>
            <a:r>
              <a:rPr lang="en" sz="1500">
                <a:solidFill>
                  <a:schemeClr val="dk1"/>
                </a:solidFill>
              </a:rPr>
              <a:t> Trump and Biden administrations alternated strengthening/weakening protections</a:t>
            </a:r>
            <a:endParaRPr sz="15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9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Single-Sex Education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118"/>
              <a:buFont typeface="Arial"/>
              <a:buNone/>
            </a:pPr>
            <a:r>
              <a:rPr lang="en" sz="1408" b="1">
                <a:solidFill>
                  <a:schemeClr val="dk1"/>
                </a:solidFill>
              </a:rPr>
              <a:t>Advocates Argue:</a:t>
            </a:r>
            <a:endParaRPr sz="1408" b="1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Provides safe learning environments</a:t>
            </a:r>
            <a:endParaRPr sz="1408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Remedy for problems faced by both girls and boys</a:t>
            </a:r>
            <a:endParaRPr sz="140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118"/>
              <a:buFont typeface="Arial"/>
              <a:buNone/>
            </a:pPr>
            <a:r>
              <a:rPr lang="en" sz="1408" b="1">
                <a:solidFill>
                  <a:schemeClr val="dk1"/>
                </a:solidFill>
              </a:rPr>
              <a:t>Critics Argue:</a:t>
            </a:r>
            <a:endParaRPr sz="1408" b="1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Forms of segregation</a:t>
            </a:r>
            <a:endParaRPr sz="1408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Won't learn to get along if not in school together</a:t>
            </a:r>
            <a:endParaRPr sz="140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78118"/>
              <a:buFont typeface="Arial"/>
              <a:buNone/>
            </a:pPr>
            <a:r>
              <a:rPr lang="en" sz="1408" b="1">
                <a:solidFill>
                  <a:schemeClr val="dk1"/>
                </a:solidFill>
              </a:rPr>
              <a:t>Research Findings:</a:t>
            </a:r>
            <a:endParaRPr sz="1408" b="1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Mixed results</a:t>
            </a:r>
            <a:endParaRPr sz="1408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No unequivocal relationship to academic achievement</a:t>
            </a:r>
            <a:endParaRPr sz="1408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Claims about career readiness unsubstantiated</a:t>
            </a:r>
            <a:endParaRPr sz="1408">
              <a:solidFill>
                <a:schemeClr val="dk1"/>
              </a:solidFill>
            </a:endParaRPr>
          </a:p>
          <a:p>
            <a:pPr marL="457200" lvl="0" indent="-31130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en" sz="1408">
                <a:solidFill>
                  <a:schemeClr val="dk1"/>
                </a:solidFill>
              </a:rPr>
              <a:t>Single-sex doesn't ensure absence of gender bias</a:t>
            </a:r>
            <a:endParaRPr sz="1408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ct val="64705"/>
              <a:buFont typeface="Arial"/>
              <a:buNone/>
            </a:pPr>
            <a:r>
              <a:rPr lang="en" sz="1700" b="1"/>
              <a:t>Summary and Conclusion</a:t>
            </a:r>
            <a:endParaRPr sz="1700" b="1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4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Historical Progress: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Colonial exclusions → 19th century expansion → 20th century numerical dominance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Women entered teaching profession (though paid less)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Suffrage movement achieved voting rights (1920)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Contemporary Challenges:</a:t>
            </a:r>
            <a:endParaRPr sz="1300" b="1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Gender bias more subtle but persistent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STEM gaps continue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Wage gap remains (83%)</a:t>
            </a:r>
            <a:endParaRPr sz="1300">
              <a:solidFill>
                <a:schemeClr val="dk1"/>
              </a:solidFill>
            </a:endParaRPr>
          </a:p>
          <a:p>
            <a:pPr marL="457200" lvl="0" indent="-31115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" sz="1300">
                <a:solidFill>
                  <a:schemeClr val="dk1"/>
                </a:solidFill>
              </a:rPr>
              <a:t>LGBTQ+ students face discrimination and mental health challenges</a:t>
            </a: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chemeClr val="dk1"/>
                </a:solidFill>
              </a:rPr>
              <a:t>Fundamental Principle:</a:t>
            </a:r>
            <a:r>
              <a:rPr lang="en" sz="1300">
                <a:solidFill>
                  <a:schemeClr val="dk1"/>
                </a:solidFill>
              </a:rPr>
              <a:t> </a:t>
            </a:r>
            <a:r>
              <a:rPr lang="en" sz="1300" i="1">
                <a:solidFill>
                  <a:schemeClr val="dk1"/>
                </a:solidFill>
              </a:rPr>
              <a:t>Regardless of identity, all persons possess equal rights and should have equal opportunities and the best education possible</a:t>
            </a:r>
            <a:endParaRPr sz="13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2256</Words>
  <Application>Microsoft Office PowerPoint</Application>
  <PresentationFormat>On-screen Show (16:9)</PresentationFormat>
  <Paragraphs>287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Arial</vt:lpstr>
      <vt:lpstr>Simple Light</vt:lpstr>
      <vt:lpstr>Chapter 6 - Gender, Sexuality and Education </vt:lpstr>
      <vt:lpstr>Learning Objectives </vt:lpstr>
      <vt:lpstr>Key Concepts - Gender vs. Sex </vt:lpstr>
      <vt:lpstr>Colonial Period - Diverse Experiences </vt:lpstr>
      <vt:lpstr>Colonial Education - The Gender Divide </vt:lpstr>
      <vt:lpstr>Slavery and Education as Resistance </vt:lpstr>
      <vt:lpstr>The Industrial Revolution (1820-1860) </vt:lpstr>
      <vt:lpstr>Perspectives on Women’s Roles </vt:lpstr>
      <vt:lpstr>Women Enter Teaching - The Economics </vt:lpstr>
      <vt:lpstr>Pioneers of Female Education </vt:lpstr>
      <vt:lpstr>Women's Growing Educational Presence </vt:lpstr>
      <vt:lpstr>Women's Rights Movement Leaders </vt:lpstr>
      <vt:lpstr>Race and Gender in Suffrage Movement </vt:lpstr>
      <vt:lpstr>20th Century Feminist Movements </vt:lpstr>
      <vt:lpstr>Women's Ways of Knowing - Mary Belenky </vt:lpstr>
      <vt:lpstr> Carol Gilligan - Moral Reasoning </vt:lpstr>
      <vt:lpstr>Ethics of Care - Nel Noddings </vt:lpstr>
      <vt:lpstr>Mental Health and Gender </vt:lpstr>
      <vt:lpstr> Intersectional Perspectives</vt:lpstr>
      <vt:lpstr>LGBTQ+ Students - Definitions </vt:lpstr>
      <vt:lpstr>LGBTQ+ Students - Challenges and Resilience </vt:lpstr>
      <vt:lpstr>Supporting LGBTQ+ Youth </vt:lpstr>
      <vt:lpstr>Elementary School - Gender Bias</vt:lpstr>
      <vt:lpstr>Secondary School - Peer Culture </vt:lpstr>
      <vt:lpstr>Academic Achievement - Complex Picture </vt:lpstr>
      <vt:lpstr>STEM Gap - Contributing Factors </vt:lpstr>
      <vt:lpstr>Career Choices and Wage Gap </vt:lpstr>
      <vt:lpstr>Sex-Based Harassment and Title IX </vt:lpstr>
      <vt:lpstr>Single-Sex Education </vt:lpstr>
      <vt:lpstr>Summary and Conclusion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6 - Gender, Sexuality and Education </dc:title>
  <dc:creator>Maike Philipsen</dc:creator>
  <cp:lastModifiedBy>Maike Philipsen</cp:lastModifiedBy>
  <cp:revision>2</cp:revision>
  <dcterms:modified xsi:type="dcterms:W3CDTF">2026-08-17T19:23:44Z</dcterms:modified>
</cp:coreProperties>
</file>