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54" d="100"/>
          <a:sy n="154" d="100"/>
        </p:scale>
        <p:origin x="632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0d160b4f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0d160b4f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b0d160b4f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b0d160b4f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b0d160b4f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b0d160b4f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b0d160b4f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b0d160b4f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0d160b4f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b0d160b4f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b0d160b4f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b0d160b4f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b0d160b4f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b0d160b4f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b0d160b4f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b0d160b4f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b0d160b4f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b0d160b4f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b0d160b4f8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b0d160b4f8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b0d160b4f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b0d160b4f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b0d160b4f8_1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b0d160b4f8_1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b0d160b4f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b0d160b4f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b0d160b4f8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b0d160b4f8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b0d160b4f8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b0d160b4f8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b0d160b4f8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b0d160b4f8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b0d160b4f8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b0d160b4f8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b0d160b4f8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b0d160b4f8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b0d160b4f8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b0d160b4f8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b0d160b4f8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b0d160b4f8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b0d160b4f8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b0d160b4f8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b0d160b4f8_1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b0d160b4f8_1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b0d160b4f8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b0d160b4f8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b0d160b4f8_1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b0d160b4f8_1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b0d160b4f8_1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b0d160b4f8_1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b0d160b4f8_1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b0d160b4f8_1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b0d160b4f8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b0d160b4f8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b0d160b4f8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b0d160b4f8_1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b0d160b4f8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b0d160b4f8_1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b0d160b4f8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b0d160b4f8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b0d160b4f8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b0d160b4f8_1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b0d160b4f8_1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b0d160b4f8_1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b0d160b4f8_1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b0d160b4f8_1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b0d160b4f8_1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b0d160b4f8_1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b0d160b4f8_1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b0d160b4f8_1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b0d160b4f8_1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b0d160b4f8_1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/>
              <a:t>Chapter 7: Education of People with Disabilities</a:t>
            </a:r>
            <a:endParaRPr sz="22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1">
                <a:solidFill>
                  <a:schemeClr val="dk1"/>
                </a:solidFill>
              </a:rPr>
              <a:t>Foundations of Education: </a:t>
            </a:r>
            <a:r>
              <a:rPr lang="en" sz="2000" i="1"/>
              <a:t>American Schools and the Common Good</a:t>
            </a:r>
            <a:endParaRPr sz="2000" i="1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endParaRPr sz="25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endParaRPr sz="238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30" b="1"/>
              <a:t>Learning Objectives</a:t>
            </a:r>
            <a:endParaRPr sz="223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dk1"/>
                </a:solidFill>
              </a:rPr>
              <a:t>By the end of this unit, you will be able to: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Trace the historical development of disability education in America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Understand key legal foundations for inclusive education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Explain ethical principles supporting inclusion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Identify current practices in inclusive classrooms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Apply Universal Design for Learning principles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768"/>
              <a:buFont typeface="Arial"/>
              <a:buNone/>
            </a:pPr>
            <a:r>
              <a:rPr lang="en" sz="2255" b="1"/>
              <a:t>Historical Background </a:t>
            </a:r>
            <a:endParaRPr sz="2255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3133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</a:rPr>
              <a:t>Early Attitudes Toward Disability</a:t>
            </a:r>
            <a:endParaRPr sz="1900" b="1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Before 1820s: High infant mortality for children with disabilities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Varied cultural interpretations:</a:t>
            </a:r>
            <a:endParaRPr sz="1900">
              <a:solidFill>
                <a:schemeClr val="dk1"/>
              </a:solidFill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Deficiency in rationality</a:t>
            </a:r>
            <a:endParaRPr sz="1900">
              <a:solidFill>
                <a:schemeClr val="dk1"/>
              </a:solidFill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Divine intervention or warning</a:t>
            </a:r>
            <a:endParaRPr sz="1900">
              <a:solidFill>
                <a:schemeClr val="dk1"/>
              </a:solidFill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>
                <a:solidFill>
                  <a:schemeClr val="dk1"/>
                </a:solidFill>
              </a:rPr>
              <a:t>Sources of evil or objects of pity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Little systematic education available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51295"/>
              <a:buFont typeface="Arial"/>
              <a:buNone/>
            </a:pPr>
            <a:r>
              <a:rPr lang="en" sz="2144" b="1"/>
              <a:t>The Reform Era (1820-1860)</a:t>
            </a:r>
            <a:endParaRPr sz="2144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Institution Building in America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Alexis de Tocqueville's observation: Americans constantly form associations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Major reform movements:</a:t>
            </a:r>
            <a:endParaRPr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Abolition of slavery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Prison reform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State hospitals for mental illness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Public school systems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 b="1">
                <a:solidFill>
                  <a:schemeClr val="dk1"/>
                </a:solidFill>
              </a:rPr>
              <a:t>Education for people with disabilities</a:t>
            </a:r>
            <a:endParaRPr sz="18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768"/>
              <a:buFont typeface="Arial"/>
              <a:buNone/>
            </a:pPr>
            <a:r>
              <a:rPr lang="en" sz="2255" b="1"/>
              <a:t>Education for Hearing Disabilities</a:t>
            </a:r>
            <a:endParaRPr sz="2255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chemeClr val="dk1"/>
                </a:solidFill>
              </a:rPr>
              <a:t>Thomas Hopkins Gallaudet (1787-1851)</a:t>
            </a:r>
            <a:endParaRPr sz="2200" b="1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Began teaching deaf neighbor, Alice Cogswell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Studied under Abbé Sicard in France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Brought Laurent Clerc to America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Established Connecticut Asylum (1817)</a:t>
            </a:r>
            <a:endParaRPr sz="2200">
              <a:solidFill>
                <a:schemeClr val="dk1"/>
              </a:solidFill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</a:pPr>
            <a:r>
              <a:rPr lang="en" sz="2200">
                <a:solidFill>
                  <a:schemeClr val="dk1"/>
                </a:solidFill>
              </a:rPr>
              <a:t>Later renamed American School for the Deaf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6478"/>
              <a:buFont typeface="Arial"/>
              <a:buNone/>
            </a:pPr>
            <a:r>
              <a:rPr lang="en" sz="2366" b="1"/>
              <a:t>Sign Language Approach</a:t>
            </a:r>
            <a:endParaRPr sz="2366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Key Features: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Part of deaf culture and community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Used in residential schools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Created shared cultural identity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Gallaudet University (1864): First higher education institution for deaf students worldwide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Viewed by deaf community as linguistic minority rather than disability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4394"/>
              <a:buFont typeface="Arial"/>
              <a:buNone/>
            </a:pPr>
            <a:r>
              <a:rPr lang="en" sz="2477" b="1"/>
              <a:t>Oralist Approach</a:t>
            </a:r>
            <a:endParaRPr sz="2477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dk1"/>
                </a:solidFill>
              </a:rPr>
              <a:t>Alexander Graham Bell (1847-1922)</a:t>
            </a:r>
            <a:endParaRPr sz="2000" b="1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Emphasized speech over sign language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Used touch and sight to teach speaking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Mother and wife had hearing disabilities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Invented telephone while developing teaching aids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Controversial views on deaf community and heredity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By 1922: Most schools taught some speech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 </a:t>
            </a:r>
            <a:r>
              <a:rPr lang="en" sz="2477" b="1"/>
              <a:t>Education for Visual Disabilities</a:t>
            </a:r>
            <a:endParaRPr sz="2477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</a:rPr>
              <a:t>Key Pioneers:</a:t>
            </a:r>
            <a:endParaRPr sz="2100" b="1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Valentin Haüy (France): Developed raised-letter system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John Fisher: Brought ideas to Boston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New England Asylum for the Blind (1829)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By 1890: 18 state schools for students with visual disabilities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330" b="1"/>
              <a:t>Samuel Gridley Howe (1801-1876)</a:t>
            </a:r>
            <a:endParaRPr sz="233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</a:rPr>
              <a:t>Leader of Perkins Institute</a:t>
            </a:r>
            <a:endParaRPr sz="2100" b="1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Modeled curriculum after common schools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Added vocational training (music, handicrafts)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Developed raised-letter printing method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Published raised-letter editions of Bible and textbooks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Most prolific publisher of materials for blind readers in English-speaking world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 </a:t>
            </a:r>
            <a:r>
              <a:rPr lang="en" sz="2255" b="1"/>
              <a:t>Education for Intellectual Disabilities</a:t>
            </a:r>
            <a:endParaRPr sz="2255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Édouard Séguin (1812-1880)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Studied under Jean Marc Gaspard Itard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Developed the </a:t>
            </a:r>
            <a:r>
              <a:rPr lang="en" sz="1700" b="1">
                <a:solidFill>
                  <a:schemeClr val="dk1"/>
                </a:solidFill>
              </a:rPr>
              <a:t>physiological method</a:t>
            </a:r>
            <a:r>
              <a:rPr lang="en" sz="1700">
                <a:solidFill>
                  <a:schemeClr val="dk1"/>
                </a:solidFill>
              </a:rPr>
              <a:t>: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Motor and physical sensory training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Language and speech training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Socialization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Viewed intellectual disabilities as developmentally delayed, not disease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Considered a founder of special education in U.S.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029" b="1"/>
              <a:t>The Wild Boy of Aveyron</a:t>
            </a:r>
            <a:endParaRPr sz="20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</a:rPr>
              <a:t>Jean Marc Gaspard Itard's Work (1800-1804)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Found abandoned boy in rural France (1799)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Named him "Victor"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Systematic educational intervention: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Socialization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Sensory stimulation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Concept formation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Speech development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Limited success but foundational work for special education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130" b="1"/>
              <a:t>Separate Special Education Emerges</a:t>
            </a:r>
            <a:endParaRPr sz="213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dk1"/>
                </a:solidFill>
              </a:rPr>
              <a:t>Medicalized Theory of Deviance</a:t>
            </a:r>
            <a:endParaRPr sz="2000" b="1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Shift from "willful behavior" to "neurological condition"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Disabilities viewed as treatable through education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Led to "child-saving institutions"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Expanded to include learning difficulties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Brought medical professionals into education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990"/>
              <a:buNone/>
            </a:pPr>
            <a:r>
              <a:rPr lang="en" sz="2230" b="1"/>
              <a:t>The Medical Model</a:t>
            </a:r>
            <a:endParaRPr sz="223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</a:rPr>
              <a:t>Medicalized Theory of Deviance</a:t>
            </a:r>
            <a:endParaRPr sz="1900" b="1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Shift from "willful behavior" to "neurological condition"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Disabilities viewed as treatable through education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Led to "child-saving institutions"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Expanded to include learning difficulties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Brought medical professionals into education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 </a:t>
            </a:r>
            <a:r>
              <a:rPr lang="en" sz="2366" b="1"/>
              <a:t>Psychological Testing Emerges</a:t>
            </a:r>
            <a:endParaRPr sz="2366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Early 20th Century Developments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Psychology seeks scientific legitimacy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Key figures:</a:t>
            </a:r>
            <a:endParaRPr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Alfred Binet &amp; Theodore Simon: Intelligence scale (1904)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Henry Goddard: Promoted widespread testing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Lewis Terman: Developed Stanford-Binet IQ test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Tests replaced mechanical measurement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30" b="1"/>
              <a:t>Eugenics</a:t>
            </a:r>
            <a:endParaRPr sz="223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39" name="Google Shape;139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A Discredited Chapter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Coined by Sir Francis Galton (1880s)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Combined genetics with social Darwinism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Promoted segregation and sterilization of "unfit"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Used metaphors of disease and infection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Intelligence tests misused to justify discrimination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Disproportionately affected poor and minoritized communities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729" b="1"/>
              <a:t> </a:t>
            </a:r>
            <a:r>
              <a:rPr lang="en" sz="2029" b="1"/>
              <a:t>Learning Disabilities Classification</a:t>
            </a:r>
            <a:endParaRPr sz="20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45" name="Google Shape;145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</a:rPr>
              <a:t>Samuel A. Kirk and Colleagues (1960s)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Recognized that not all learning difficulties = intellectual disabilities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Disorders in: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Speech and language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Reading and writing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Arithmetic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Other school subjects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Related to psychological processes, not always brain injury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Became established classification despite criticism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130" b="1"/>
              <a:t>Normalization Movement</a:t>
            </a:r>
            <a:endParaRPr sz="2130" b="1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51" name="Google Shape;151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</a:rPr>
              <a:t>Wolf Wolfensberger (1960s-70s)</a:t>
            </a:r>
            <a:endParaRPr sz="1900" b="1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Originated in Europe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Goal: Help people with disabilities achieve life as close to "normal" as possible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Physical integration: Accessibility to facilities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Social integration: Inclusion in regular settings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Challenged labels and stereotypes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6479"/>
              <a:buFont typeface="Arial"/>
              <a:buNone/>
            </a:pPr>
            <a:r>
              <a:rPr lang="en" sz="2366" b="1"/>
              <a:t> Legal Foundations</a:t>
            </a:r>
            <a:endParaRPr sz="2366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Constitutional Basis: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14th Amendment: Equal protection of the laws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10th Amendment: State power to establish schools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 i="1">
                <a:solidFill>
                  <a:schemeClr val="dk1"/>
                </a:solidFill>
              </a:rPr>
              <a:t>Brown v. Board of Education (1954)</a:t>
            </a:r>
            <a:r>
              <a:rPr lang="en" b="1">
                <a:solidFill>
                  <a:schemeClr val="dk1"/>
                </a:solidFill>
              </a:rPr>
              <a:t>:</a:t>
            </a:r>
            <a:endParaRPr b="1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Established principle of equal access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Race not a compelling reason for exclusion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Later extended to disability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6478"/>
              <a:buFont typeface="Arial"/>
              <a:buNone/>
            </a:pPr>
            <a:r>
              <a:rPr lang="en" sz="2366" b="1"/>
              <a:t>Key Court Cases</a:t>
            </a:r>
            <a:endParaRPr sz="2366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Expanding Rights: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 i="1">
                <a:solidFill>
                  <a:schemeClr val="dk1"/>
                </a:solidFill>
              </a:rPr>
              <a:t>PARC v. Commonwealth of Pennsylvania (1972)</a:t>
            </a:r>
            <a:r>
              <a:rPr lang="en" b="1">
                <a:solidFill>
                  <a:schemeClr val="dk1"/>
                </a:solidFill>
              </a:rPr>
              <a:t>:</a:t>
            </a:r>
            <a:endParaRPr b="1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Intellectual disability not a reason for exclusion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 i="1">
                <a:solidFill>
                  <a:schemeClr val="dk1"/>
                </a:solidFill>
              </a:rPr>
              <a:t>Mills v. Board of Education (1972)</a:t>
            </a:r>
            <a:r>
              <a:rPr lang="en" b="1">
                <a:solidFill>
                  <a:schemeClr val="dk1"/>
                </a:solidFill>
              </a:rPr>
              <a:t>:</a:t>
            </a:r>
            <a:endParaRPr b="1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Extended to all "exceptional children"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 i="1">
                <a:solidFill>
                  <a:schemeClr val="dk1"/>
                </a:solidFill>
              </a:rPr>
              <a:t>Maryland Association for Retarded Children v. State of Maryland (1974)</a:t>
            </a:r>
            <a:r>
              <a:rPr lang="en" b="1">
                <a:solidFill>
                  <a:schemeClr val="dk1"/>
                </a:solidFill>
              </a:rPr>
              <a:t>:</a:t>
            </a:r>
            <a:endParaRPr b="1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Affirmed inclusion requirements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768"/>
              <a:buFont typeface="Arial"/>
              <a:buNone/>
            </a:pPr>
            <a:r>
              <a:rPr lang="en" sz="2255" b="1"/>
              <a:t>PL 94-142 (1975)</a:t>
            </a:r>
            <a:endParaRPr sz="2255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Education for All Handicapped Children Act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Signed by President Gerald Ford (November 29, 1975)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Key provisions: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Free Appropriate Public Education (FAPE)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Individualized Education Program (IEP)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Least Restrictive Environment (LRE)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Family involvement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Ages 3-21 coverage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768"/>
              <a:buFont typeface="Arial"/>
              <a:buNone/>
            </a:pPr>
            <a:r>
              <a:rPr lang="en" sz="2255" b="1"/>
              <a:t>IDEA and Beyond</a:t>
            </a:r>
            <a:endParaRPr sz="2255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Evolution of the Law: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>
                <a:solidFill>
                  <a:schemeClr val="dk1"/>
                </a:solidFill>
              </a:rPr>
              <a:t>1990:</a:t>
            </a:r>
            <a:r>
              <a:rPr lang="en">
                <a:solidFill>
                  <a:schemeClr val="dk1"/>
                </a:solidFill>
              </a:rPr>
              <a:t> Renamed Individuals with Disabilities Education Act (IDEA)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>
                <a:solidFill>
                  <a:schemeClr val="dk1"/>
                </a:solidFill>
              </a:rPr>
              <a:t>2004:</a:t>
            </a:r>
            <a:r>
              <a:rPr lang="en">
                <a:solidFill>
                  <a:schemeClr val="dk1"/>
                </a:solidFill>
              </a:rPr>
              <a:t> IDEA Improvement Act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>
                <a:solidFill>
                  <a:schemeClr val="dk1"/>
                </a:solidFill>
              </a:rPr>
              <a:t>2015:</a:t>
            </a:r>
            <a:r>
              <a:rPr lang="en">
                <a:solidFill>
                  <a:schemeClr val="dk1"/>
                </a:solidFill>
              </a:rPr>
              <a:t> Every Student Succeeds Act (ESSA)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Core principles maintained:</a:t>
            </a:r>
            <a:endParaRPr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FAPE, IEP, LRE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Universal Design for Learning required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029" b="1"/>
              <a:t>Contemporary Statistics</a:t>
            </a:r>
            <a:endParaRPr sz="20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Students with Disabilities (2022-2023):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Total: 7.5 million students (ages 3-21)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Top disabilities: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Specific learning disabilities: 32%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Speech or language impairments: 19%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Other health impairments: 15%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Autism: 13%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95% served in general public schools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67% spend 80%+ of day in general education classrooms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title"/>
          </p:nvPr>
        </p:nvSpPr>
        <p:spPr>
          <a:xfrm>
            <a:off x="349075" y="497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768"/>
              <a:buFont typeface="Arial"/>
              <a:buNone/>
            </a:pPr>
            <a:r>
              <a:rPr lang="en" sz="2255" b="1"/>
              <a:t>Ableism and Social Model</a:t>
            </a:r>
            <a:endParaRPr sz="2255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Shifting Perspectives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>
                <a:solidFill>
                  <a:schemeClr val="dk1"/>
                </a:solidFill>
              </a:rPr>
              <a:t>Ableism:</a:t>
            </a:r>
            <a:r>
              <a:rPr lang="en">
                <a:solidFill>
                  <a:schemeClr val="dk1"/>
                </a:solidFill>
              </a:rPr>
              <a:t> Discrimination against people with disabilities</a:t>
            </a:r>
            <a:endParaRPr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Origins in medical model and eugenics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Manifests in jokes, inaccessibility, questioning disability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>
                <a:solidFill>
                  <a:schemeClr val="dk1"/>
                </a:solidFill>
              </a:rPr>
              <a:t>Social Model of Disability:</a:t>
            </a:r>
            <a:endParaRPr b="1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Disabilities as individual differences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Perceived as disabilities due to societal biases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Contrasts with medical model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729" b="1"/>
              <a:t> </a:t>
            </a:r>
            <a:r>
              <a:rPr lang="en" sz="2029" b="1"/>
              <a:t>Language Matters</a:t>
            </a:r>
            <a:endParaRPr sz="20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93" name="Google Shape;193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Person-First vs. Identity-First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>
                <a:solidFill>
                  <a:schemeClr val="dk1"/>
                </a:solidFill>
              </a:rPr>
              <a:t>Person-first (1980s):</a:t>
            </a:r>
            <a:r>
              <a:rPr lang="en">
                <a:solidFill>
                  <a:schemeClr val="dk1"/>
                </a:solidFill>
              </a:rPr>
              <a:t> "Person with autism"</a:t>
            </a:r>
            <a:endParaRPr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Emphasizes humanity before disability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>
                <a:solidFill>
                  <a:schemeClr val="dk1"/>
                </a:solidFill>
              </a:rPr>
              <a:t>Identity-first (recent):</a:t>
            </a:r>
            <a:r>
              <a:rPr lang="en">
                <a:solidFill>
                  <a:schemeClr val="dk1"/>
                </a:solidFill>
              </a:rPr>
              <a:t> "Autistic person"</a:t>
            </a:r>
            <a:endParaRPr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Disability as central to identity</a:t>
            </a:r>
            <a:endParaRPr sz="1800">
              <a:solidFill>
                <a:schemeClr val="dk1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Preferred by some in deaf and autism communities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>
                <a:solidFill>
                  <a:schemeClr val="dk1"/>
                </a:solidFill>
              </a:rPr>
              <a:t>Best practice:</a:t>
            </a:r>
            <a:r>
              <a:rPr lang="en">
                <a:solidFill>
                  <a:schemeClr val="dk1"/>
                </a:solidFill>
              </a:rPr>
              <a:t> Ask individuals their preference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Language evolves—be flexible and respectful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54098"/>
              <a:buFont typeface="Arial"/>
              <a:buNone/>
            </a:pPr>
            <a:r>
              <a:rPr lang="en" sz="2033" b="1"/>
              <a:t>Ethical Foundations</a:t>
            </a:r>
            <a:endParaRPr sz="2033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Immanuel Kant: Respect for Persons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Every human has absolute worth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Education develops full potential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Treat persons as ends, never merely as means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Applicable to all students regardless of ability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John Rawls: Difference Principle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Unequal distributions must benefit least advantaged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Education improves long-term prospects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Supports self-respect and social participation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130" b="1"/>
              <a:t> </a:t>
            </a:r>
            <a:r>
              <a:rPr lang="en" sz="2630" b="1"/>
              <a:t>Inclusion in Practice</a:t>
            </a:r>
            <a:endParaRPr sz="263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205" name="Google Shape;205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dk1"/>
                </a:solidFill>
              </a:rPr>
              <a:t>Service Delivery Models:</a:t>
            </a:r>
            <a:endParaRPr sz="2300" b="1">
              <a:solidFill>
                <a:schemeClr val="dk1"/>
              </a:solidFill>
            </a:endParaRPr>
          </a:p>
          <a:p>
            <a:pPr marL="457200" lvl="0" indent="-3746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300" b="1">
                <a:solidFill>
                  <a:schemeClr val="dk1"/>
                </a:solidFill>
              </a:rPr>
              <a:t>Pull-in programs:</a:t>
            </a:r>
            <a:r>
              <a:rPr lang="en" sz="2300">
                <a:solidFill>
                  <a:schemeClr val="dk1"/>
                </a:solidFill>
              </a:rPr>
              <a:t> Services in general education classroom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300" b="1">
                <a:solidFill>
                  <a:schemeClr val="dk1"/>
                </a:solidFill>
              </a:rPr>
              <a:t>Co-teaching:</a:t>
            </a:r>
            <a:r>
              <a:rPr lang="en" sz="2300">
                <a:solidFill>
                  <a:schemeClr val="dk1"/>
                </a:solidFill>
              </a:rPr>
              <a:t> Special and general educators teach together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300" b="1">
                <a:solidFill>
                  <a:schemeClr val="dk1"/>
                </a:solidFill>
              </a:rPr>
              <a:t>Pull-out programs:</a:t>
            </a:r>
            <a:r>
              <a:rPr lang="en" sz="2300">
                <a:solidFill>
                  <a:schemeClr val="dk1"/>
                </a:solidFill>
              </a:rPr>
              <a:t> Resource rooms, partially self-contained classes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300">
                <a:solidFill>
                  <a:schemeClr val="dk1"/>
                </a:solidFill>
              </a:rPr>
              <a:t>Essential: Collaboration among educators</a:t>
            </a: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768"/>
              <a:buFont typeface="Arial"/>
              <a:buNone/>
            </a:pPr>
            <a:r>
              <a:rPr lang="en" sz="2255" b="1"/>
              <a:t>Accommodations vs. Modifications</a:t>
            </a:r>
            <a:endParaRPr sz="2255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Accommodations: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Do NOT substantially change content or level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Examples: Extended time, reading directions aloud, fewer questions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Modifications: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DO substantially change curriculum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Example: Lower-level comprehension tasks vs. higher-order thinking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Risk: May deny access to necessary skills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Use carefully to maintain high expectations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57225"/>
              <a:buFont typeface="Arial"/>
              <a:buNone/>
            </a:pPr>
            <a:r>
              <a:rPr lang="en" sz="1922" b="1"/>
              <a:t> </a:t>
            </a:r>
            <a:r>
              <a:rPr lang="en" sz="2255" b="1"/>
              <a:t>Universal Design for Learning (UDL)</a:t>
            </a:r>
            <a:endParaRPr sz="2255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</a:rPr>
              <a:t>Three Core Principles: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" sz="1600" b="1">
                <a:solidFill>
                  <a:schemeClr val="dk1"/>
                </a:solidFill>
              </a:rPr>
              <a:t>Multiple means of representation:</a:t>
            </a:r>
            <a:endParaRPr sz="1600" b="1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Present content through various formats (text, video, audio, etc.)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" sz="1600" b="1">
                <a:solidFill>
                  <a:schemeClr val="dk1"/>
                </a:solidFill>
              </a:rPr>
              <a:t>Multiple means of engagement:</a:t>
            </a:r>
            <a:endParaRPr sz="1600" b="1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Offer choice in activities, incorporate interests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" sz="1600" b="1">
                <a:solidFill>
                  <a:schemeClr val="dk1"/>
                </a:solidFill>
              </a:rPr>
              <a:t>Multiple means of expression:</a:t>
            </a:r>
            <a:endParaRPr sz="1600" b="1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Various assessment options (presentations, papers, performances)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</a:rPr>
              <a:t>Goal:</a:t>
            </a:r>
            <a:r>
              <a:rPr lang="en" sz="1600">
                <a:solidFill>
                  <a:schemeClr val="dk1"/>
                </a:solidFill>
              </a:rPr>
              <a:t> Benefit all students, not just those with disabilities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768"/>
              <a:buFont typeface="Arial"/>
              <a:buNone/>
            </a:pPr>
            <a:r>
              <a:rPr lang="en" sz="2255" b="1"/>
              <a:t>Response to Intervention (RTI)</a:t>
            </a:r>
            <a:endParaRPr sz="2255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Three-Tier Model: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</a:rPr>
              <a:t>Tier 1 (80-85% of students):</a:t>
            </a:r>
            <a:r>
              <a:rPr lang="en" sz="1400">
                <a:solidFill>
                  <a:schemeClr val="dk1"/>
                </a:solidFill>
              </a:rPr>
              <a:t> Universal high-quality instruction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</a:rPr>
              <a:t>Tier 2 (10-15% of students):</a:t>
            </a:r>
            <a:r>
              <a:rPr lang="en" sz="1400">
                <a:solidFill>
                  <a:schemeClr val="dk1"/>
                </a:solidFill>
              </a:rPr>
              <a:t> Targeted small group instruction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</a:rPr>
              <a:t>Tier 3 (5% of students):</a:t>
            </a:r>
            <a:r>
              <a:rPr lang="en" sz="1400">
                <a:solidFill>
                  <a:schemeClr val="dk1"/>
                </a:solidFill>
              </a:rPr>
              <a:t> Intensive individualized intervention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Key Components: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Research-validated interventions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Progress monitoring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Data-driven decisions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Can help identify learning disabilities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1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929" b="1"/>
              <a:t>Co-Teaching Models</a:t>
            </a:r>
            <a:endParaRPr sz="19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229" name="Google Shape;229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</a:rPr>
              <a:t>Six Approaches: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" sz="1600" b="1">
                <a:solidFill>
                  <a:schemeClr val="dk1"/>
                </a:solidFill>
              </a:rPr>
              <a:t>One Teach, One Observe:</a:t>
            </a:r>
            <a:r>
              <a:rPr lang="en" sz="1600">
                <a:solidFill>
                  <a:schemeClr val="dk1"/>
                </a:solidFill>
              </a:rPr>
              <a:t> Data collection while teaching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" sz="1600" b="1">
                <a:solidFill>
                  <a:schemeClr val="dk1"/>
                </a:solidFill>
              </a:rPr>
              <a:t>One Teach, One Assist:</a:t>
            </a:r>
            <a:r>
              <a:rPr lang="en" sz="1600">
                <a:solidFill>
                  <a:schemeClr val="dk1"/>
                </a:solidFill>
              </a:rPr>
              <a:t> Circulation and individual support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" sz="1600" b="1">
                <a:solidFill>
                  <a:schemeClr val="dk1"/>
                </a:solidFill>
              </a:rPr>
              <a:t>Parallel Teaching:</a:t>
            </a:r>
            <a:r>
              <a:rPr lang="en" sz="1600">
                <a:solidFill>
                  <a:schemeClr val="dk1"/>
                </a:solidFill>
              </a:rPr>
              <a:t> Two groups taught simultaneously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" sz="1600" b="1">
                <a:solidFill>
                  <a:schemeClr val="dk1"/>
                </a:solidFill>
              </a:rPr>
              <a:t>Station Teaching:</a:t>
            </a:r>
            <a:r>
              <a:rPr lang="en" sz="1600">
                <a:solidFill>
                  <a:schemeClr val="dk1"/>
                </a:solidFill>
              </a:rPr>
              <a:t> Students rotate through stations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" sz="1600" b="1">
                <a:solidFill>
                  <a:schemeClr val="dk1"/>
                </a:solidFill>
              </a:rPr>
              <a:t>Alternative Teaching:</a:t>
            </a:r>
            <a:r>
              <a:rPr lang="en" sz="1600">
                <a:solidFill>
                  <a:schemeClr val="dk1"/>
                </a:solidFill>
              </a:rPr>
              <a:t> Small group for specialized attention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en" sz="1600" b="1">
                <a:solidFill>
                  <a:schemeClr val="dk1"/>
                </a:solidFill>
              </a:rPr>
              <a:t>Team Teaching:</a:t>
            </a:r>
            <a:r>
              <a:rPr lang="en" sz="1600">
                <a:solidFill>
                  <a:schemeClr val="dk1"/>
                </a:solidFill>
              </a:rPr>
              <a:t> Both teachers instructing simultaneously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</a:rPr>
              <a:t>Choose based on lesson objectives and student needs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 </a:t>
            </a:r>
            <a:r>
              <a:rPr lang="en" sz="2033" b="1"/>
              <a:t>Teacher Preparation Challenges</a:t>
            </a:r>
            <a:endParaRPr sz="2033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Current Issues: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Need for interdisciplinary collaboration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Crossing special and general education boundaries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Faculty expertise outside special education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Time and resource constraints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Promising Approaches: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Tools for understanding learner potential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Critical inquiry into standards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Cultural understanding and community connections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Field experiences emphasizing collaboration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Student Outcomes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241" name="Google Shape;241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When Inclusion Works Well: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Academic benefits for students with disabilities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Social integration and friendships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Positive outcomes for general education students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Enhanced teacher collaboration and competence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Essential Conditions: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Well-prepared, committed educators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Adequate materials and support services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Appropriate accommodations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Sufficient funding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Active family involvement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30" b="1"/>
              <a:t>Key Takeaways</a:t>
            </a:r>
            <a:endParaRPr sz="223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247" name="Google Shape;247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Education of people with disabilities has evolved from exclusion to inclusion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Legal protections ensure equal access and appropriate services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Ethical principles support inclusion as a matter of justice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Multiple service delivery models can support diverse learners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UDL benefits all students in inclusive classrooms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Teacher collaboration is essential for success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Language and labels have real impacts on students</a:t>
            </a:r>
            <a:endParaRPr sz="27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6479"/>
              <a:buFont typeface="Arial"/>
              <a:buNone/>
            </a:pPr>
            <a:r>
              <a:rPr lang="en" sz="2366" b="1"/>
              <a:t>Reflection Questions</a:t>
            </a:r>
            <a:endParaRPr sz="2366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How has the history of disability education shaped current practices?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What ethical obligations do educators have to students with disabilities?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How can we balance individualization with high expectations?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What role does language play in shaping attitudes toward disability?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How can general and special educators collaborate more effectively?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48768"/>
              <a:buFont typeface="Arial"/>
              <a:buNone/>
            </a:pPr>
            <a:r>
              <a:rPr lang="en" sz="2255" b="1"/>
              <a:t>Looking Forward</a:t>
            </a:r>
            <a:endParaRPr sz="2255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Ongoing Work: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Eliminating ableism in schools and society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Improving teacher preparation programs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Ensuring adequate funding and resources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Strengthening family-school partnerships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Advancing research on effective practices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Promoting disability studies and social model perspective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Remember:</a:t>
            </a:r>
            <a:r>
              <a:rPr lang="en" sz="1700">
                <a:solidFill>
                  <a:schemeClr val="dk1"/>
                </a:solidFill>
              </a:rPr>
              <a:t> Progress has been made, but the journey continues.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130" b="1"/>
              <a:t>Resources for Further Learning</a:t>
            </a:r>
            <a:endParaRPr sz="213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265" name="Google Shape;265;p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National Center for Learning Disabilities (NCLD)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CAST: Center for Applied Special Technology (UDL resources)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Council for Exceptional Children (CEC)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National Center for Special Education Research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Disability History Museum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Your state's Department of Education special education resources</a:t>
            </a:r>
            <a:endParaRPr sz="27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54098"/>
              <a:buFont typeface="Arial"/>
              <a:buNone/>
            </a:pPr>
            <a:r>
              <a:rPr lang="en" sz="2033" b="1"/>
              <a:t> </a:t>
            </a:r>
            <a:r>
              <a:rPr lang="en" sz="2366" b="1"/>
              <a:t>Discussion</a:t>
            </a:r>
            <a:endParaRPr sz="2366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Open Discussion: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What surprised you most about this history?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How does this information change your understanding of inclusive education?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What questions do you still have?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How will this influence your future practice as an educator?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1755</Words>
  <Application>Microsoft Macintosh PowerPoint</Application>
  <PresentationFormat>On-screen Show (16:9)</PresentationFormat>
  <Paragraphs>300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Arial</vt:lpstr>
      <vt:lpstr>Simple Light</vt:lpstr>
      <vt:lpstr>Chapter 7: Education of People with Disabilities </vt:lpstr>
      <vt:lpstr>Learning Objectives </vt:lpstr>
      <vt:lpstr>Historical Background  </vt:lpstr>
      <vt:lpstr>The Reform Era (1820-1860) </vt:lpstr>
      <vt:lpstr>Education for Hearing Disabilities </vt:lpstr>
      <vt:lpstr>Sign Language Approach </vt:lpstr>
      <vt:lpstr>Oralist Approach </vt:lpstr>
      <vt:lpstr> Education for Visual Disabilities </vt:lpstr>
      <vt:lpstr>Samuel Gridley Howe (1801-1876) </vt:lpstr>
      <vt:lpstr> Education for Intellectual Disabilities </vt:lpstr>
      <vt:lpstr>The Wild Boy of Aveyron </vt:lpstr>
      <vt:lpstr>Separate Special Education Emerges </vt:lpstr>
      <vt:lpstr>The Medical Model </vt:lpstr>
      <vt:lpstr> Psychological Testing Emerges </vt:lpstr>
      <vt:lpstr>Eugenics </vt:lpstr>
      <vt:lpstr> Learning Disabilities Classification </vt:lpstr>
      <vt:lpstr>Normalization Movement </vt:lpstr>
      <vt:lpstr> Legal Foundations </vt:lpstr>
      <vt:lpstr>Key Court Cases </vt:lpstr>
      <vt:lpstr>PL 94-142 (1975) </vt:lpstr>
      <vt:lpstr>IDEA and Beyond </vt:lpstr>
      <vt:lpstr>Contemporary Statistics </vt:lpstr>
      <vt:lpstr>Ableism and Social Model </vt:lpstr>
      <vt:lpstr> Language Matters </vt:lpstr>
      <vt:lpstr>Ethical Foundations </vt:lpstr>
      <vt:lpstr> Inclusion in Practice </vt:lpstr>
      <vt:lpstr>Accommodations vs. Modifications </vt:lpstr>
      <vt:lpstr> Universal Design for Learning (UDL) </vt:lpstr>
      <vt:lpstr>Response to Intervention (RTI) </vt:lpstr>
      <vt:lpstr>Co-Teaching Models </vt:lpstr>
      <vt:lpstr> Teacher Preparation Challenges </vt:lpstr>
      <vt:lpstr>Student Outcomes </vt:lpstr>
      <vt:lpstr>Key Takeaways </vt:lpstr>
      <vt:lpstr>Reflection Questions </vt:lpstr>
      <vt:lpstr>Looking Forward </vt:lpstr>
      <vt:lpstr>Resources for Further Learning </vt:lpstr>
      <vt:lpstr> Discussion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Hillary Parkhouse</cp:lastModifiedBy>
  <cp:revision>1</cp:revision>
  <dcterms:modified xsi:type="dcterms:W3CDTF">2026-03-09T12:07:27Z</dcterms:modified>
</cp:coreProperties>
</file>