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jtvMN+Y5FLuFLExw3up8XBGQlG6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1"/>
  </p:normalViewPr>
  <p:slideViewPr>
    <p:cSldViewPr snapToGrid="0">
      <p:cViewPr varScale="1">
        <p:scale>
          <a:sx n="154" d="100"/>
          <a:sy n="154" d="100"/>
        </p:scale>
        <p:origin x="632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3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3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4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4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4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4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 b="1"/>
              <a:t>Chapter 4 - Race</a:t>
            </a:r>
            <a:r>
              <a:rPr lang="en-US" b="1" dirty="0"/>
              <a:t>, Ethnicity, and Education</a:t>
            </a:r>
            <a:endParaRPr dirty="0"/>
          </a:p>
        </p:txBody>
      </p:sp>
      <p:sp>
        <p:nvSpPr>
          <p:cNvPr id="55" name="Google Shape;55;p1"/>
          <p:cNvSpPr txBox="1">
            <a:spLocks noGrp="1"/>
          </p:cNvSpPr>
          <p:nvPr>
            <p:ph type="subTitle" idx="1"/>
          </p:nvPr>
        </p:nvSpPr>
        <p:spPr>
          <a:xfrm>
            <a:off x="311700" y="3183259"/>
            <a:ext cx="8520600" cy="1629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indent="0">
              <a:lnSpc>
                <a:spcPct val="115000"/>
              </a:lnSpc>
              <a:spcAft>
                <a:spcPts val="1200"/>
              </a:spcAft>
              <a:buClr>
                <a:schemeClr val="dk1"/>
              </a:buClr>
              <a:buSzPts val="1100"/>
            </a:pPr>
            <a:r>
              <a:rPr lang="en-US" sz="4800" i="1" dirty="0">
                <a:solidFill>
                  <a:schemeClr val="dk1"/>
                </a:solidFill>
              </a:rPr>
              <a:t>Foundations of Education: </a:t>
            </a:r>
            <a:r>
              <a:rPr lang="en-US" sz="4800" i="1" dirty="0"/>
              <a:t>American Schools and the Common Good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-US" sz="2000" b="1"/>
              <a:t>Chapter Objectives</a:t>
            </a:r>
            <a:endParaRPr sz="2000"/>
          </a:p>
        </p:txBody>
      </p:sp>
      <p:sp>
        <p:nvSpPr>
          <p:cNvPr id="61" name="Google Shape;61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Understand the origins and evolving meanings of race and ethnicity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Explore the impact of race/ethnicity on educational institutions, laws, and policies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Analyze major historical eras related to race and education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Examine educational experiences of various ethnic-racial groups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Understand how contemporary educational problems relate to race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Analyze reform movements addressing racial educational opportunity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sz="2000" b="1"/>
              <a:t>Defining Race</a:t>
            </a:r>
            <a:endParaRPr sz="2000"/>
          </a:p>
        </p:txBody>
      </p:sp>
      <p:sp>
        <p:nvSpPr>
          <p:cNvPr id="67" name="Google Shape;6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Race is a social construction: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Based on perceived physical traits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Maintains socio political hierarchies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No biological basis for racial categories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Categories differ across groups and cultures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Key point: While socially constructed, race still matters because racial inequities persist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br>
              <a:rPr lang="en-US">
                <a:solidFill>
                  <a:schemeClr val="dk1"/>
                </a:solidFill>
              </a:rPr>
            </a:b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Understanding Racism</a:t>
            </a:r>
            <a:endParaRPr sz="2000"/>
          </a:p>
        </p:txBody>
      </p:sp>
      <p:sp>
        <p:nvSpPr>
          <p:cNvPr id="73" name="Google Shape;73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Racism: A system of advantage based on race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Characterized by unequal access to: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Quality schools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Housing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Jobs and economic opportunity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Healthcare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Social status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White privilege: Benefits from the system even without personally affirming racist beliefs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>
                <a:solidFill>
                  <a:schemeClr val="dk1"/>
                </a:solidFill>
              </a:rPr>
              <a:t>Defining Ethnicity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Ethnicity: Characterization based on shared culture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Language, food, music, dress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Values and beliefs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Related to common ancestry and shared history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Ethnic-racial socialization: Process through which individuals learn about their ethnic and racial identities, values, norms, and attitudes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Education During Slavery (1619-1865)</a:t>
            </a:r>
            <a:endParaRPr sz="2000"/>
          </a:p>
        </p:txBody>
      </p:sp>
      <p:sp>
        <p:nvSpPr>
          <p:cNvPr id="85" name="Google Shape;85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1619: First enslaved Africans brought to English colonies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Two contradictory views emerged: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Democratic society requires educated citizenry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Education of enslaved people threatens society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Result: Laws criminalizing teaching enslaved people to read and write in most Southern states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Despite this, many enslaved people valued education highly as a marker of freedom and equality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Reconstruction Era (1865-1877)</a:t>
            </a:r>
            <a:endParaRPr sz="2000"/>
          </a:p>
        </p:txBody>
      </p:sp>
      <p:sp>
        <p:nvSpPr>
          <p:cNvPr id="91" name="Google Shape;91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>
                <a:solidFill>
                  <a:schemeClr val="dk1"/>
                </a:solidFill>
              </a:rPr>
              <a:t>Major Constitutional Amendments: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13th: Abolished slavery (1865)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14th: Equal protection of laws (1868)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15th: Voting rights regardless of race (1870)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>
                <a:solidFill>
                  <a:schemeClr val="dk1"/>
                </a:solidFill>
              </a:rPr>
              <a:t>Freedmen's Bureau (1865-1870):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Founded and supported numerous schools for Black students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Led to establishment of statewide public school systems across the South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>
                <a:solidFill>
                  <a:schemeClr val="dk1"/>
                </a:solidFill>
              </a:rPr>
              <a:t>Challenge: After Reconstruction ended, Black schools became grossly underfunded</a:t>
            </a:r>
            <a:br>
              <a:rPr lang="en-US">
                <a:solidFill>
                  <a:schemeClr val="dk1"/>
                </a:solidFill>
              </a:rPr>
            </a:b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The Jim Crow Era</a:t>
            </a:r>
            <a:endParaRPr sz="2000"/>
          </a:p>
        </p:txBody>
      </p:sp>
      <p:sp>
        <p:nvSpPr>
          <p:cNvPr id="97" name="Google Shape;97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Late 1880s-1890s: Era of harsh segregation laws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Plessy v. Ferguson (1896):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Supreme Court approved "separate but equal" doctrine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Provided constitutional cover for racial segregation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Created dual school systems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Reality: "Separate but equal" schools were never equal in funding, resources, or public opinion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Booker T. Washington</a:t>
            </a:r>
            <a:endParaRPr sz="2000"/>
          </a:p>
        </p:txBody>
      </p:sp>
      <p:sp>
        <p:nvSpPr>
          <p:cNvPr id="103" name="Google Shape;103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Born enslaved in 1856; died 1915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Philosophy: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Emphasized economic self-sufficiency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Promoted industrial education at Tuskegee Institute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Advocated hard work and economic uplift over immediate political equality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Criticism: Some viewed his concessions to White power as hindering Black advancement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W.E.B. Du Bois</a:t>
            </a:r>
            <a:endParaRPr sz="2000"/>
          </a:p>
        </p:txBody>
      </p:sp>
      <p:sp>
        <p:nvSpPr>
          <p:cNvPr id="109" name="Google Shape;109;p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Born 1868; died 1963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Philosophy: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Advocated three democratic principles: voting rights, civic equality, educational opportunity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Promoted higher liberal education for the "Talented Tenth"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Co-founded NAACP in 1910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Debate with Washington: Disagreed on emphasis and timeline, not on ultimate goals of citizenship and education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Brown v. Board of Education (1954)</a:t>
            </a:r>
            <a:endParaRPr sz="2000"/>
          </a:p>
        </p:txBody>
      </p:sp>
      <p:sp>
        <p:nvSpPr>
          <p:cNvPr id="115" name="Google Shape;115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Landmark Supreme Court case challenging school segregation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Ruling: "Separate but equal" has no place in public education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Unanimous 9-0 decision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Based on 14th Amendment equal protection clause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Brown II (1955): Implementation with "all deliberate speed"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No deadlines or specific guidance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Result: Massive resistance in many areas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10 years later, only 2% of Black students in South attended majority-White schools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Unintended Consequences of Brown</a:t>
            </a:r>
            <a:endParaRPr sz="2000"/>
          </a:p>
        </p:txBody>
      </p:sp>
      <p:sp>
        <p:nvSpPr>
          <p:cNvPr id="121" name="Google Shape;121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Loss of Black educators: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31,000 teaching jobs lost when schools closed or consolidated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Black principals reassigned as assistants to White principals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Loss of community trust: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Schools closed, students bused out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Lost connection between schools and communities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Teachers who lacked traditional mission of "uplifting the race"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White flight: New dual system of private schools for affluent Whites and public schools for poor Black and White students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American Indian Education Before 1492</a:t>
            </a:r>
            <a:endParaRPr sz="2000"/>
          </a:p>
        </p:txBody>
      </p:sp>
      <p:sp>
        <p:nvSpPr>
          <p:cNvPr id="127" name="Google Shape;12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560+ federally recognized tribes today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Traditional education: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Learning from elders, tribal lore, and legends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Observation and participation in daily life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Oral traditions passed down generations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Example: Cherokee syllabary developed by Sequoyah (1821)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86 symbols representing Cherokee sounds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Led to Bible translation, constitution, newspaper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First bilingual and bicultural school system in U.S.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Carlisle Indian School &amp; Assimilation</a:t>
            </a:r>
            <a:endParaRPr sz="2000"/>
          </a:p>
        </p:txBody>
      </p:sp>
      <p:sp>
        <p:nvSpPr>
          <p:cNvPr id="133" name="Google Shape;13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Established 1879 by Richard Henry Pratt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Purpose: "Educate the Indian out of them"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Forced removal from families and communities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English-only language enforcement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Military discipline, new names, uniforms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Physical, emotional, and sexual abuse common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Legacy: Loss of cultural identity and intergenerational trauma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Reform: Indian Self-Determination and Education Assistance Act of 1975 gave tribes greater control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Mexican American Education History</a:t>
            </a:r>
            <a:endParaRPr sz="2000"/>
          </a:p>
        </p:txBody>
      </p:sp>
      <p:sp>
        <p:nvSpPr>
          <p:cNvPr id="139" name="Google Shape;13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>
                <a:solidFill>
                  <a:schemeClr val="dk1"/>
                </a:solidFill>
              </a:rPr>
              <a:t>Treaty of Guadalupe Hidalgo (1848):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Ceded Mexican territory to U.S.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Promised to protect language, religion, customs, property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Reality: Status often reduced rather than enhanced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>
                <a:solidFill>
                  <a:schemeClr val="dk1"/>
                </a:solidFill>
              </a:rPr>
              <a:t>Early 20th century: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Most children placed in segregated schools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High dropout rates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Tracked into vocational programs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Culturally biased testing justified placements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>
                <a:solidFill>
                  <a:schemeClr val="dk1"/>
                </a:solidFill>
              </a:rPr>
              <a:t>Americanization approach assumed cultural inferiority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Mexican American Legal Victories</a:t>
            </a:r>
            <a:endParaRPr sz="2000"/>
          </a:p>
        </p:txBody>
      </p:sp>
      <p:sp>
        <p:nvSpPr>
          <p:cNvPr id="145" name="Google Shape;14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Mendez v. Westminster (1946):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Challenged school segregation in California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Local districts evaded through ability grouping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Cisneros v. Corpus Christi ISD (1972):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Court ruled Mexican Americans are identifiable ethnic minority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Keyes v. School District No. 1, Denver (1973):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Supreme Court: Hispanic students face similar inequalities as Black students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Required district-wide desegregation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Despite victories, de facto segregation actually increased in some areas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1968 East L.A. Walkouts</a:t>
            </a:r>
            <a:endParaRPr sz="2000"/>
          </a:p>
        </p:txBody>
      </p:sp>
      <p:sp>
        <p:nvSpPr>
          <p:cNvPr id="151" name="Google Shape;15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Context: Overcrowded, dilapidated schools with underqualified teachers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Sal Castro, Mexican American teacher: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Organized students to request better conditions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When requests ignored, organized walkouts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Result: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15,000-20,000 students across multiple schools walked out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Parents and community members supported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Brought national attention to educational inequities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Asian American Education History</a:t>
            </a:r>
            <a:endParaRPr sz="2000"/>
          </a:p>
        </p:txBody>
      </p:sp>
      <p:sp>
        <p:nvSpPr>
          <p:cNvPr id="157" name="Google Shape;157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Diverse population: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Over two dozen countries of origin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Includes new immigrants and longstanding communities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Played crucial role in U.S. development since mid-19th century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Common challenges: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Lumped together despite significant differences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Faced discrimination and segregation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Barred from schools at various points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Today: 24% Chinese American, 21% Indian American, 19% Filipino American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Asian American Legal Battles</a:t>
            </a:r>
            <a:r>
              <a:rPr lang="en-US"/>
              <a:t> </a:t>
            </a:r>
            <a:endParaRPr sz="2000"/>
          </a:p>
        </p:txBody>
      </p:sp>
      <p:sp>
        <p:nvSpPr>
          <p:cNvPr id="163" name="Google Shape;163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Tape v. Hurley (1885):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California Supreme Court: Chinese children cannot be excluded from public schools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San Francisco evaded by creating segregated Oriental Public School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Korematsu v. U.S. (WWII):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120,000 Japanese Americans forced into internment camps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Supreme Court upheld as "military necessity"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Overturned in 1983, but precedent still stands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1988: Government compensated survivors $20,000 each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Model minority myth: Harmful stereotype that ignores diversity and history of discrimination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99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Ethnic Studies (1920s-1930s):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Carter G. Woodson: Called for inclusion of Black history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Started Negro History Week (now Black History Month)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Intercultural Education Movement (1940s-1950s):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Promoted interracial harmony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Lacked focus on power and structural inequality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Multicultural Education Movement (1970s+):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Challenged Eurocentric curriculum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Leaders: James Banks, Carl Grant, Christine Sleeter, Geneva Gay, Sonia Nieto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Pushed for comprehensive reforms beyond just curriculum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69" name="Google Shape;169;p20"/>
          <p:cNvSpPr txBox="1">
            <a:spLocks noGrp="1"/>
          </p:cNvSpPr>
          <p:nvPr>
            <p:ph type="title"/>
          </p:nvPr>
        </p:nvSpPr>
        <p:spPr>
          <a:xfrm>
            <a:off x="311150" y="500211"/>
            <a:ext cx="401263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Ethnic Studies Movement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Afrocentric Education</a:t>
            </a:r>
            <a:endParaRPr sz="2000"/>
          </a:p>
        </p:txBody>
      </p:sp>
      <p:sp>
        <p:nvSpPr>
          <p:cNvPr id="175" name="Google Shape;175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Philosophy: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African-centered pedagogy recognizing indigenous languages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Fosters ties to family, community, nation, race, world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Values "other ways of knowing" beyond Western thought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Goals: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Cultural continuity and critical consciousness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Overcome "double consciousness" described by Du Bois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Use African American cultural conventions as scaffolding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Criticism: Some argued it makes same error as Eurocentricity in viewing outside cultures as inferior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Critical Race Theory (CRT)</a:t>
            </a:r>
            <a:endParaRPr sz="2000"/>
          </a:p>
        </p:txBody>
      </p:sp>
      <p:sp>
        <p:nvSpPr>
          <p:cNvPr id="181" name="Google Shape;181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Origins: Critical legal studies of 1970s-80s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Key tenets: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Racism is institutionalized and endemic in American life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U.S. society based on property rights, not human rights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Challenges dominant ideologies: objectivity, meritocracy, race neutrality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Advocates for storytelling and counternarratives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Applied to education (1995+):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Explains persistent segregation despite Brown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More radical approach than multicultural education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Related theories: LatCrit, TribalCrit, AsianCrit, Critical Whiteness Studies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Contemporary School Segregation</a:t>
            </a:r>
            <a:endParaRPr sz="2000"/>
          </a:p>
        </p:txBody>
      </p:sp>
      <p:sp>
        <p:nvSpPr>
          <p:cNvPr id="187" name="Google Shape;187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Despite </a:t>
            </a:r>
            <a:r>
              <a:rPr lang="en-US" i="1">
                <a:solidFill>
                  <a:schemeClr val="dk1"/>
                </a:solidFill>
              </a:rPr>
              <a:t>Brown</a:t>
            </a:r>
            <a:r>
              <a:rPr lang="en-US">
                <a:solidFill>
                  <a:schemeClr val="dk1"/>
                </a:solidFill>
              </a:rPr>
              <a:t>, full desegregation not achieved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Current reality: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Majority of Black and Latino students attend schools 75%+ students of color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These schools receive $1,800 less per pupil than districts with fewer students of color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Achievement gap increased as resegregation increased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Contributing factors: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White flight to suburbs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School district secession (carving out new districts)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Weakened federal desegregation policies since 1980s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Racial Disparities in Outcomes</a:t>
            </a:r>
            <a:endParaRPr sz="2000"/>
          </a:p>
        </p:txBody>
      </p:sp>
      <p:sp>
        <p:nvSpPr>
          <p:cNvPr id="193" name="Google Shape;193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>
                <a:solidFill>
                  <a:schemeClr val="dk1"/>
                </a:solidFill>
              </a:rPr>
              <a:t>2019-2020 On-time Graduation Rates: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White: 90%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Asian/Pacific Islander: 93%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Hispanic: 83%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Black: 81%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American Indian/Alaska Native: 75%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>
                <a:solidFill>
                  <a:schemeClr val="dk1"/>
                </a:solidFill>
              </a:rPr>
              <a:t>4th Grade Reading Proficiency (2022 NAEP):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White: 52%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Hispanic: 24%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Black: 18%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>
                <a:solidFill>
                  <a:schemeClr val="dk1"/>
                </a:solidFill>
              </a:rPr>
              <a:t>Education debt: Gloria Ladson-Billings' term for accumulated historical inequalities owed to Black and Latine students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99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Cultural mismatch: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Majority of students now children of color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Teaching force remains predominantly White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Curriculum reflects White middle-class norms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Effects: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Intercultural misunderstandings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Cultural differences interpreted as deficiencies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Underrepresentation in textbooks and materials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Teacher diversity matters: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40% of schools had no non-white teachers (2011)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Research shows positive effects of teacher-student racial match</a:t>
            </a:r>
            <a:endParaRPr/>
          </a:p>
        </p:txBody>
      </p:sp>
      <p:sp>
        <p:nvSpPr>
          <p:cNvPr id="199" name="Google Shape;199;p25"/>
          <p:cNvSpPr txBox="1">
            <a:spLocks noGrp="1"/>
          </p:cNvSpPr>
          <p:nvPr>
            <p:ph type="title"/>
          </p:nvPr>
        </p:nvSpPr>
        <p:spPr>
          <a:xfrm>
            <a:off x="311150" y="469433"/>
            <a:ext cx="61318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/>
              <a:t>Ongoing Inequities Within Schools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Racial Disproportionality in Discipline</a:t>
            </a:r>
            <a:r>
              <a:rPr lang="en-US"/>
              <a:t> </a:t>
            </a:r>
            <a:endParaRPr sz="2000"/>
          </a:p>
        </p:txBody>
      </p:sp>
      <p:sp>
        <p:nvSpPr>
          <p:cNvPr id="205" name="Google Shape;205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The school-to-prison pipeline: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2013-14 data: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Black students: 40% of suspensions, 16% of enrollment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Gaps exist within schools, not just across them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Studies show Black students less likely suspended with Black teachers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Restorative justice approaches: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Focus on repairing harm and relationships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Conversation circles instead of punitive measures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Most effective when paired with cultural and racial consciousness training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High-Stakes Testing Impact</a:t>
            </a:r>
            <a:endParaRPr sz="2000"/>
          </a:p>
        </p:txBody>
      </p:sp>
      <p:sp>
        <p:nvSpPr>
          <p:cNvPr id="211" name="Google Shape;211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US">
                <a:solidFill>
                  <a:schemeClr val="dk1"/>
                </a:solidFill>
              </a:rPr>
              <a:t>No Child Left Behind (2002):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-US">
                <a:solidFill>
                  <a:schemeClr val="dk1"/>
                </a:solidFill>
              </a:rPr>
              <a:t>Aimed to close achievement gaps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-US">
                <a:solidFill>
                  <a:schemeClr val="dk1"/>
                </a:solidFill>
              </a:rPr>
              <a:t>Used standardized tests as primary accountability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-US">
                <a:solidFill>
                  <a:schemeClr val="dk1"/>
                </a:solidFill>
              </a:rPr>
              <a:t>Achievement gap actually increased after NCLB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US">
                <a:solidFill>
                  <a:schemeClr val="dk1"/>
                </a:solidFill>
              </a:rPr>
              <a:t>Every Student Succeeds Act (2015):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-US">
                <a:solidFill>
                  <a:schemeClr val="dk1"/>
                </a:solidFill>
              </a:rPr>
              <a:t>Gave states more flexibility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-US">
                <a:solidFill>
                  <a:schemeClr val="dk1"/>
                </a:solidFill>
              </a:rPr>
              <a:t>Still relied heavily on standardized tests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-US">
                <a:solidFill>
                  <a:schemeClr val="dk1"/>
                </a:solidFill>
              </a:rPr>
              <a:t>Many states ignored equity requirements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-US">
                <a:solidFill>
                  <a:schemeClr val="dk1"/>
                </a:solidFill>
              </a:rPr>
              <a:t>Consequences for students of color: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-US">
                <a:solidFill>
                  <a:schemeClr val="dk1"/>
                </a:solidFill>
              </a:rPr>
              <a:t>Increased apathy and dropout rates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-US">
                <a:solidFill>
                  <a:schemeClr val="dk1"/>
                </a:solidFill>
              </a:rPr>
              <a:t>Narrower curricula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-US">
                <a:solidFill>
                  <a:schemeClr val="dk1"/>
                </a:solidFill>
              </a:rPr>
              <a:t>Harsher discipline policies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Char char="●"/>
            </a:pPr>
            <a:r>
              <a:rPr lang="en-US">
                <a:solidFill>
                  <a:schemeClr val="dk1"/>
                </a:solidFill>
              </a:rPr>
              <a:t>Reduced critical thinking opportunities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Benefits of Integrated Schools</a:t>
            </a:r>
            <a:endParaRPr sz="2000"/>
          </a:p>
        </p:txBody>
      </p:sp>
      <p:sp>
        <p:nvSpPr>
          <p:cNvPr id="217" name="Google Shape;217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Research-established benefits:</a:t>
            </a: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>
              <a:solidFill>
                <a:schemeClr val="dk1"/>
              </a:solidFill>
            </a:endParaRPr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>
                <a:solidFill>
                  <a:schemeClr val="dk1"/>
                </a:solidFill>
              </a:rPr>
              <a:t>Prejudice reduction</a:t>
            </a:r>
            <a:endParaRPr/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>
                <a:solidFill>
                  <a:schemeClr val="dk1"/>
                </a:solidFill>
              </a:rPr>
              <a:t>Higher achievement in math, science, language, reading</a:t>
            </a:r>
            <a:endParaRPr/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>
                <a:solidFill>
                  <a:schemeClr val="dk1"/>
                </a:solidFill>
              </a:rPr>
              <a:t>Increased likelihood of graduating high school and college</a:t>
            </a:r>
            <a:endParaRPr/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>
                <a:solidFill>
                  <a:schemeClr val="dk1"/>
                </a:solidFill>
              </a:rPr>
              <a:t>Higher income</a:t>
            </a:r>
            <a:endParaRPr/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>
                <a:solidFill>
                  <a:schemeClr val="dk1"/>
                </a:solidFill>
              </a:rPr>
              <a:t>Advanced critical, social, and historical thinking</a:t>
            </a:r>
            <a:endParaRPr/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>
                <a:solidFill>
                  <a:schemeClr val="dk1"/>
                </a:solidFill>
              </a:rPr>
              <a:t>Increased civic engagement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Key: Benefits result not just from diversity but from increased resources that accompany schools with higher shares of White students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Magnet schools: One successful approach to desegregation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Community Schools Movement</a:t>
            </a:r>
            <a:r>
              <a:rPr lang="en-US"/>
              <a:t> </a:t>
            </a:r>
            <a:endParaRPr sz="2000"/>
          </a:p>
        </p:txBody>
      </p:sp>
      <p:sp>
        <p:nvSpPr>
          <p:cNvPr id="223" name="Google Shape;223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83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>
                <a:solidFill>
                  <a:schemeClr val="dk1"/>
                </a:solidFill>
              </a:rPr>
              <a:t>Concept: Schools as "social centers" (John Dewey)</a:t>
            </a: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>
                <a:solidFill>
                  <a:schemeClr val="dk1"/>
                </a:solidFill>
              </a:rPr>
              <a:t>Approach: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Tailor services to meet specific neighborhood needs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Foster collaboration among educators, community members, families, students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Provide comprehensive support for learning and development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>
                <a:solidFill>
                  <a:schemeClr val="dk1"/>
                </a:solidFill>
              </a:rPr>
              <a:t>Evidence: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Improvements in attendance, academic achievement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Promotes educational equity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Char char="●"/>
            </a:pPr>
            <a:r>
              <a:rPr lang="en-US">
                <a:solidFill>
                  <a:schemeClr val="dk1"/>
                </a:solidFill>
              </a:rPr>
              <a:t>Particularly effective in areas with historical disparities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>
                <a:solidFill>
                  <a:schemeClr val="dk1"/>
                </a:solidFill>
              </a:rPr>
              <a:t>2023: Biden administration provided $63 million for 42 Full-Service Community Schools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Culturally Relevant Pedagogy</a:t>
            </a:r>
            <a:endParaRPr sz="2000"/>
          </a:p>
        </p:txBody>
      </p:sp>
      <p:sp>
        <p:nvSpPr>
          <p:cNvPr id="229" name="Google Shape;229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77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Three overlapping frameworks:</a:t>
            </a:r>
            <a:endParaRPr sz="32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Culturally Relevant Pedagogy (Ladson-Billings):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>
                <a:solidFill>
                  <a:schemeClr val="dk1"/>
                </a:solidFill>
              </a:rPr>
              <a:t>Theoretical approach, not methodology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>
                <a:solidFill>
                  <a:schemeClr val="dk1"/>
                </a:solidFill>
              </a:rPr>
              <a:t>Enhances sociopolitical consciousness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>
                <a:solidFill>
                  <a:schemeClr val="dk1"/>
                </a:solidFill>
              </a:rPr>
              <a:t>Promotes academic achievement and cultural competence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Culturally Responsive Teaching (Geneva Gay):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>
                <a:solidFill>
                  <a:schemeClr val="dk1"/>
                </a:solidFill>
              </a:rPr>
              <a:t>Uses cultural characteristics and experiences as conduits for teaching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>
                <a:solidFill>
                  <a:schemeClr val="dk1"/>
                </a:solidFill>
              </a:rPr>
              <a:t>Speaks to specific methods and competencies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Culturally Sustaining Pedagogy (Paris &amp; Alim):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>
                <a:solidFill>
                  <a:schemeClr val="dk1"/>
                </a:solidFill>
              </a:rPr>
              <a:t>Goes beyond tolerance to active maintenance of non-dominant cultures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>
                <a:solidFill>
                  <a:schemeClr val="dk1"/>
                </a:solidFill>
              </a:rPr>
              <a:t>Addresses static notions of culture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1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99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Focus: Engaging students in critical dialogue about racism and white supremacy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Goal: Becoming activists against racism in schools and beyond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Difference from culturally relevant education: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More specific focus on racism and oppression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Research suggests reduces color-evasive practices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Increases possibilities for transforming status quo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dk1"/>
                </a:solidFill>
              </a:rPr>
              <a:t>Resources: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Learning for Justice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Facing History and Ourselves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Rethinking Schools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The 1619 Project curriculum</a:t>
            </a:r>
            <a:endParaRPr/>
          </a:p>
        </p:txBody>
      </p:sp>
      <p:sp>
        <p:nvSpPr>
          <p:cNvPr id="235" name="Google Shape;235;p31"/>
          <p:cNvSpPr txBox="1">
            <a:spLocks noGrp="1"/>
          </p:cNvSpPr>
          <p:nvPr>
            <p:ph type="title"/>
          </p:nvPr>
        </p:nvSpPr>
        <p:spPr>
          <a:xfrm>
            <a:off x="311150" y="469433"/>
            <a:ext cx="366158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/>
              <a:t>Antiracist Pedagogy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The "Ed Scare" Backlash</a:t>
            </a:r>
            <a:endParaRPr sz="2000"/>
          </a:p>
        </p:txBody>
      </p:sp>
      <p:sp>
        <p:nvSpPr>
          <p:cNvPr id="241" name="Google Shape;241;p32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626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2021-2023: Restrictions on teaching about race and diversity</a:t>
            </a: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Impact:</a:t>
            </a:r>
            <a:endParaRPr/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>
                <a:solidFill>
                  <a:schemeClr val="dk1"/>
                </a:solidFill>
              </a:rPr>
              <a:t>44 states introduced restrictive measures</a:t>
            </a:r>
            <a:endParaRPr/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>
                <a:solidFill>
                  <a:schemeClr val="dk1"/>
                </a:solidFill>
              </a:rPr>
              <a:t>18 states enacted such measures</a:t>
            </a:r>
            <a:endParaRPr/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>
                <a:solidFill>
                  <a:schemeClr val="dk1"/>
                </a:solidFill>
              </a:rPr>
              <a:t>Approximately 35% of K-12 students affected</a:t>
            </a:r>
            <a:endParaRPr/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>
                <a:solidFill>
                  <a:schemeClr val="dk1"/>
                </a:solidFill>
              </a:rPr>
              <a:t>Book bans in 21 states and 66 school districts</a:t>
            </a:r>
            <a:endParaRPr/>
          </a:p>
          <a:p>
            <a:pPr marL="457200" lvl="0" indent="-33432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>
                <a:solidFill>
                  <a:schemeClr val="dk1"/>
                </a:solidFill>
              </a:rPr>
              <a:t>Average 100 books removed monthly (first half 2022-23)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2025: Presidential executive order threatening funding to schools teaching "radical anti-American ideologies" or "discriminatory equity ideology"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chemeClr val="dk1"/>
                </a:solidFill>
              </a:rPr>
              <a:t>Result: Chilling effect causing educators to avoid potentially contentious content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SzPct val="61111"/>
              <a:buNone/>
            </a:pPr>
            <a:r>
              <a:rPr lang="en-US" b="1"/>
              <a:t>Key Takeaways</a:t>
            </a:r>
            <a:endParaRPr sz="2000"/>
          </a:p>
        </p:txBody>
      </p:sp>
      <p:sp>
        <p:nvSpPr>
          <p:cNvPr id="247" name="Google Shape;247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Race is socially constructed but has real consequences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Educational inequities have deep historical roots from slavery through Jim Crow to present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Legal victories (</a:t>
            </a:r>
            <a:r>
              <a:rPr lang="en-US" i="1"/>
              <a:t>Brown</a:t>
            </a:r>
            <a:r>
              <a:rPr lang="en-US"/>
              <a:t>, etc.) achieved important gains but full equality remains elusive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Multiple groups have fought for educational justice throughout U.S. history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Contemporary challenges include resegregation, resource inequities, cultural mismatches, and discipline disparities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Promising approaches exist: community schools, culturally relevant pedagogy, antiracist education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55555"/>
              <a:buNone/>
            </a:pPr>
            <a:r>
              <a:rPr lang="en-US" b="1"/>
              <a:t>Discussion Questions</a:t>
            </a:r>
            <a:br>
              <a:rPr lang="en-US"/>
            </a:br>
            <a:br>
              <a:rPr lang="en-US"/>
            </a:br>
            <a:br>
              <a:rPr lang="en-US"/>
            </a:br>
            <a:endParaRPr sz="2000"/>
          </a:p>
        </p:txBody>
      </p:sp>
      <p:sp>
        <p:nvSpPr>
          <p:cNvPr id="253" name="Google Shape;253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How do the terms "achievement gap" and "education debt" frame educational disparities differently?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What similarities and differences exist between educational justice struggles of different ethnic-racial groups?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How might current restrictions on teaching about race impact students' understanding of history and social issues?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What role should schools play in addressing racial inequities in broader society?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How can educators balance celebrating cultural diversity while also addressing systemic racism?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2230</Words>
  <Application>Microsoft Macintosh PowerPoint</Application>
  <PresentationFormat>On-screen Show (16:9)</PresentationFormat>
  <Paragraphs>353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Arial</vt:lpstr>
      <vt:lpstr>Simple Light</vt:lpstr>
      <vt:lpstr>Chapter 4 - Race, Ethnicity, and Education</vt:lpstr>
      <vt:lpstr>Chapter Objectives</vt:lpstr>
      <vt:lpstr>Defining Race</vt:lpstr>
      <vt:lpstr>Understanding Racism</vt:lpstr>
      <vt:lpstr>Defining Ethnicity</vt:lpstr>
      <vt:lpstr>Education During Slavery (1619-1865)</vt:lpstr>
      <vt:lpstr>Reconstruction Era (1865-1877)</vt:lpstr>
      <vt:lpstr>The Jim Crow Era</vt:lpstr>
      <vt:lpstr>Booker T. Washington</vt:lpstr>
      <vt:lpstr>W.E.B. Du Bois</vt:lpstr>
      <vt:lpstr>Brown v. Board of Education (1954)</vt:lpstr>
      <vt:lpstr>Unintended Consequences of Brown</vt:lpstr>
      <vt:lpstr>American Indian Education Before 1492</vt:lpstr>
      <vt:lpstr>Carlisle Indian School &amp; Assimilation</vt:lpstr>
      <vt:lpstr>Mexican American Education History</vt:lpstr>
      <vt:lpstr>Mexican American Legal Victories</vt:lpstr>
      <vt:lpstr>1968 East L.A. Walkouts</vt:lpstr>
      <vt:lpstr>Asian American Education History</vt:lpstr>
      <vt:lpstr>Asian American Legal Battles </vt:lpstr>
      <vt:lpstr> Ethnic Studies Movement</vt:lpstr>
      <vt:lpstr>Afrocentric Education</vt:lpstr>
      <vt:lpstr>Critical Race Theory (CRT)</vt:lpstr>
      <vt:lpstr>Contemporary School Segregation</vt:lpstr>
      <vt:lpstr>Racial Disparities in Outcomes</vt:lpstr>
      <vt:lpstr>Ongoing Inequities Within Schools</vt:lpstr>
      <vt:lpstr>Racial Disproportionality in Discipline </vt:lpstr>
      <vt:lpstr>High-Stakes Testing Impact</vt:lpstr>
      <vt:lpstr>Benefits of Integrated Schools</vt:lpstr>
      <vt:lpstr>Community Schools Movement </vt:lpstr>
      <vt:lpstr>Culturally Relevant Pedagogy</vt:lpstr>
      <vt:lpstr>Antiracist Pedagogy</vt:lpstr>
      <vt:lpstr>The "Ed Scare" Backlash</vt:lpstr>
      <vt:lpstr>Key Takeaways</vt:lpstr>
      <vt:lpstr>Discussion Questions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Hillary Parkhouse</cp:lastModifiedBy>
  <cp:revision>2</cp:revision>
  <dcterms:modified xsi:type="dcterms:W3CDTF">2026-03-09T12:00:04Z</dcterms:modified>
</cp:coreProperties>
</file>