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6" r:id="rId4"/>
    <p:sldId id="277" r:id="rId5"/>
    <p:sldId id="278" r:id="rId6"/>
    <p:sldId id="279" r:id="rId7"/>
    <p:sldId id="280" r:id="rId8"/>
    <p:sldId id="281" r:id="rId9"/>
    <p:sldId id="282" r:id="rId10"/>
    <p:sldId id="283" r:id="rId11"/>
    <p:sldId id="285"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86"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A161B-D5D5-48C0-9192-9AF9CA82AC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13D6A6-EA99-4DED-B0B7-45964D78D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E48A45-2405-47B4-94D9-9F42E8DCA44A}"/>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5" name="Footer Placeholder 4">
            <a:extLst>
              <a:ext uri="{FF2B5EF4-FFF2-40B4-BE49-F238E27FC236}">
                <a16:creationId xmlns:a16="http://schemas.microsoft.com/office/drawing/2014/main" id="{7E117481-7A0F-4360-B293-3BFC45A13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47646-4653-4681-BA63-F84F51AFFA86}"/>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419125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50D0-5666-45BE-9F10-41F892FAF7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FBB16D-0FF2-4B53-BBCB-B14A7748178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5FB5CE-4DCE-4A53-9F4F-AE127CB14B66}"/>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5" name="Footer Placeholder 4">
            <a:extLst>
              <a:ext uri="{FF2B5EF4-FFF2-40B4-BE49-F238E27FC236}">
                <a16:creationId xmlns:a16="http://schemas.microsoft.com/office/drawing/2014/main" id="{A5D3539B-74E9-448D-B509-E7FCCE354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8CF60D-526E-4BCB-9756-5CC376CAF222}"/>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212436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080B99-5973-46FE-9F14-5DA5A6EC3E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37944A-6CC4-44D8-859C-A069247DBB8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442B9-FF34-430F-B75D-6D15307209DD}"/>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5" name="Footer Placeholder 4">
            <a:extLst>
              <a:ext uri="{FF2B5EF4-FFF2-40B4-BE49-F238E27FC236}">
                <a16:creationId xmlns:a16="http://schemas.microsoft.com/office/drawing/2014/main" id="{548C8C9B-D649-4D9A-B053-2128DFBE5A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3BF3DA-D7FA-4A74-9124-0ABC6561B934}"/>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3946289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665B93-3C58-46AC-8A76-78D47EECAF4B}"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266348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787115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665B93-3C58-46AC-8A76-78D47EECAF4B}"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3094107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665B93-3C58-46AC-8A76-78D47EECAF4B}"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113393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665B93-3C58-46AC-8A76-78D47EECAF4B}" type="datetimeFigureOut">
              <a:rPr lang="en-US" smtClean="0"/>
              <a:pPr/>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3871206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665B93-3C58-46AC-8A76-78D47EECAF4B}" type="datetimeFigureOut">
              <a:rPr lang="en-US" smtClean="0"/>
              <a:pPr/>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081706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65B93-3C58-46AC-8A76-78D47EECAF4B}" type="datetimeFigureOut">
              <a:rPr lang="en-US" smtClean="0"/>
              <a:pPr/>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132704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665B93-3C58-46AC-8A76-78D47EECAF4B}"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70708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90727-3D39-4F91-A239-01949B0C7D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61AC7C-94D9-4BCD-BEA4-7C70E067800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7E743-51D9-4C8B-9E87-82DFE4E81DD1}"/>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5" name="Footer Placeholder 4">
            <a:extLst>
              <a:ext uri="{FF2B5EF4-FFF2-40B4-BE49-F238E27FC236}">
                <a16:creationId xmlns:a16="http://schemas.microsoft.com/office/drawing/2014/main" id="{6EF4ECB6-7DE6-4646-B00C-C2DF1DCFAE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DA8DFA-8C93-455D-9875-EF7D10AE9CB7}"/>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20903123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665B93-3C58-46AC-8A76-78D47EECAF4B}"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419735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254666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330238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43ABA-2402-469D-9A1E-EEF6FE95B0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FFB9EC-AA19-4719-9301-D9008B934A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AAD2A8-85E7-4361-8966-F39B1759647A}"/>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5" name="Footer Placeholder 4">
            <a:extLst>
              <a:ext uri="{FF2B5EF4-FFF2-40B4-BE49-F238E27FC236}">
                <a16:creationId xmlns:a16="http://schemas.microsoft.com/office/drawing/2014/main" id="{230B7F13-EC3E-4568-8B0F-BB7565B49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1EF737-47B6-43A0-8141-9EBC0CD4C174}"/>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223578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F1FCE-14FB-45F2-A8FC-FF20AC5DD4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2062A4-D291-42C4-8CDB-1FE2612F52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07403E-88B3-43F8-AF8B-22BF10FD36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F0049F-D5F7-45B7-AAF3-BBF4FC6D5E5C}"/>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6" name="Footer Placeholder 5">
            <a:extLst>
              <a:ext uri="{FF2B5EF4-FFF2-40B4-BE49-F238E27FC236}">
                <a16:creationId xmlns:a16="http://schemas.microsoft.com/office/drawing/2014/main" id="{04B108AF-2727-4503-9AD9-6E33B9BF97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B3459D-D8DE-4CF2-9F8B-740CFACB5071}"/>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240714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98D5B-7407-47FA-B916-6081C0B256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CCDDDF-E050-4689-9E33-8E6618B926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D331A4-B422-4957-8ECD-6F4F509E157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AC44BD-F435-45F9-9991-7C062C119C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99202C-2B8F-4A4D-9439-2FD19F1FEAA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6C0835-6300-4946-BCA4-5A96109FB366}"/>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8" name="Footer Placeholder 7">
            <a:extLst>
              <a:ext uri="{FF2B5EF4-FFF2-40B4-BE49-F238E27FC236}">
                <a16:creationId xmlns:a16="http://schemas.microsoft.com/office/drawing/2014/main" id="{AE547B08-3498-416E-891A-08AC8D1D87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98E1CC-8F1D-40D5-91A2-6568F161DF46}"/>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120767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74DA-8D8A-4CC5-A31E-9A1CCF079C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B74D67-E9C6-438C-B53B-A2E0FA700686}"/>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4" name="Footer Placeholder 3">
            <a:extLst>
              <a:ext uri="{FF2B5EF4-FFF2-40B4-BE49-F238E27FC236}">
                <a16:creationId xmlns:a16="http://schemas.microsoft.com/office/drawing/2014/main" id="{E4FB1245-F030-47B4-925A-DEFBEAB29B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61C373-9782-4223-95DE-26D37E107EE5}"/>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13386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128ADA-60BE-4452-BF04-B8D37FFA5432}"/>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3" name="Footer Placeholder 2">
            <a:extLst>
              <a:ext uri="{FF2B5EF4-FFF2-40B4-BE49-F238E27FC236}">
                <a16:creationId xmlns:a16="http://schemas.microsoft.com/office/drawing/2014/main" id="{50814BF5-49F6-4A5B-A64F-4E72F0A082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214360-6529-46D7-AF11-418F55443CCF}"/>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1784181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A10B-5B96-44E9-9151-9D0FFEDF70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1E10B8-545A-4C2A-BFC6-4B4C3EBB5B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382DAD-5287-4636-B050-AED69481A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32E8D0-32EF-413D-8228-C76C1D1B22A8}"/>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6" name="Footer Placeholder 5">
            <a:extLst>
              <a:ext uri="{FF2B5EF4-FFF2-40B4-BE49-F238E27FC236}">
                <a16:creationId xmlns:a16="http://schemas.microsoft.com/office/drawing/2014/main" id="{ED5CDF44-A9BC-4845-A6D1-7C734E6071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8EA8CF-38C2-441D-B057-9E2D173EF711}"/>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1418855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2D127-2FB6-4985-B434-C373DF03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9D94AA-D9F0-45E4-BE49-455A69C4BE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8EF56F-2A5D-4FA8-8D50-0636ED8CC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9C1D5D-7F34-4FB8-AC7F-08C5E122693B}"/>
              </a:ext>
            </a:extLst>
          </p:cNvPr>
          <p:cNvSpPr>
            <a:spLocks noGrp="1"/>
          </p:cNvSpPr>
          <p:nvPr>
            <p:ph type="dt" sz="half" idx="10"/>
          </p:nvPr>
        </p:nvSpPr>
        <p:spPr/>
        <p:txBody>
          <a:bodyPr/>
          <a:lstStyle/>
          <a:p>
            <a:fld id="{099A3895-EDEC-44A1-9394-E7F7129DCBAD}" type="datetimeFigureOut">
              <a:rPr lang="en-US" smtClean="0"/>
              <a:t>2/19/2019</a:t>
            </a:fld>
            <a:endParaRPr lang="en-US"/>
          </a:p>
        </p:txBody>
      </p:sp>
      <p:sp>
        <p:nvSpPr>
          <p:cNvPr id="6" name="Footer Placeholder 5">
            <a:extLst>
              <a:ext uri="{FF2B5EF4-FFF2-40B4-BE49-F238E27FC236}">
                <a16:creationId xmlns:a16="http://schemas.microsoft.com/office/drawing/2014/main" id="{457550EA-6818-4B0D-9F6E-6BF9DB5D7C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20DC4B-D79A-41B7-A128-D9529F68A560}"/>
              </a:ext>
            </a:extLst>
          </p:cNvPr>
          <p:cNvSpPr>
            <a:spLocks noGrp="1"/>
          </p:cNvSpPr>
          <p:nvPr>
            <p:ph type="sldNum" sz="quarter" idx="12"/>
          </p:nvPr>
        </p:nvSpPr>
        <p:spPr/>
        <p:txBody>
          <a:bodyPr/>
          <a:lstStyle/>
          <a:p>
            <a:fld id="{6FE8545F-3655-4E5A-A1DA-00C837ACB70C}" type="slidenum">
              <a:rPr lang="en-US" smtClean="0"/>
              <a:t>‹#›</a:t>
            </a:fld>
            <a:endParaRPr lang="en-US"/>
          </a:p>
        </p:txBody>
      </p:sp>
    </p:spTree>
    <p:extLst>
      <p:ext uri="{BB962C8B-B14F-4D97-AF65-F5344CB8AC3E}">
        <p14:creationId xmlns:p14="http://schemas.microsoft.com/office/powerpoint/2010/main" val="377616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91C30E-FDB7-4399-9DE3-9B440CD18D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A83732-3C10-4CB6-84D6-D044072FA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F7DD90-682F-44BC-997F-08602AA686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A3895-EDEC-44A1-9394-E7F7129DCBAD}" type="datetimeFigureOut">
              <a:rPr lang="en-US" smtClean="0"/>
              <a:t>2/19/2019</a:t>
            </a:fld>
            <a:endParaRPr lang="en-US"/>
          </a:p>
        </p:txBody>
      </p:sp>
      <p:sp>
        <p:nvSpPr>
          <p:cNvPr id="5" name="Footer Placeholder 4">
            <a:extLst>
              <a:ext uri="{FF2B5EF4-FFF2-40B4-BE49-F238E27FC236}">
                <a16:creationId xmlns:a16="http://schemas.microsoft.com/office/drawing/2014/main" id="{6563B1BF-8724-4561-BEA0-D7B052D831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361724-C6EA-4C08-8235-CB1173333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8545F-3655-4E5A-A1DA-00C837ACB70C}" type="slidenum">
              <a:rPr lang="en-US" smtClean="0"/>
              <a:t>‹#›</a:t>
            </a:fld>
            <a:endParaRPr lang="en-US"/>
          </a:p>
        </p:txBody>
      </p:sp>
    </p:spTree>
    <p:extLst>
      <p:ext uri="{BB962C8B-B14F-4D97-AF65-F5344CB8AC3E}">
        <p14:creationId xmlns:p14="http://schemas.microsoft.com/office/powerpoint/2010/main" val="2996475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5B93-3C58-46AC-8A76-78D47EECAF4B}" type="datetimeFigureOut">
              <a:rPr lang="en-US" smtClean="0"/>
              <a:pPr/>
              <a:t>2/19/2019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569A7A-2EAB-414E-ADE3-D4B4177747A4}" type="slidenum">
              <a:rPr lang="en-US" smtClean="0"/>
              <a:pPr/>
              <a:t>‹#›</a:t>
            </a:fld>
            <a:endParaRPr lang="en-US"/>
          </a:p>
        </p:txBody>
      </p:sp>
    </p:spTree>
    <p:extLst>
      <p:ext uri="{BB962C8B-B14F-4D97-AF65-F5344CB8AC3E}">
        <p14:creationId xmlns:p14="http://schemas.microsoft.com/office/powerpoint/2010/main" val="3743048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B6D86-0CE9-4C0D-8342-C44D7334166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5B08868-BC98-43B6-AD29-79A885C6EF07}"/>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EB3CD215-F11C-49F3-9570-42EE772BA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6" name="TextBox 5">
            <a:extLst>
              <a:ext uri="{FF2B5EF4-FFF2-40B4-BE49-F238E27FC236}">
                <a16:creationId xmlns:a16="http://schemas.microsoft.com/office/drawing/2014/main" id="{BBEBE86E-55B0-4859-96E0-9B263731ED8D}"/>
              </a:ext>
            </a:extLst>
          </p:cNvPr>
          <p:cNvSpPr txBox="1"/>
          <p:nvPr/>
        </p:nvSpPr>
        <p:spPr>
          <a:xfrm>
            <a:off x="2209800" y="4714875"/>
            <a:ext cx="8743950" cy="830997"/>
          </a:xfrm>
          <a:prstGeom prst="rect">
            <a:avLst/>
          </a:prstGeom>
          <a:noFill/>
        </p:spPr>
        <p:txBody>
          <a:bodyPr wrap="square" rtlCol="0">
            <a:spAutoFit/>
          </a:bodyPr>
          <a:lstStyle/>
          <a:p>
            <a:r>
              <a:rPr lang="en-US" sz="4800" b="1" dirty="0"/>
              <a:t>The Cosmological Argument</a:t>
            </a:r>
          </a:p>
        </p:txBody>
      </p:sp>
    </p:spTree>
    <p:extLst>
      <p:ext uri="{BB962C8B-B14F-4D97-AF65-F5344CB8AC3E}">
        <p14:creationId xmlns:p14="http://schemas.microsoft.com/office/powerpoint/2010/main" val="4004611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853441" y="2057712"/>
            <a:ext cx="10842170" cy="4280026"/>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What would you say to someone who says</a:t>
            </a:r>
            <a:r>
              <a:rPr kumimoji="0" lang="en-US" sz="3200" b="1" i="1" u="none" strike="noStrike" kern="1200" cap="none" spc="0" normalizeH="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 to you, “Who made God?”</a:t>
            </a:r>
          </a:p>
          <a:p>
            <a:pPr marL="0" marR="0" lvl="0" indent="0" algn="l" defTabSz="914400" rtl="0" eaLnBrk="1" fontAlgn="auto" latinLnBrk="0" hangingPunct="1">
              <a:lnSpc>
                <a:spcPct val="100000"/>
              </a:lnSpc>
              <a:spcBef>
                <a:spcPct val="20000"/>
              </a:spcBef>
              <a:spcAft>
                <a:spcPts val="0"/>
              </a:spcAft>
              <a:buClrTx/>
              <a:buSzTx/>
              <a:buFontTx/>
              <a:buNone/>
              <a:tabLst/>
              <a:defRPr/>
            </a:pPr>
            <a:endParaRPr lang="en-US" sz="3200" b="1" i="1" baseline="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noProof="0" dirty="0">
                <a:ln w="1905"/>
                <a:solidFill>
                  <a:schemeClr val="bg1">
                    <a:lumMod val="50000"/>
                  </a:schemeClr>
                </a:solidFill>
                <a:effectLst>
                  <a:innerShdw blurRad="69850" dist="43180" dir="5400000">
                    <a:srgbClr val="000000">
                      <a:alpha val="65000"/>
                    </a:srgbClr>
                  </a:innerShdw>
                </a:effectLst>
                <a:uLnTx/>
                <a:uFillTx/>
                <a:latin typeface="Calibri"/>
                <a:ea typeface="+mn-ea"/>
                <a:cs typeface="+mn-cs"/>
              </a:rPr>
              <a:t>Can you see any downside to this argument?</a:t>
            </a:r>
          </a:p>
          <a:p>
            <a:pPr marL="0" marR="0" lvl="0" indent="0" algn="l" defTabSz="914400" rtl="0" eaLnBrk="1" fontAlgn="auto" latinLnBrk="0" hangingPunct="1">
              <a:lnSpc>
                <a:spcPct val="100000"/>
              </a:lnSpc>
              <a:spcBef>
                <a:spcPct val="20000"/>
              </a:spcBef>
              <a:spcAft>
                <a:spcPts val="0"/>
              </a:spcAft>
              <a:buClrTx/>
              <a:buSzTx/>
              <a:buFontTx/>
              <a:buNone/>
              <a:tabLst/>
              <a:defRPr/>
            </a:pPr>
            <a:endParaRPr lang="en-US" sz="3200" b="1" i="1" baseline="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noProof="0" dirty="0">
                <a:ln w="1905"/>
                <a:solidFill>
                  <a:schemeClr val="bg2">
                    <a:lumMod val="25000"/>
                  </a:schemeClr>
                </a:solidFill>
                <a:effectLst>
                  <a:innerShdw blurRad="69850" dist="43180" dir="5400000">
                    <a:srgbClr val="000000">
                      <a:alpha val="65000"/>
                    </a:srgbClr>
                  </a:innerShdw>
                </a:effectLst>
                <a:uLnTx/>
                <a:uFillTx/>
                <a:latin typeface="Calibri"/>
                <a:ea typeface="+mn-ea"/>
                <a:cs typeface="+mn-cs"/>
              </a:rPr>
              <a:t>Do you understand that ‘time’ had a beginning?</a:t>
            </a:r>
            <a:endParaRPr kumimoji="0" lang="en-US" sz="3200" b="1" i="1" u="none" strike="noStrike" kern="1200" cap="none" spc="0" normalizeH="0" baseline="0" noProof="0" dirty="0">
              <a:ln w="1905"/>
              <a:solidFill>
                <a:schemeClr val="bg2">
                  <a:lumMod val="25000"/>
                </a:schemeClr>
              </a:soli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6052254"/>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B6D86-0CE9-4C0D-8342-C44D7334166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5B08868-BC98-43B6-AD29-79A885C6EF07}"/>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EB3CD215-F11C-49F3-9570-42EE772BA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6" name="TextBox 5">
            <a:extLst>
              <a:ext uri="{FF2B5EF4-FFF2-40B4-BE49-F238E27FC236}">
                <a16:creationId xmlns:a16="http://schemas.microsoft.com/office/drawing/2014/main" id="{BBEBE86E-55B0-4859-96E0-9B263731ED8D}"/>
              </a:ext>
            </a:extLst>
          </p:cNvPr>
          <p:cNvSpPr txBox="1"/>
          <p:nvPr/>
        </p:nvSpPr>
        <p:spPr>
          <a:xfrm>
            <a:off x="2209800" y="4714875"/>
            <a:ext cx="87439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black"/>
                </a:solidFill>
                <a:effectLst/>
                <a:uLnTx/>
                <a:uFillTx/>
                <a:latin typeface="Calibri" panose="020F0502020204030204"/>
                <a:ea typeface="+mn-ea"/>
                <a:cs typeface="+mn-cs"/>
              </a:rPr>
              <a:t>The Cosmological Argument</a:t>
            </a:r>
          </a:p>
        </p:txBody>
      </p:sp>
    </p:spTree>
    <p:extLst>
      <p:ext uri="{BB962C8B-B14F-4D97-AF65-F5344CB8AC3E}">
        <p14:creationId xmlns:p14="http://schemas.microsoft.com/office/powerpoint/2010/main" val="219256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3309268" y="2179638"/>
            <a:ext cx="5373188"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Let’s define some terms first: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863261"/>
            <a:ext cx="11042468" cy="840377"/>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1) </a:t>
            </a:r>
            <a:r>
              <a:rPr lang="en-US" sz="3200" b="1" i="1" u="sng" dirty="0">
                <a:ln w="10541" cmpd="sng">
                  <a:solidFill>
                    <a:srgbClr val="4F81BD">
                      <a:shade val="88000"/>
                      <a:satMod val="110000"/>
                    </a:srgbClr>
                  </a:solidFill>
                  <a:prstDash val="solid"/>
                </a:ln>
                <a:solidFill>
                  <a:srgbClr val="FF0000"/>
                </a:solidFill>
                <a:latin typeface="Calibri"/>
              </a:rPr>
              <a:t>Finite</a:t>
            </a:r>
            <a:r>
              <a:rPr lang="en-US" sz="3200" b="1" i="1" dirty="0">
                <a:ln w="10541" cmpd="sng">
                  <a:solidFill>
                    <a:srgbClr val="4F81BD">
                      <a:shade val="88000"/>
                      <a:satMod val="110000"/>
                    </a:srgbClr>
                  </a:solidFill>
                  <a:prstDash val="solid"/>
                </a:ln>
                <a:solidFill>
                  <a:srgbClr val="FF0000"/>
                </a:solidFill>
                <a:latin typeface="Calibri"/>
              </a:rPr>
              <a:t> – something that has </a:t>
            </a:r>
            <a:r>
              <a:rPr lang="en-US" sz="3200" b="1" i="1" u="sng" dirty="0">
                <a:ln w="10541" cmpd="sng">
                  <a:solidFill>
                    <a:srgbClr val="4F81BD">
                      <a:shade val="88000"/>
                      <a:satMod val="110000"/>
                    </a:srgbClr>
                  </a:solidFill>
                  <a:prstDash val="solid"/>
                </a:ln>
                <a:solidFill>
                  <a:srgbClr val="FF0000"/>
                </a:solidFill>
                <a:latin typeface="Calibri"/>
              </a:rPr>
              <a:t>boundaries</a:t>
            </a:r>
            <a:r>
              <a:rPr lang="en-US" sz="3200" b="1" i="1" dirty="0">
                <a:ln w="10541" cmpd="sng">
                  <a:solidFill>
                    <a:srgbClr val="4F81BD">
                      <a:shade val="88000"/>
                      <a:satMod val="110000"/>
                    </a:srgbClr>
                  </a:solidFill>
                  <a:prstDash val="solid"/>
                </a:ln>
                <a:solidFill>
                  <a:srgbClr val="FF0000"/>
                </a:solidFill>
                <a:latin typeface="Calibri"/>
              </a:rPr>
              <a:t>, a </a:t>
            </a:r>
            <a:r>
              <a:rPr lang="en-US" sz="3200" b="1" i="1" u="sng" dirty="0">
                <a:ln w="10541" cmpd="sng">
                  <a:solidFill>
                    <a:srgbClr val="4F81BD">
                      <a:shade val="88000"/>
                      <a:satMod val="110000"/>
                    </a:srgbClr>
                  </a:solidFill>
                  <a:prstDash val="solid"/>
                </a:ln>
                <a:solidFill>
                  <a:srgbClr val="FF0000"/>
                </a:solidFill>
                <a:latin typeface="Calibri"/>
              </a:rPr>
              <a:t>beginning</a:t>
            </a:r>
            <a:r>
              <a:rPr lang="en-US" sz="3200" b="1" i="1" dirty="0">
                <a:ln w="10541" cmpd="sng">
                  <a:solidFill>
                    <a:srgbClr val="4F81BD">
                      <a:shade val="88000"/>
                      <a:satMod val="110000"/>
                    </a:srgbClr>
                  </a:solidFill>
                  <a:prstDash val="solid"/>
                </a:ln>
                <a:solidFill>
                  <a:srgbClr val="FF0000"/>
                </a:solidFill>
                <a:latin typeface="Calibri"/>
              </a:rPr>
              <a:t> and an </a:t>
            </a:r>
            <a:r>
              <a:rPr lang="en-US" sz="3200" b="1" i="1" u="sng" dirty="0">
                <a:ln w="10541" cmpd="sng">
                  <a:solidFill>
                    <a:srgbClr val="4F81BD">
                      <a:shade val="88000"/>
                      <a:satMod val="110000"/>
                    </a:srgbClr>
                  </a:solidFill>
                  <a:prstDash val="solid"/>
                </a:ln>
                <a:solidFill>
                  <a:srgbClr val="FF0000"/>
                </a:solidFill>
                <a:latin typeface="Calibri"/>
              </a:rPr>
              <a:t>end</a:t>
            </a:r>
            <a:r>
              <a:rPr lang="en-US" sz="3200" b="1" i="1" dirty="0">
                <a:ln w="10541" cmpd="sng">
                  <a:solidFill>
                    <a:srgbClr val="4F81BD">
                      <a:shade val="88000"/>
                      <a:satMod val="110000"/>
                    </a:srgbClr>
                  </a:solidFill>
                  <a:prstDash val="solid"/>
                </a:ln>
                <a:solidFill>
                  <a:srgbClr val="FF0000"/>
                </a:solidFill>
                <a:latin typeface="Calibri"/>
              </a:rPr>
              <a: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3881847"/>
            <a:ext cx="10728958" cy="112558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2) </a:t>
            </a:r>
            <a:r>
              <a:rPr lang="en-US" sz="3200" b="1" i="1" u="sng" dirty="0">
                <a:ln w="10541" cmpd="sng">
                  <a:solidFill>
                    <a:srgbClr val="4F81BD">
                      <a:shade val="88000"/>
                      <a:satMod val="110000"/>
                    </a:srgbClr>
                  </a:solidFill>
                  <a:prstDash val="solid"/>
                </a:ln>
                <a:solidFill>
                  <a:srgbClr val="9BBB59">
                    <a:lumMod val="75000"/>
                  </a:srgbClr>
                </a:solidFill>
                <a:latin typeface="Calibri"/>
              </a:rPr>
              <a:t>Infinite</a:t>
            </a:r>
            <a:r>
              <a:rPr lang="en-US" sz="3200" b="1" i="1" dirty="0">
                <a:ln w="10541" cmpd="sng">
                  <a:solidFill>
                    <a:srgbClr val="4F81BD">
                      <a:shade val="88000"/>
                      <a:satMod val="110000"/>
                    </a:srgbClr>
                  </a:solidFill>
                  <a:prstDash val="solid"/>
                </a:ln>
                <a:solidFill>
                  <a:srgbClr val="9BBB59">
                    <a:lumMod val="75000"/>
                  </a:srgbClr>
                </a:solidFill>
                <a:latin typeface="Calibri"/>
              </a:rPr>
              <a:t> – something without </a:t>
            </a:r>
            <a:r>
              <a:rPr lang="en-US" sz="3200" b="1" i="1" u="sng" dirty="0">
                <a:ln w="10541" cmpd="sng">
                  <a:solidFill>
                    <a:srgbClr val="4F81BD">
                      <a:shade val="88000"/>
                      <a:satMod val="110000"/>
                    </a:srgbClr>
                  </a:solidFill>
                  <a:prstDash val="solid"/>
                </a:ln>
                <a:solidFill>
                  <a:srgbClr val="9BBB59">
                    <a:lumMod val="75000"/>
                  </a:srgbClr>
                </a:solidFill>
                <a:latin typeface="Calibri"/>
              </a:rPr>
              <a:t>boundaries</a:t>
            </a:r>
            <a:r>
              <a:rPr lang="en-US" sz="3200" b="1" i="1" dirty="0">
                <a:ln w="10541" cmpd="sng">
                  <a:solidFill>
                    <a:srgbClr val="4F81BD">
                      <a:shade val="88000"/>
                      <a:satMod val="110000"/>
                    </a:srgbClr>
                  </a:solidFill>
                  <a:prstDash val="solid"/>
                </a:ln>
                <a:solidFill>
                  <a:srgbClr val="9BBB59">
                    <a:lumMod val="75000"/>
                  </a:srgbClr>
                </a:solidFill>
                <a:latin typeface="Calibri"/>
              </a:rPr>
              <a:t>, that has no </a:t>
            </a:r>
            <a:r>
              <a:rPr lang="en-US" sz="3200" b="1" i="1" u="sng" dirty="0">
                <a:ln w="10541" cmpd="sng">
                  <a:solidFill>
                    <a:srgbClr val="4F81BD">
                      <a:shade val="88000"/>
                      <a:satMod val="110000"/>
                    </a:srgbClr>
                  </a:solidFill>
                  <a:prstDash val="solid"/>
                </a:ln>
                <a:solidFill>
                  <a:srgbClr val="9BBB59">
                    <a:lumMod val="75000"/>
                  </a:srgbClr>
                </a:solidFill>
                <a:latin typeface="Calibri"/>
              </a:rPr>
              <a:t>beginning</a:t>
            </a:r>
            <a:r>
              <a:rPr lang="en-US" sz="3200" b="1" i="1" dirty="0">
                <a:ln w="10541" cmpd="sng">
                  <a:solidFill>
                    <a:srgbClr val="4F81BD">
                      <a:shade val="88000"/>
                      <a:satMod val="110000"/>
                    </a:srgbClr>
                  </a:solidFill>
                  <a:prstDash val="solid"/>
                </a:ln>
                <a:solidFill>
                  <a:srgbClr val="9BBB59">
                    <a:lumMod val="75000"/>
                  </a:srgbClr>
                </a:solidFill>
                <a:latin typeface="Calibri"/>
              </a:rPr>
              <a:t> or </a:t>
            </a:r>
            <a:r>
              <a:rPr lang="en-US" sz="3200" b="1" i="1" u="sng" dirty="0">
                <a:ln w="10541" cmpd="sng">
                  <a:solidFill>
                    <a:srgbClr val="4F81BD">
                      <a:shade val="88000"/>
                      <a:satMod val="110000"/>
                    </a:srgbClr>
                  </a:solidFill>
                  <a:prstDash val="solid"/>
                </a:ln>
                <a:solidFill>
                  <a:srgbClr val="9BBB59">
                    <a:lumMod val="75000"/>
                  </a:srgbClr>
                </a:solidFill>
                <a:latin typeface="Calibri"/>
              </a:rPr>
              <a:t>end</a:t>
            </a:r>
            <a:r>
              <a:rPr lang="en-US" sz="3200" b="1" i="1" dirty="0">
                <a:ln w="10541" cmpd="sng">
                  <a:solidFill>
                    <a:srgbClr val="4F81BD">
                      <a:shade val="88000"/>
                      <a:satMod val="110000"/>
                    </a:srgbClr>
                  </a:solidFill>
                  <a:prstDash val="solid"/>
                </a:ln>
                <a:solidFill>
                  <a:srgbClr val="9BBB59">
                    <a:lumMod val="75000"/>
                  </a:srgbClr>
                </a:solidFill>
                <a:latin typeface="Calibri"/>
              </a:rPr>
              <a: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665186" y="5269618"/>
            <a:ext cx="11213305" cy="112558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3) </a:t>
            </a:r>
            <a:r>
              <a:rPr lang="en-US" sz="3200" b="1" i="1" u="sng" dirty="0">
                <a:ln w="10541" cmpd="sng">
                  <a:solidFill>
                    <a:srgbClr val="4F81BD">
                      <a:shade val="88000"/>
                      <a:satMod val="110000"/>
                    </a:srgbClr>
                  </a:solidFill>
                  <a:prstDash val="solid"/>
                </a:ln>
                <a:solidFill>
                  <a:srgbClr val="FFCC00"/>
                </a:solidFill>
                <a:latin typeface="Calibri"/>
              </a:rPr>
              <a:t>Law of </a:t>
            </a:r>
            <a:r>
              <a:rPr lang="en-US" sz="3200" b="1" i="1" u="sng" dirty="0" err="1">
                <a:ln w="10541" cmpd="sng">
                  <a:solidFill>
                    <a:srgbClr val="4F81BD">
                      <a:shade val="88000"/>
                      <a:satMod val="110000"/>
                    </a:srgbClr>
                  </a:solidFill>
                  <a:prstDash val="solid"/>
                </a:ln>
                <a:solidFill>
                  <a:srgbClr val="FFCC00"/>
                </a:solidFill>
                <a:latin typeface="Calibri"/>
              </a:rPr>
              <a:t>Casuality</a:t>
            </a:r>
            <a:r>
              <a:rPr lang="en-US" sz="3200" b="1" i="1" u="sng" dirty="0">
                <a:ln w="10541" cmpd="sng">
                  <a:solidFill>
                    <a:srgbClr val="4F81BD">
                      <a:shade val="88000"/>
                      <a:satMod val="110000"/>
                    </a:srgbClr>
                  </a:solidFill>
                  <a:prstDash val="solid"/>
                </a:ln>
                <a:solidFill>
                  <a:srgbClr val="FFCC00"/>
                </a:solidFill>
                <a:latin typeface="Calibri"/>
              </a:rPr>
              <a:t> </a:t>
            </a:r>
            <a:r>
              <a:rPr lang="en-US" sz="3200" b="1" i="1" dirty="0">
                <a:ln w="10541" cmpd="sng">
                  <a:solidFill>
                    <a:srgbClr val="4F81BD">
                      <a:shade val="88000"/>
                      <a:satMod val="110000"/>
                    </a:srgbClr>
                  </a:solidFill>
                  <a:prstDash val="solid"/>
                </a:ln>
                <a:solidFill>
                  <a:srgbClr val="FFCC00"/>
                </a:solidFill>
                <a:latin typeface="Calibri"/>
              </a:rPr>
              <a:t>– for every finite </a:t>
            </a:r>
            <a:r>
              <a:rPr lang="en-US" sz="3200" b="1" i="1" u="sng" dirty="0">
                <a:ln w="10541" cmpd="sng">
                  <a:solidFill>
                    <a:srgbClr val="4F81BD">
                      <a:shade val="88000"/>
                      <a:satMod val="110000"/>
                    </a:srgbClr>
                  </a:solidFill>
                  <a:prstDash val="solid"/>
                </a:ln>
                <a:solidFill>
                  <a:srgbClr val="FFCC00"/>
                </a:solidFill>
                <a:latin typeface="Calibri"/>
              </a:rPr>
              <a:t>effect</a:t>
            </a:r>
            <a:r>
              <a:rPr lang="en-US" sz="3200" b="1" i="1" dirty="0">
                <a:ln w="10541" cmpd="sng">
                  <a:solidFill>
                    <a:srgbClr val="4F81BD">
                      <a:shade val="88000"/>
                      <a:satMod val="110000"/>
                    </a:srgbClr>
                  </a:solidFill>
                  <a:prstDash val="solid"/>
                </a:ln>
                <a:solidFill>
                  <a:srgbClr val="FFCC00"/>
                </a:solidFill>
                <a:latin typeface="Calibri"/>
              </a:rPr>
              <a:t>, there is a </a:t>
            </a:r>
            <a:r>
              <a:rPr lang="en-US" sz="3200" b="1" i="1" u="sng" dirty="0">
                <a:ln w="10541" cmpd="sng">
                  <a:solidFill>
                    <a:srgbClr val="4F81BD">
                      <a:shade val="88000"/>
                      <a:satMod val="110000"/>
                    </a:srgbClr>
                  </a:solidFill>
                  <a:prstDash val="solid"/>
                </a:ln>
                <a:solidFill>
                  <a:srgbClr val="FFCC00"/>
                </a:solidFill>
                <a:latin typeface="Calibri"/>
              </a:rPr>
              <a:t>cause</a:t>
            </a:r>
            <a:r>
              <a:rPr lang="en-US" sz="3200" b="1" i="1" dirty="0">
                <a:ln w="10541" cmpd="sng">
                  <a:solidFill>
                    <a:srgbClr val="4F81BD">
                      <a:shade val="88000"/>
                      <a:satMod val="110000"/>
                    </a:srgbClr>
                  </a:solidFill>
                  <a:prstDash val="solid"/>
                </a:ln>
                <a:solidFill>
                  <a:srgbClr val="FFCC00"/>
                </a:solidFill>
                <a:latin typeface="Calibri"/>
              </a:rPr>
              <a:t> other than itself.</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4291488348"/>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3309268" y="2179638"/>
            <a:ext cx="5373188"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Let’s define some terms first: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863261"/>
            <a:ext cx="11042468" cy="1551985"/>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D) </a:t>
            </a:r>
            <a:r>
              <a:rPr lang="en-US" sz="3200" b="1" i="1" u="sng" dirty="0">
                <a:ln w="10541" cmpd="sng">
                  <a:solidFill>
                    <a:srgbClr val="4F81BD">
                      <a:shade val="88000"/>
                      <a:satMod val="110000"/>
                    </a:srgbClr>
                  </a:solidFill>
                  <a:prstDash val="solid"/>
                </a:ln>
                <a:solidFill>
                  <a:srgbClr val="FF0000"/>
                </a:solidFill>
                <a:latin typeface="Calibri"/>
              </a:rPr>
              <a:t>The 1</a:t>
            </a:r>
            <a:r>
              <a:rPr lang="en-US" sz="3200" b="1" i="1" u="sng" baseline="30000" dirty="0">
                <a:ln w="10541" cmpd="sng">
                  <a:solidFill>
                    <a:srgbClr val="4F81BD">
                      <a:shade val="88000"/>
                      <a:satMod val="110000"/>
                    </a:srgbClr>
                  </a:solidFill>
                  <a:prstDash val="solid"/>
                </a:ln>
                <a:solidFill>
                  <a:srgbClr val="FF0000"/>
                </a:solidFill>
                <a:latin typeface="Calibri"/>
              </a:rPr>
              <a:t>st</a:t>
            </a:r>
            <a:r>
              <a:rPr lang="en-US" sz="3200" b="1" i="1" u="sng" dirty="0">
                <a:ln w="10541" cmpd="sng">
                  <a:solidFill>
                    <a:srgbClr val="4F81BD">
                      <a:shade val="88000"/>
                      <a:satMod val="110000"/>
                    </a:srgbClr>
                  </a:solidFill>
                  <a:prstDash val="solid"/>
                </a:ln>
                <a:solidFill>
                  <a:srgbClr val="FF0000"/>
                </a:solidFill>
                <a:latin typeface="Calibri"/>
              </a:rPr>
              <a:t> Law of Thermodynamics </a:t>
            </a:r>
            <a:r>
              <a:rPr lang="en-US" sz="3200" b="1" i="1" dirty="0">
                <a:ln w="10541" cmpd="sng">
                  <a:solidFill>
                    <a:srgbClr val="4F81BD">
                      <a:shade val="88000"/>
                      <a:satMod val="110000"/>
                    </a:srgbClr>
                  </a:solidFill>
                  <a:prstDash val="solid"/>
                </a:ln>
                <a:solidFill>
                  <a:srgbClr val="FF0000"/>
                </a:solidFill>
                <a:latin typeface="Calibri"/>
              </a:rPr>
              <a:t>– Once the universe was created, matter/energy cannot be created or destroyed. The total amount of matter/energy in the universe is constant.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4517571"/>
            <a:ext cx="10728958" cy="1787435"/>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9BBB59">
                    <a:lumMod val="75000"/>
                  </a:srgbClr>
                </a:solidFill>
                <a:latin typeface="Calibri"/>
              </a:rPr>
              <a:t>E) </a:t>
            </a:r>
            <a:r>
              <a:rPr lang="en-US" sz="3200" b="1" i="1" u="sng" noProof="0" dirty="0">
                <a:ln w="10541" cmpd="sng">
                  <a:solidFill>
                    <a:srgbClr val="4F81BD">
                      <a:shade val="88000"/>
                      <a:satMod val="110000"/>
                    </a:srgbClr>
                  </a:solidFill>
                  <a:prstDash val="solid"/>
                </a:ln>
                <a:solidFill>
                  <a:srgbClr val="9BBB59">
                    <a:lumMod val="75000"/>
                  </a:srgbClr>
                </a:solidFill>
                <a:latin typeface="Calibri"/>
              </a:rPr>
              <a:t>The 2</a:t>
            </a:r>
            <a:r>
              <a:rPr lang="en-US" sz="3200" b="1" i="1" u="sng" baseline="30000" noProof="0" dirty="0">
                <a:ln w="10541" cmpd="sng">
                  <a:solidFill>
                    <a:srgbClr val="4F81BD">
                      <a:shade val="88000"/>
                      <a:satMod val="110000"/>
                    </a:srgbClr>
                  </a:solidFill>
                  <a:prstDash val="solid"/>
                </a:ln>
                <a:solidFill>
                  <a:srgbClr val="9BBB59">
                    <a:lumMod val="75000"/>
                  </a:srgbClr>
                </a:solidFill>
                <a:latin typeface="Calibri"/>
              </a:rPr>
              <a:t>nd</a:t>
            </a:r>
            <a:r>
              <a:rPr lang="en-US" sz="3200" b="1" i="1" u="sng" noProof="0" dirty="0">
                <a:ln w="10541" cmpd="sng">
                  <a:solidFill>
                    <a:srgbClr val="4F81BD">
                      <a:shade val="88000"/>
                      <a:satMod val="110000"/>
                    </a:srgbClr>
                  </a:solidFill>
                  <a:prstDash val="solid"/>
                </a:ln>
                <a:solidFill>
                  <a:srgbClr val="9BBB59">
                    <a:lumMod val="75000"/>
                  </a:srgbClr>
                </a:solidFill>
                <a:latin typeface="Calibri"/>
              </a:rPr>
              <a:t> Law of Thermodynamics </a:t>
            </a:r>
            <a:r>
              <a:rPr lang="en-US" sz="3200" b="1" i="1" noProof="0" dirty="0">
                <a:ln w="10541" cmpd="sng">
                  <a:solidFill>
                    <a:srgbClr val="4F81BD">
                      <a:shade val="88000"/>
                      <a:satMod val="110000"/>
                    </a:srgbClr>
                  </a:solidFill>
                  <a:prstDash val="solid"/>
                </a:ln>
                <a:solidFill>
                  <a:srgbClr val="9BBB59">
                    <a:lumMod val="75000"/>
                  </a:srgbClr>
                </a:solidFill>
                <a:latin typeface="Calibri"/>
              </a:rPr>
              <a:t>– The amount of useable energy in the universe is running down and will, if time permits, be zero at some point in the distant future where no life or work will be able to be done. Everything will be at the same temperature. </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1136521003"/>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7" name="Content Placeholder 2"/>
          <p:cNvSpPr txBox="1">
            <a:spLocks/>
          </p:cNvSpPr>
          <p:nvPr/>
        </p:nvSpPr>
        <p:spPr>
          <a:xfrm>
            <a:off x="731521" y="2088196"/>
            <a:ext cx="11042468" cy="762000"/>
          </a:xfrm>
          <a:prstGeom prst="rect">
            <a:avLst/>
          </a:prstGeom>
        </p:spPr>
        <p:txBody>
          <a:bodyPr vert="horz" lIns="91440" tIns="45720" rIns="91440" bIns="45720" rtlCol="0">
            <a:normAutofit fontScale="85000" lnSpcReduction="2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0000"/>
                </a:solidFill>
                <a:latin typeface="Calibri"/>
              </a:rPr>
              <a:t>Question: Why couldn’t the universe have always existed?</a:t>
            </a:r>
            <a:br>
              <a:rPr lang="en-US" sz="3200" b="1" i="1" noProof="0" dirty="0">
                <a:ln w="10541" cmpd="sng">
                  <a:solidFill>
                    <a:srgbClr val="4F81BD">
                      <a:shade val="88000"/>
                      <a:satMod val="110000"/>
                    </a:srgbClr>
                  </a:solidFill>
                  <a:prstDash val="solid"/>
                </a:ln>
                <a:solidFill>
                  <a:srgbClr val="FF0000"/>
                </a:solidFill>
                <a:latin typeface="Calibri"/>
              </a:rPr>
            </a:b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2627803"/>
            <a:ext cx="10728958" cy="124750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Answer #1 – </a:t>
            </a:r>
            <a:r>
              <a:rPr lang="en-US" sz="3200" b="1" i="1" u="sng" dirty="0">
                <a:ln w="10541" cmpd="sng">
                  <a:solidFill>
                    <a:srgbClr val="4F81BD">
                      <a:shade val="88000"/>
                      <a:satMod val="110000"/>
                    </a:srgbClr>
                  </a:solidFill>
                  <a:prstDash val="solid"/>
                </a:ln>
                <a:solidFill>
                  <a:srgbClr val="9BBB59">
                    <a:lumMod val="75000"/>
                  </a:srgbClr>
                </a:solidFill>
                <a:latin typeface="Calibri"/>
              </a:rPr>
              <a:t>the 2</a:t>
            </a:r>
            <a:r>
              <a:rPr lang="en-US" sz="3200" b="1" i="1" u="sng" baseline="30000" dirty="0">
                <a:ln w="10541" cmpd="sng">
                  <a:solidFill>
                    <a:srgbClr val="4F81BD">
                      <a:shade val="88000"/>
                      <a:satMod val="110000"/>
                    </a:srgbClr>
                  </a:solidFill>
                  <a:prstDash val="solid"/>
                </a:ln>
                <a:solidFill>
                  <a:srgbClr val="9BBB59">
                    <a:lumMod val="75000"/>
                  </a:srgbClr>
                </a:solidFill>
                <a:latin typeface="Calibri"/>
              </a:rPr>
              <a:t>nd</a:t>
            </a:r>
            <a:r>
              <a:rPr lang="en-US" sz="3200" b="1" i="1" u="sng" dirty="0">
                <a:ln w="10541" cmpd="sng">
                  <a:solidFill>
                    <a:srgbClr val="4F81BD">
                      <a:shade val="88000"/>
                      <a:satMod val="110000"/>
                    </a:srgbClr>
                  </a:solidFill>
                  <a:prstDash val="solid"/>
                </a:ln>
                <a:solidFill>
                  <a:srgbClr val="9BBB59">
                    <a:lumMod val="75000"/>
                  </a:srgbClr>
                </a:solidFill>
                <a:latin typeface="Calibri"/>
              </a:rPr>
              <a:t> Law of Thermodynamics </a:t>
            </a:r>
            <a:r>
              <a:rPr lang="en-US" sz="3200" b="1" i="1" dirty="0">
                <a:ln w="10541" cmpd="sng">
                  <a:solidFill>
                    <a:srgbClr val="4F81BD">
                      <a:shade val="88000"/>
                      <a:satMod val="110000"/>
                    </a:srgbClr>
                  </a:solidFill>
                  <a:prstDash val="solid"/>
                </a:ln>
                <a:solidFill>
                  <a:srgbClr val="9BBB59">
                    <a:lumMod val="75000"/>
                  </a:srgbClr>
                </a:solidFill>
                <a:latin typeface="Calibri"/>
              </a:rPr>
              <a:t>says that the universe is running down. That means it had a starting point.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FE022CCD-F740-4F4D-B5B4-B00FA1879975}"/>
              </a:ext>
            </a:extLst>
          </p:cNvPr>
          <p:cNvSpPr txBox="1">
            <a:spLocks/>
          </p:cNvSpPr>
          <p:nvPr/>
        </p:nvSpPr>
        <p:spPr>
          <a:xfrm>
            <a:off x="657493" y="3886193"/>
            <a:ext cx="10728958" cy="1635041"/>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chemeClr val="accent6">
                    <a:lumMod val="75000"/>
                  </a:schemeClr>
                </a:solidFill>
                <a:latin typeface="Calibri"/>
              </a:rPr>
              <a:t>Answer #2 – An infinite time can NEVER be traversed. Infinitely in the past means there was no beginning, so we would never reach ‘today’. But since we have reached ‘today’, time had to have a beginning.</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6">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6">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9340D702-C0F5-46CC-88CB-9364BB86E996}"/>
              </a:ext>
            </a:extLst>
          </p:cNvPr>
          <p:cNvSpPr txBox="1">
            <a:spLocks/>
          </p:cNvSpPr>
          <p:nvPr/>
        </p:nvSpPr>
        <p:spPr>
          <a:xfrm>
            <a:off x="657493" y="5440362"/>
            <a:ext cx="10728958" cy="163504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chemeClr val="bg1">
                    <a:lumMod val="50000"/>
                  </a:schemeClr>
                </a:solidFill>
                <a:latin typeface="Calibri"/>
              </a:rPr>
              <a:t>Answer #3 – </a:t>
            </a:r>
            <a:r>
              <a:rPr lang="en-US" sz="3200" b="1" i="1" u="sng" dirty="0">
                <a:ln w="10541" cmpd="sng">
                  <a:solidFill>
                    <a:srgbClr val="4F81BD">
                      <a:shade val="88000"/>
                      <a:satMod val="110000"/>
                    </a:srgbClr>
                  </a:solidFill>
                  <a:prstDash val="solid"/>
                </a:ln>
                <a:solidFill>
                  <a:schemeClr val="bg1">
                    <a:lumMod val="50000"/>
                  </a:schemeClr>
                </a:solidFill>
                <a:latin typeface="Calibri"/>
              </a:rPr>
              <a:t>Since nothing can cause itself, the universe must have been caused by something else</a:t>
            </a:r>
            <a:r>
              <a:rPr lang="en-US" sz="3200" b="1" i="1" dirty="0">
                <a:ln w="10541" cmpd="sng">
                  <a:solidFill>
                    <a:srgbClr val="4F81BD">
                      <a:shade val="88000"/>
                      <a:satMod val="110000"/>
                    </a:srgbClr>
                  </a:solidFill>
                  <a:prstDash val="solid"/>
                </a:ln>
                <a:solidFill>
                  <a:schemeClr val="bg1">
                    <a:lumMod val="50000"/>
                  </a:schemeClr>
                </a:solidFill>
                <a:latin typeface="Calibri"/>
              </a:rPr>
              <a: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147717893"/>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731521" y="2179638"/>
            <a:ext cx="10067108"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 Every </a:t>
            </a:r>
            <a:r>
              <a:rPr lang="en-US" sz="3200" b="1" i="1" u="sng"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finite</a:t>
            </a: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 thing must have a beginning.</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880677"/>
            <a:ext cx="11042468" cy="114300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B) Every </a:t>
            </a:r>
            <a:r>
              <a:rPr lang="en-US" sz="3200" b="1" i="1" u="sng" dirty="0">
                <a:ln w="10541" cmpd="sng">
                  <a:solidFill>
                    <a:srgbClr val="4F81BD">
                      <a:shade val="88000"/>
                      <a:satMod val="110000"/>
                    </a:srgbClr>
                  </a:solidFill>
                  <a:prstDash val="solid"/>
                </a:ln>
                <a:solidFill>
                  <a:srgbClr val="FF0000"/>
                </a:solidFill>
                <a:latin typeface="Calibri"/>
              </a:rPr>
              <a:t>finite</a:t>
            </a:r>
            <a:r>
              <a:rPr lang="en-US" sz="3200" b="1" i="1" dirty="0">
                <a:ln w="10541" cmpd="sng">
                  <a:solidFill>
                    <a:srgbClr val="4F81BD">
                      <a:shade val="88000"/>
                      <a:satMod val="110000"/>
                    </a:srgbClr>
                  </a:solidFill>
                  <a:prstDash val="solid"/>
                </a:ln>
                <a:solidFill>
                  <a:srgbClr val="FF0000"/>
                </a:solidFill>
                <a:latin typeface="Calibri"/>
              </a:rPr>
              <a:t> thing was caused by something else (the Law of </a:t>
            </a:r>
            <a:r>
              <a:rPr lang="en-US" sz="3200" b="1" i="1" dirty="0" err="1">
                <a:ln w="10541" cmpd="sng">
                  <a:solidFill>
                    <a:srgbClr val="4F81BD">
                      <a:shade val="88000"/>
                      <a:satMod val="110000"/>
                    </a:srgbClr>
                  </a:solidFill>
                  <a:prstDash val="solid"/>
                </a:ln>
                <a:solidFill>
                  <a:srgbClr val="FF0000"/>
                </a:solidFill>
                <a:latin typeface="Calibri"/>
              </a:rPr>
              <a:t>Casuality</a:t>
            </a:r>
            <a:r>
              <a:rPr lang="en-US" sz="3200" b="1" i="1" dirty="0">
                <a:ln w="10541" cmpd="sng">
                  <a:solidFill>
                    <a:srgbClr val="4F81BD">
                      <a:shade val="88000"/>
                      <a:satMod val="110000"/>
                    </a:srgbClr>
                  </a:solidFill>
                  <a:prstDash val="solid"/>
                </a:ln>
                <a:solidFill>
                  <a:srgbClr val="FF0000"/>
                </a:solidFill>
                <a:latin typeface="Calibri"/>
              </a:rPr>
              <a: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4064724"/>
            <a:ext cx="10728958" cy="168293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C) If you go back far enough as to what caused this and what caused that, you come to what philosophers call the ‘</a:t>
            </a:r>
            <a:r>
              <a:rPr lang="en-US" sz="3200" b="1" i="1" u="sng" dirty="0">
                <a:ln w="10541" cmpd="sng">
                  <a:solidFill>
                    <a:srgbClr val="4F81BD">
                      <a:shade val="88000"/>
                      <a:satMod val="110000"/>
                    </a:srgbClr>
                  </a:solidFill>
                  <a:prstDash val="solid"/>
                </a:ln>
                <a:solidFill>
                  <a:srgbClr val="9BBB59">
                    <a:lumMod val="75000"/>
                  </a:srgbClr>
                </a:solidFill>
                <a:latin typeface="Calibri"/>
              </a:rPr>
              <a:t>1</a:t>
            </a:r>
            <a:r>
              <a:rPr lang="en-US" sz="3200" b="1" i="1" u="sng" baseline="30000" dirty="0">
                <a:ln w="10541" cmpd="sng">
                  <a:solidFill>
                    <a:srgbClr val="4F81BD">
                      <a:shade val="88000"/>
                      <a:satMod val="110000"/>
                    </a:srgbClr>
                  </a:solidFill>
                  <a:prstDash val="solid"/>
                </a:ln>
                <a:solidFill>
                  <a:srgbClr val="9BBB59">
                    <a:lumMod val="75000"/>
                  </a:srgbClr>
                </a:solidFill>
                <a:latin typeface="Calibri"/>
              </a:rPr>
              <a:t>st</a:t>
            </a:r>
            <a:r>
              <a:rPr lang="en-US" sz="3200" b="1" i="1" dirty="0">
                <a:ln w="10541" cmpd="sng">
                  <a:solidFill>
                    <a:srgbClr val="4F81BD">
                      <a:shade val="88000"/>
                      <a:satMod val="110000"/>
                    </a:srgbClr>
                  </a:solidFill>
                  <a:prstDash val="solid"/>
                </a:ln>
                <a:solidFill>
                  <a:srgbClr val="9BBB59">
                    <a:lumMod val="75000"/>
                  </a:srgbClr>
                </a:solidFill>
                <a:latin typeface="Calibri"/>
              </a:rPr>
              <a:t> </a:t>
            </a:r>
            <a:r>
              <a:rPr lang="en-US" sz="3200" b="1" i="1" u="sng" dirty="0">
                <a:ln w="10541" cmpd="sng">
                  <a:solidFill>
                    <a:srgbClr val="4F81BD">
                      <a:shade val="88000"/>
                      <a:satMod val="110000"/>
                    </a:srgbClr>
                  </a:solidFill>
                  <a:prstDash val="solid"/>
                </a:ln>
                <a:solidFill>
                  <a:srgbClr val="9BBB59">
                    <a:lumMod val="75000"/>
                  </a:srgbClr>
                </a:solidFill>
                <a:latin typeface="Calibri"/>
              </a:rPr>
              <a:t>uncaused</a:t>
            </a:r>
            <a:r>
              <a:rPr lang="en-US" sz="3200" b="1" i="1" dirty="0">
                <a:ln w="10541" cmpd="sng">
                  <a:solidFill>
                    <a:srgbClr val="4F81BD">
                      <a:shade val="88000"/>
                      <a:satMod val="110000"/>
                    </a:srgbClr>
                  </a:solidFill>
                  <a:prstDash val="solid"/>
                </a:ln>
                <a:solidFill>
                  <a:srgbClr val="9BBB59">
                    <a:lumMod val="75000"/>
                  </a:srgbClr>
                </a:solidFill>
                <a:latin typeface="Calibri"/>
              </a:rPr>
              <a:t> </a:t>
            </a:r>
            <a:r>
              <a:rPr lang="en-US" sz="3200" b="1" i="1" u="sng" dirty="0">
                <a:ln w="10541" cmpd="sng">
                  <a:solidFill>
                    <a:srgbClr val="4F81BD">
                      <a:shade val="88000"/>
                      <a:satMod val="110000"/>
                    </a:srgbClr>
                  </a:solidFill>
                  <a:prstDash val="solid"/>
                </a:ln>
                <a:solidFill>
                  <a:srgbClr val="9BBB59">
                    <a:lumMod val="75000"/>
                  </a:srgbClr>
                </a:solidFill>
                <a:latin typeface="Calibri"/>
              </a:rPr>
              <a:t>cause’</a:t>
            </a:r>
            <a:r>
              <a:rPr lang="en-US" sz="3200" b="1" i="1" dirty="0">
                <a:ln w="10541" cmpd="sng">
                  <a:solidFill>
                    <a:srgbClr val="4F81BD">
                      <a:shade val="88000"/>
                      <a:satMod val="110000"/>
                    </a:srgbClr>
                  </a:solidFill>
                  <a:prstDash val="solid"/>
                </a:ln>
                <a:solidFill>
                  <a:srgbClr val="9BBB59">
                    <a:lumMod val="75000"/>
                  </a:srgbClr>
                </a:solidFill>
                <a:latin typeface="Calibri"/>
              </a:rPr>
              <a:t> of everything that ever existed.</a:t>
            </a:r>
            <a:r>
              <a:rPr kumimoji="0" lang="en-US" sz="3200" b="1" i="1" u="none" strike="noStrike" kern="1200" cap="none" spc="0" normalizeH="0" baseline="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 </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CAAD592C-9763-4B36-9107-786D724AD0E0}"/>
              </a:ext>
            </a:extLst>
          </p:cNvPr>
          <p:cNvSpPr txBox="1">
            <a:spLocks/>
          </p:cNvSpPr>
          <p:nvPr/>
        </p:nvSpPr>
        <p:spPr>
          <a:xfrm>
            <a:off x="657495" y="5650018"/>
            <a:ext cx="10067108"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D) Some philosophers call this 1</a:t>
            </a:r>
            <a:r>
              <a:rPr lang="en-US" sz="3200" b="1" i="1" baseline="3000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st</a:t>
            </a:r>
            <a:r>
              <a:rPr lang="en-US" sz="3200" b="1" i="1"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 uncaused cause, </a:t>
            </a:r>
            <a:r>
              <a:rPr lang="en-US" sz="3200" b="1" i="1" u="sng"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God</a:t>
            </a:r>
            <a:r>
              <a:rPr lang="en-US" sz="3200" b="1" i="1"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4123528138"/>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3309268" y="1961919"/>
            <a:ext cx="5373188"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Question: Who made God?</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462665"/>
            <a:ext cx="11042468" cy="840377"/>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Answer – No one! He wasn’t made. Only things that have a beginning need a beginner.</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247174" y="3934095"/>
            <a:ext cx="11718403" cy="66403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Only </a:t>
            </a:r>
            <a:r>
              <a:rPr kumimoji="0" lang="en-US" sz="3200" b="1" i="1" u="sng"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finite</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things need to be created. This leaves us with 3 choices;</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665186" y="4477138"/>
            <a:ext cx="11213305" cy="66403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1) He is </a:t>
            </a:r>
            <a:r>
              <a:rPr lang="en-US" sz="3200" b="1" i="1" u="sng" dirty="0">
                <a:ln w="10541" cmpd="sng">
                  <a:solidFill>
                    <a:srgbClr val="4F81BD">
                      <a:shade val="88000"/>
                      <a:satMod val="110000"/>
                    </a:srgbClr>
                  </a:solidFill>
                  <a:prstDash val="solid"/>
                </a:ln>
                <a:solidFill>
                  <a:srgbClr val="FFCC00"/>
                </a:solidFill>
                <a:latin typeface="Calibri"/>
              </a:rPr>
              <a:t>self-created</a:t>
            </a:r>
            <a:r>
              <a:rPr lang="en-US" sz="3200" b="1" i="1" dirty="0">
                <a:ln w="10541" cmpd="sng">
                  <a:solidFill>
                    <a:srgbClr val="4F81BD">
                      <a:shade val="88000"/>
                      <a:satMod val="110000"/>
                    </a:srgbClr>
                  </a:solidFill>
                  <a:prstDash val="solid"/>
                </a:ln>
                <a:solidFill>
                  <a:srgbClr val="FFCC00"/>
                </a:solidFill>
                <a:latin typeface="Calibri"/>
              </a:rPr>
              <a:t>…but nothing can create itself.</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0AC3A880-1CD5-42DD-AEE4-7D93246BEA4E}"/>
              </a:ext>
            </a:extLst>
          </p:cNvPr>
          <p:cNvSpPr txBox="1">
            <a:spLocks/>
          </p:cNvSpPr>
          <p:nvPr/>
        </p:nvSpPr>
        <p:spPr>
          <a:xfrm>
            <a:off x="2817230" y="3385772"/>
            <a:ext cx="5995838" cy="762000"/>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Question: How did He come to exist?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1" name="Content Placeholder 2">
            <a:extLst>
              <a:ext uri="{FF2B5EF4-FFF2-40B4-BE49-F238E27FC236}">
                <a16:creationId xmlns:a16="http://schemas.microsoft.com/office/drawing/2014/main" id="{43058201-3AA0-4EA8-B92D-9CD1637C7BBB}"/>
              </a:ext>
            </a:extLst>
          </p:cNvPr>
          <p:cNvSpPr txBox="1">
            <a:spLocks/>
          </p:cNvSpPr>
          <p:nvPr/>
        </p:nvSpPr>
        <p:spPr>
          <a:xfrm>
            <a:off x="634697" y="5038843"/>
            <a:ext cx="11213305" cy="66403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chemeClr val="accent3">
                    <a:lumMod val="75000"/>
                  </a:schemeClr>
                </a:solidFill>
                <a:latin typeface="Calibri"/>
              </a:rPr>
              <a:t>2) He is </a:t>
            </a:r>
            <a:r>
              <a:rPr lang="en-US" sz="3200" b="1" i="1" u="sng" noProof="0" dirty="0">
                <a:ln w="10541" cmpd="sng">
                  <a:solidFill>
                    <a:srgbClr val="4F81BD">
                      <a:shade val="88000"/>
                      <a:satMod val="110000"/>
                    </a:srgbClr>
                  </a:solidFill>
                  <a:prstDash val="solid"/>
                </a:ln>
                <a:solidFill>
                  <a:schemeClr val="accent3">
                    <a:lumMod val="75000"/>
                  </a:schemeClr>
                </a:solidFill>
                <a:latin typeface="Calibri"/>
              </a:rPr>
              <a:t>caused</a:t>
            </a:r>
            <a:r>
              <a:rPr lang="en-US" sz="3200" b="1" i="1" noProof="0" dirty="0">
                <a:ln w="10541" cmpd="sng">
                  <a:solidFill>
                    <a:srgbClr val="4F81BD">
                      <a:shade val="88000"/>
                      <a:satMod val="110000"/>
                    </a:srgbClr>
                  </a:solidFill>
                  <a:prstDash val="solid"/>
                </a:ln>
                <a:solidFill>
                  <a:schemeClr val="accent3">
                    <a:lumMod val="75000"/>
                  </a:schemeClr>
                </a:solidFill>
                <a:latin typeface="Calibri"/>
              </a:rPr>
              <a:t> </a:t>
            </a:r>
            <a:r>
              <a:rPr lang="en-US" sz="3200" b="1" i="1" u="sng" noProof="0" dirty="0">
                <a:ln w="10541" cmpd="sng">
                  <a:solidFill>
                    <a:srgbClr val="4F81BD">
                      <a:shade val="88000"/>
                      <a:satMod val="110000"/>
                    </a:srgbClr>
                  </a:solidFill>
                  <a:prstDash val="solid"/>
                </a:ln>
                <a:solidFill>
                  <a:schemeClr val="accent3">
                    <a:lumMod val="75000"/>
                  </a:schemeClr>
                </a:solidFill>
                <a:latin typeface="Calibri"/>
              </a:rPr>
              <a:t>by</a:t>
            </a:r>
            <a:r>
              <a:rPr lang="en-US" sz="3200" b="1" i="1" noProof="0" dirty="0">
                <a:ln w="10541" cmpd="sng">
                  <a:solidFill>
                    <a:srgbClr val="4F81BD">
                      <a:shade val="88000"/>
                      <a:satMod val="110000"/>
                    </a:srgbClr>
                  </a:solidFill>
                  <a:prstDash val="solid"/>
                </a:ln>
                <a:solidFill>
                  <a:schemeClr val="accent3">
                    <a:lumMod val="75000"/>
                  </a:schemeClr>
                </a:solidFill>
                <a:latin typeface="Calibri"/>
              </a:rPr>
              <a:t> </a:t>
            </a:r>
            <a:r>
              <a:rPr lang="en-US" sz="3200" b="1" i="1" u="sng" noProof="0" dirty="0">
                <a:ln w="10541" cmpd="sng">
                  <a:solidFill>
                    <a:srgbClr val="4F81BD">
                      <a:shade val="88000"/>
                      <a:satMod val="110000"/>
                    </a:srgbClr>
                  </a:solidFill>
                  <a:prstDash val="solid"/>
                </a:ln>
                <a:solidFill>
                  <a:schemeClr val="accent3">
                    <a:lumMod val="75000"/>
                  </a:schemeClr>
                </a:solidFill>
                <a:latin typeface="Calibri"/>
              </a:rPr>
              <a:t>another</a:t>
            </a:r>
            <a:r>
              <a:rPr lang="en-US" sz="3200" b="1" i="1" noProof="0" dirty="0">
                <a:ln w="10541" cmpd="sng">
                  <a:solidFill>
                    <a:srgbClr val="4F81BD">
                      <a:shade val="88000"/>
                      <a:satMod val="110000"/>
                    </a:srgbClr>
                  </a:solidFill>
                  <a:prstDash val="solid"/>
                </a:ln>
                <a:solidFill>
                  <a:schemeClr val="accent3">
                    <a:lumMod val="75000"/>
                  </a:schemeClr>
                </a:solidFill>
                <a:latin typeface="Calibri"/>
              </a:rPr>
              <a:t>…then He’s not the 1</a:t>
            </a:r>
            <a:r>
              <a:rPr lang="en-US" sz="3200" b="1" i="1" baseline="30000" noProof="0" dirty="0">
                <a:ln w="10541" cmpd="sng">
                  <a:solidFill>
                    <a:srgbClr val="4F81BD">
                      <a:shade val="88000"/>
                      <a:satMod val="110000"/>
                    </a:srgbClr>
                  </a:solidFill>
                  <a:prstDash val="solid"/>
                </a:ln>
                <a:solidFill>
                  <a:schemeClr val="accent3">
                    <a:lumMod val="75000"/>
                  </a:schemeClr>
                </a:solidFill>
                <a:latin typeface="Calibri"/>
              </a:rPr>
              <a:t>st</a:t>
            </a:r>
            <a:r>
              <a:rPr lang="en-US" sz="3200" b="1" i="1" noProof="0" dirty="0">
                <a:ln w="10541" cmpd="sng">
                  <a:solidFill>
                    <a:srgbClr val="4F81BD">
                      <a:shade val="88000"/>
                      <a:satMod val="110000"/>
                    </a:srgbClr>
                  </a:solidFill>
                  <a:prstDash val="solid"/>
                </a:ln>
                <a:solidFill>
                  <a:schemeClr val="accent3">
                    <a:lumMod val="75000"/>
                  </a:schemeClr>
                </a:solidFill>
                <a:latin typeface="Calibri"/>
              </a:rPr>
              <a:t> uncaused cause.</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2" name="Content Placeholder 2">
            <a:extLst>
              <a:ext uri="{FF2B5EF4-FFF2-40B4-BE49-F238E27FC236}">
                <a16:creationId xmlns:a16="http://schemas.microsoft.com/office/drawing/2014/main" id="{179A3F81-8C7E-42B9-AB59-0F107EB1B825}"/>
              </a:ext>
            </a:extLst>
          </p:cNvPr>
          <p:cNvSpPr txBox="1">
            <a:spLocks/>
          </p:cNvSpPr>
          <p:nvPr/>
        </p:nvSpPr>
        <p:spPr>
          <a:xfrm>
            <a:off x="604213" y="5661508"/>
            <a:ext cx="11213305" cy="921854"/>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002060"/>
                </a:solidFill>
                <a:latin typeface="Calibri"/>
              </a:rPr>
              <a:t>3) He is </a:t>
            </a:r>
            <a:r>
              <a:rPr lang="en-US" sz="3200" b="1" i="1" u="sng" dirty="0">
                <a:ln w="10541" cmpd="sng">
                  <a:solidFill>
                    <a:srgbClr val="4F81BD">
                      <a:shade val="88000"/>
                      <a:satMod val="110000"/>
                    </a:srgbClr>
                  </a:solidFill>
                  <a:prstDash val="solid"/>
                </a:ln>
                <a:solidFill>
                  <a:srgbClr val="002060"/>
                </a:solidFill>
                <a:latin typeface="Calibri"/>
              </a:rPr>
              <a:t>uncaused</a:t>
            </a:r>
            <a:r>
              <a:rPr lang="en-US" sz="3200" b="1" i="1" dirty="0">
                <a:ln w="10541" cmpd="sng">
                  <a:solidFill>
                    <a:srgbClr val="4F81BD">
                      <a:shade val="88000"/>
                      <a:satMod val="110000"/>
                    </a:srgbClr>
                  </a:solidFill>
                  <a:prstDash val="solid"/>
                </a:ln>
                <a:solidFill>
                  <a:srgbClr val="002060"/>
                </a:solidFill>
                <a:latin typeface="Calibri"/>
              </a:rPr>
              <a:t>…God must be uncaused, even if we cannot understand it.</a:t>
            </a:r>
            <a:r>
              <a:rPr kumimoji="0" lang="en-US" sz="3200" b="1" i="1" u="none" strike="noStrike" kern="1200" cap="none" spc="0" normalizeH="0" baseline="0" noProof="0" dirty="0">
                <a:ln w="10541" cmpd="sng">
                  <a:solidFill>
                    <a:srgbClr val="4F81BD">
                      <a:shade val="88000"/>
                      <a:satMod val="110000"/>
                    </a:srgbClr>
                  </a:solidFill>
                  <a:prstDash val="solid"/>
                </a:ln>
                <a:solidFill>
                  <a:srgbClr val="002060"/>
                </a:solidFill>
                <a:effectLst/>
                <a:uLnTx/>
                <a:uFillTx/>
                <a:latin typeface="Calibri"/>
                <a:ea typeface="+mn-ea"/>
                <a:cs typeface="+mn-cs"/>
              </a:rPr>
              <a:t>                                                               </a:t>
            </a:r>
            <a:endParaRPr kumimoji="0" lang="en-US" sz="3200" b="1" i="1" u="none" strike="noStrike" kern="1200" cap="none" spc="0" normalizeH="0" baseline="0" noProof="0" dirty="0">
              <a:ln w="1905"/>
              <a:solidFill>
                <a:srgbClr val="002060"/>
              </a:soli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1261750697"/>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853441" y="2179638"/>
            <a:ext cx="10842170"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Question: Can God make a stone so big, even He cannot lift it?</a:t>
            </a:r>
          </a:p>
        </p:txBody>
      </p:sp>
      <p:sp>
        <p:nvSpPr>
          <p:cNvPr id="7" name="Content Placeholder 2"/>
          <p:cNvSpPr txBox="1">
            <a:spLocks/>
          </p:cNvSpPr>
          <p:nvPr/>
        </p:nvSpPr>
        <p:spPr>
          <a:xfrm>
            <a:off x="731521" y="2863261"/>
            <a:ext cx="11042468" cy="1391808"/>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This question is a category mistake. It’s like asking “Who is the bachelor’s wife?” It’s a </a:t>
            </a:r>
            <a:r>
              <a:rPr lang="en-US" sz="3200" b="1" i="1" u="sng" dirty="0">
                <a:ln w="10541" cmpd="sng">
                  <a:solidFill>
                    <a:srgbClr val="4F81BD">
                      <a:shade val="88000"/>
                      <a:satMod val="110000"/>
                    </a:srgbClr>
                  </a:solidFill>
                  <a:prstDash val="solid"/>
                </a:ln>
                <a:solidFill>
                  <a:srgbClr val="FF0000"/>
                </a:solidFill>
                <a:latin typeface="Calibri"/>
              </a:rPr>
              <a:t>suicide</a:t>
            </a:r>
            <a:r>
              <a:rPr lang="en-US" sz="3200" b="1" i="1" dirty="0">
                <a:ln w="10541" cmpd="sng">
                  <a:solidFill>
                    <a:srgbClr val="4F81BD">
                      <a:shade val="88000"/>
                      <a:satMod val="110000"/>
                    </a:srgbClr>
                  </a:solidFill>
                  <a:prstDash val="solid"/>
                </a:ln>
                <a:solidFill>
                  <a:srgbClr val="FF0000"/>
                </a:solidFill>
                <a:latin typeface="Calibri"/>
              </a:rPr>
              <a:t> question. It’s own </a:t>
            </a:r>
            <a:r>
              <a:rPr lang="en-US" sz="3200" b="1" i="1" u="sng" dirty="0">
                <a:ln w="10541" cmpd="sng">
                  <a:solidFill>
                    <a:srgbClr val="4F81BD">
                      <a:shade val="88000"/>
                      <a:satMod val="110000"/>
                    </a:srgbClr>
                  </a:solidFill>
                  <a:prstDash val="solid"/>
                </a:ln>
                <a:solidFill>
                  <a:srgbClr val="FF0000"/>
                </a:solidFill>
                <a:latin typeface="Calibri"/>
              </a:rPr>
              <a:t>destruction</a:t>
            </a:r>
            <a:r>
              <a:rPr lang="en-US" sz="3200" b="1" i="1" dirty="0">
                <a:ln w="10541" cmpd="sng">
                  <a:solidFill>
                    <a:srgbClr val="4F81BD">
                      <a:shade val="88000"/>
                      <a:satMod val="110000"/>
                    </a:srgbClr>
                  </a:solidFill>
                  <a:prstDash val="solid"/>
                </a:ln>
                <a:solidFill>
                  <a:srgbClr val="FF0000"/>
                </a:solidFill>
                <a:latin typeface="Calibri"/>
              </a:rPr>
              <a:t> is built right into it. It’s a logical </a:t>
            </a:r>
            <a:r>
              <a:rPr lang="en-US" sz="3200" b="1" i="1" u="sng" dirty="0">
                <a:ln w="10541" cmpd="sng">
                  <a:solidFill>
                    <a:srgbClr val="4F81BD">
                      <a:shade val="88000"/>
                      <a:satMod val="110000"/>
                    </a:srgbClr>
                  </a:solidFill>
                  <a:prstDash val="solid"/>
                </a:ln>
                <a:solidFill>
                  <a:srgbClr val="FF0000"/>
                </a:solidFill>
                <a:latin typeface="Calibri"/>
              </a:rPr>
              <a:t>impossibility</a:t>
            </a:r>
            <a:r>
              <a:rPr lang="en-US" sz="3200" b="1" i="1" dirty="0">
                <a:ln w="10541" cmpd="sng">
                  <a:solidFill>
                    <a:srgbClr val="4F81BD">
                      <a:shade val="88000"/>
                      <a:satMod val="110000"/>
                    </a:srgbClr>
                  </a:solidFill>
                  <a:prstDash val="solid"/>
                </a:ln>
                <a:solidFill>
                  <a:srgbClr val="FF0000"/>
                </a:solidFill>
                <a:latin typeface="Calibri"/>
              </a:rPr>
              <a:t>.</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4386945"/>
            <a:ext cx="10728958" cy="625771"/>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Question: Is there only one God?</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665186" y="5017069"/>
            <a:ext cx="11213305" cy="163628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If He is the 1</a:t>
            </a:r>
            <a:r>
              <a:rPr lang="en-US" sz="3200" b="1" i="1" baseline="30000" dirty="0">
                <a:ln w="10541" cmpd="sng">
                  <a:solidFill>
                    <a:srgbClr val="4F81BD">
                      <a:shade val="88000"/>
                      <a:satMod val="110000"/>
                    </a:srgbClr>
                  </a:solidFill>
                  <a:prstDash val="solid"/>
                </a:ln>
                <a:solidFill>
                  <a:srgbClr val="FFCC00"/>
                </a:solidFill>
                <a:latin typeface="Calibri"/>
              </a:rPr>
              <a:t>st</a:t>
            </a:r>
            <a:r>
              <a:rPr lang="en-US" sz="3200" b="1" i="1" dirty="0">
                <a:ln w="10541" cmpd="sng">
                  <a:solidFill>
                    <a:srgbClr val="4F81BD">
                      <a:shade val="88000"/>
                      <a:satMod val="110000"/>
                    </a:srgbClr>
                  </a:solidFill>
                  <a:prstDash val="solid"/>
                </a:ln>
                <a:solidFill>
                  <a:srgbClr val="FFCC00"/>
                </a:solidFill>
                <a:latin typeface="Calibri"/>
              </a:rPr>
              <a:t> uncaused cause, there can only be one. You cannot have two unlimited beings. Where would one stop and the other start?</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662376719"/>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853441" y="2057712"/>
            <a:ext cx="10842170"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Question: Is</a:t>
            </a:r>
            <a:r>
              <a:rPr kumimoji="0" lang="en-US" sz="3200" b="1" i="1" u="none" strike="noStrike" kern="1200" cap="none" spc="0" normalizeH="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 this the God of the Bible?</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7" name="Content Placeholder 2"/>
          <p:cNvSpPr txBox="1">
            <a:spLocks/>
          </p:cNvSpPr>
          <p:nvPr/>
        </p:nvSpPr>
        <p:spPr>
          <a:xfrm>
            <a:off x="731521" y="2619409"/>
            <a:ext cx="11042468" cy="1143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Since He caused everything else, He is unlimited in power (</a:t>
            </a:r>
            <a:r>
              <a:rPr lang="en-US" sz="3200" b="1" i="1" u="sng" dirty="0">
                <a:ln w="10541" cmpd="sng">
                  <a:solidFill>
                    <a:srgbClr val="4F81BD">
                      <a:shade val="88000"/>
                      <a:satMod val="110000"/>
                    </a:srgbClr>
                  </a:solidFill>
                  <a:prstDash val="solid"/>
                </a:ln>
                <a:solidFill>
                  <a:srgbClr val="FF0000"/>
                </a:solidFill>
                <a:latin typeface="Calibri"/>
              </a:rPr>
              <a:t>omnipotent</a:t>
            </a:r>
            <a:r>
              <a:rPr lang="en-US" sz="3200" b="1" i="1" dirty="0">
                <a:ln w="10541" cmpd="sng">
                  <a:solidFill>
                    <a:srgbClr val="4F81BD">
                      <a:shade val="88000"/>
                      <a:satMod val="110000"/>
                    </a:srgbClr>
                  </a:solidFill>
                  <a:prstDash val="solid"/>
                </a:ln>
                <a:solidFill>
                  <a:srgbClr val="FF0000"/>
                </a:solidFill>
                <a:latin typeface="Calibri"/>
              </a:rPr>
              <a:t>, Hebrews 1:3 &amp; Matthew 19:26)</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3803475"/>
            <a:ext cx="10728958" cy="1064621"/>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Since He created time, He exists outside of time, He is eternal. (</a:t>
            </a:r>
            <a:r>
              <a:rPr lang="en-US" sz="3200" b="1" i="1" u="sng" dirty="0">
                <a:ln w="10541" cmpd="sng">
                  <a:solidFill>
                    <a:srgbClr val="4F81BD">
                      <a:shade val="88000"/>
                      <a:satMod val="110000"/>
                    </a:srgbClr>
                  </a:solidFill>
                  <a:prstDash val="solid"/>
                </a:ln>
                <a:solidFill>
                  <a:srgbClr val="9BBB59">
                    <a:lumMod val="75000"/>
                  </a:srgbClr>
                </a:solidFill>
                <a:latin typeface="Calibri"/>
              </a:rPr>
              <a:t>eternal</a:t>
            </a:r>
            <a:r>
              <a:rPr lang="en-US" sz="3200" b="1" i="1" dirty="0">
                <a:ln w="10541" cmpd="sng">
                  <a:solidFill>
                    <a:srgbClr val="4F81BD">
                      <a:shade val="88000"/>
                      <a:satMod val="110000"/>
                    </a:srgbClr>
                  </a:solidFill>
                  <a:prstDash val="solid"/>
                </a:ln>
                <a:solidFill>
                  <a:srgbClr val="9BBB59">
                    <a:lumMod val="75000"/>
                  </a:srgbClr>
                </a:solidFill>
                <a:latin typeface="Calibri"/>
              </a:rPr>
              <a:t>, Colossians 1:17 &amp; </a:t>
            </a:r>
            <a:r>
              <a:rPr lang="en-US" sz="3200" b="1" i="1" dirty="0" err="1">
                <a:ln w="10541" cmpd="sng">
                  <a:solidFill>
                    <a:srgbClr val="4F81BD">
                      <a:shade val="88000"/>
                      <a:satMod val="110000"/>
                    </a:srgbClr>
                  </a:solidFill>
                  <a:prstDash val="solid"/>
                </a:ln>
                <a:solidFill>
                  <a:srgbClr val="9BBB59">
                    <a:lumMod val="75000"/>
                  </a:srgbClr>
                </a:solidFill>
                <a:latin typeface="Calibri"/>
              </a:rPr>
              <a:t>Hwbrews</a:t>
            </a:r>
            <a:r>
              <a:rPr lang="en-US" sz="3200" b="1" i="1" dirty="0">
                <a:ln w="10541" cmpd="sng">
                  <a:solidFill>
                    <a:srgbClr val="4F81BD">
                      <a:shade val="88000"/>
                      <a:satMod val="110000"/>
                    </a:srgbClr>
                  </a:solidFill>
                  <a:prstDash val="solid"/>
                </a:ln>
                <a:solidFill>
                  <a:srgbClr val="9BBB59">
                    <a:lumMod val="75000"/>
                  </a:srgbClr>
                </a:solidFill>
                <a:latin typeface="Calibri"/>
              </a:rPr>
              <a:t> 1:2)</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665186" y="5017069"/>
            <a:ext cx="11213305" cy="1143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Since He created space, He exists outside of space. </a:t>
            </a:r>
            <a:br>
              <a:rPr lang="en-US" sz="3200" b="1" i="1" dirty="0">
                <a:ln w="10541" cmpd="sng">
                  <a:solidFill>
                    <a:srgbClr val="4F81BD">
                      <a:shade val="88000"/>
                      <a:satMod val="110000"/>
                    </a:srgbClr>
                  </a:solidFill>
                  <a:prstDash val="solid"/>
                </a:ln>
                <a:solidFill>
                  <a:srgbClr val="FFCC00"/>
                </a:solidFill>
                <a:latin typeface="Calibri"/>
              </a:rPr>
            </a:br>
            <a:r>
              <a:rPr lang="en-US" sz="3200" b="1" i="1" dirty="0">
                <a:ln w="10541" cmpd="sng">
                  <a:solidFill>
                    <a:srgbClr val="4F81BD">
                      <a:shade val="88000"/>
                      <a:satMod val="110000"/>
                    </a:srgbClr>
                  </a:solidFill>
                  <a:prstDash val="solid"/>
                </a:ln>
                <a:solidFill>
                  <a:srgbClr val="FFCC00"/>
                </a:solidFill>
                <a:latin typeface="Calibri"/>
              </a:rPr>
              <a:t>(</a:t>
            </a:r>
            <a:r>
              <a:rPr lang="en-US" sz="3200" b="1" i="1" u="sng" dirty="0">
                <a:ln w="10541" cmpd="sng">
                  <a:solidFill>
                    <a:srgbClr val="4F81BD">
                      <a:shade val="88000"/>
                      <a:satMod val="110000"/>
                    </a:srgbClr>
                  </a:solidFill>
                  <a:prstDash val="solid"/>
                </a:ln>
                <a:solidFill>
                  <a:srgbClr val="FFCC00"/>
                </a:solidFill>
                <a:latin typeface="Calibri"/>
              </a:rPr>
              <a:t>Omni-present</a:t>
            </a:r>
            <a:r>
              <a:rPr lang="en-US" sz="3200" b="1" i="1" dirty="0">
                <a:ln w="10541" cmpd="sng">
                  <a:solidFill>
                    <a:srgbClr val="4F81BD">
                      <a:shade val="88000"/>
                      <a:satMod val="110000"/>
                    </a:srgbClr>
                  </a:solidFill>
                  <a:prstDash val="solid"/>
                </a:ln>
                <a:solidFill>
                  <a:srgbClr val="FFCC00"/>
                </a:solidFill>
                <a:latin typeface="Calibri"/>
              </a:rPr>
              <a:t> or infinite, 1</a:t>
            </a:r>
            <a:r>
              <a:rPr lang="en-US" sz="3200" b="1" i="1" baseline="30000" dirty="0">
                <a:ln w="10541" cmpd="sng">
                  <a:solidFill>
                    <a:srgbClr val="4F81BD">
                      <a:shade val="88000"/>
                      <a:satMod val="110000"/>
                    </a:srgbClr>
                  </a:solidFill>
                  <a:prstDash val="solid"/>
                </a:ln>
                <a:solidFill>
                  <a:srgbClr val="FFCC00"/>
                </a:solidFill>
                <a:latin typeface="Calibri"/>
              </a:rPr>
              <a:t>st</a:t>
            </a:r>
            <a:r>
              <a:rPr lang="en-US" sz="3200" b="1" i="1" dirty="0">
                <a:ln w="10541" cmpd="sng">
                  <a:solidFill>
                    <a:srgbClr val="4F81BD">
                      <a:shade val="88000"/>
                      <a:satMod val="110000"/>
                    </a:srgbClr>
                  </a:solidFill>
                  <a:prstDash val="solid"/>
                </a:ln>
                <a:solidFill>
                  <a:srgbClr val="FFCC00"/>
                </a:solidFill>
                <a:latin typeface="Calibri"/>
              </a:rPr>
              <a:t> Kings 8:27 &amp; Isaiah 66:1)</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364662432"/>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3348446" y="1417638"/>
            <a:ext cx="4985657"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The Cosmological Argument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5" name="Content Placeholder 2"/>
          <p:cNvSpPr txBox="1">
            <a:spLocks/>
          </p:cNvSpPr>
          <p:nvPr/>
        </p:nvSpPr>
        <p:spPr>
          <a:xfrm>
            <a:off x="853441" y="2057712"/>
            <a:ext cx="10842170"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rPr>
              <a:t>Question: Is this the God of the Bible?</a:t>
            </a:r>
          </a:p>
        </p:txBody>
      </p:sp>
      <p:sp>
        <p:nvSpPr>
          <p:cNvPr id="7" name="Content Placeholder 2"/>
          <p:cNvSpPr txBox="1">
            <a:spLocks/>
          </p:cNvSpPr>
          <p:nvPr/>
        </p:nvSpPr>
        <p:spPr>
          <a:xfrm>
            <a:off x="731521" y="2619409"/>
            <a:ext cx="11042468" cy="1143000"/>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Since He made</a:t>
            </a:r>
            <a:r>
              <a:rPr kumimoji="0" lang="en-US" sz="3200" b="1" i="1" u="none" strike="noStrike" kern="1200" cap="none" spc="0" normalizeH="0" noProof="0" dirty="0">
                <a:ln w="10541" cmpd="sng">
                  <a:solidFill>
                    <a:srgbClr val="4F81BD">
                      <a:shade val="88000"/>
                      <a:satMod val="110000"/>
                    </a:srgbClr>
                  </a:solidFill>
                  <a:prstDash val="solid"/>
                </a:ln>
                <a:solidFill>
                  <a:srgbClr val="FF0000"/>
                </a:solidFill>
                <a:effectLst/>
                <a:uLnTx/>
                <a:uFillTx/>
                <a:latin typeface="Calibri"/>
                <a:ea typeface="+mn-ea"/>
                <a:cs typeface="+mn-cs"/>
              </a:rPr>
              <a:t> the universe and all the laws of it, He knows everything ( </a:t>
            </a:r>
            <a:r>
              <a:rPr kumimoji="0" lang="en-US" sz="3200" b="1" i="1" u="sng" strike="noStrike" kern="1200" cap="none" spc="0" normalizeH="0" noProof="0" dirty="0">
                <a:ln w="10541" cmpd="sng">
                  <a:solidFill>
                    <a:srgbClr val="4F81BD">
                      <a:shade val="88000"/>
                      <a:satMod val="110000"/>
                    </a:srgbClr>
                  </a:solidFill>
                  <a:prstDash val="solid"/>
                </a:ln>
                <a:solidFill>
                  <a:srgbClr val="FF0000"/>
                </a:solidFill>
                <a:effectLst/>
                <a:uLnTx/>
                <a:uFillTx/>
                <a:latin typeface="Calibri"/>
                <a:ea typeface="+mn-ea"/>
                <a:cs typeface="+mn-cs"/>
              </a:rPr>
              <a:t>omniscient</a:t>
            </a:r>
            <a:r>
              <a:rPr lang="en-US" sz="3200" b="1" i="1" dirty="0">
                <a:ln w="10541" cmpd="sng">
                  <a:solidFill>
                    <a:srgbClr val="4F81BD">
                      <a:shade val="88000"/>
                      <a:satMod val="110000"/>
                    </a:srgbClr>
                  </a:solidFill>
                  <a:prstDash val="solid"/>
                </a:ln>
                <a:solidFill>
                  <a:srgbClr val="FF0000"/>
                </a:solidFill>
                <a:latin typeface="Calibri"/>
              </a:rPr>
              <a:t>, 1</a:t>
            </a:r>
            <a:r>
              <a:rPr lang="en-US" sz="3200" b="1" i="1" baseline="30000" dirty="0">
                <a:ln w="10541" cmpd="sng">
                  <a:solidFill>
                    <a:srgbClr val="4F81BD">
                      <a:shade val="88000"/>
                      <a:satMod val="110000"/>
                    </a:srgbClr>
                  </a:solidFill>
                  <a:prstDash val="solid"/>
                </a:ln>
                <a:solidFill>
                  <a:srgbClr val="FF0000"/>
                </a:solidFill>
                <a:latin typeface="Calibri"/>
              </a:rPr>
              <a:t>st</a:t>
            </a:r>
            <a:r>
              <a:rPr lang="en-US" sz="3200" b="1" i="1" dirty="0">
                <a:ln w="10541" cmpd="sng">
                  <a:solidFill>
                    <a:srgbClr val="4F81BD">
                      <a:shade val="88000"/>
                      <a:satMod val="110000"/>
                    </a:srgbClr>
                  </a:solidFill>
                  <a:prstDash val="solid"/>
                </a:ln>
                <a:solidFill>
                  <a:srgbClr val="FF0000"/>
                </a:solidFill>
                <a:latin typeface="Calibri"/>
              </a:rPr>
              <a:t> John 3:20 &amp; John 21:17 &amp; Hebrews 4:13)</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731521" y="3803475"/>
            <a:ext cx="10728958" cy="1064621"/>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Since His humans have morals, He is the ultimate source of </a:t>
            </a:r>
            <a:r>
              <a:rPr lang="en-US" sz="3200" b="1" i="1" u="sng" dirty="0">
                <a:ln w="10541" cmpd="sng">
                  <a:solidFill>
                    <a:srgbClr val="4F81BD">
                      <a:shade val="88000"/>
                      <a:satMod val="110000"/>
                    </a:srgbClr>
                  </a:solidFill>
                  <a:prstDash val="solid"/>
                </a:ln>
                <a:solidFill>
                  <a:srgbClr val="9BBB59">
                    <a:lumMod val="75000"/>
                  </a:srgbClr>
                </a:solidFill>
                <a:latin typeface="Calibri"/>
              </a:rPr>
              <a:t>morality</a:t>
            </a:r>
            <a:r>
              <a:rPr lang="en-US" sz="3200" b="1" i="1" dirty="0">
                <a:ln w="10541" cmpd="sng">
                  <a:solidFill>
                    <a:srgbClr val="4F81BD">
                      <a:shade val="88000"/>
                      <a:satMod val="110000"/>
                    </a:srgbClr>
                  </a:solidFill>
                  <a:prstDash val="solid"/>
                </a:ln>
                <a:solidFill>
                  <a:srgbClr val="9BBB59">
                    <a:lumMod val="75000"/>
                  </a:srgbClr>
                </a:solidFill>
                <a:latin typeface="Calibri"/>
              </a:rPr>
              <a:t> (Psalm 86:5 &amp; Luke 18:19)</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665186" y="5017069"/>
            <a:ext cx="11213305" cy="1143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So God is omni-present, omniscient, omnipotent, eternal &amp; moral. Sounds like the God of the Bible to me.</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2128149381"/>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780</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Office Theme</vt:lpstr>
      <vt:lpstr>1_Office Theme</vt:lpstr>
      <vt:lpstr>PowerPoint Presentation</vt:lpstr>
      <vt:lpstr>Prove to Me that God Exists</vt:lpstr>
      <vt:lpstr>Prove to Me that God Exists</vt:lpstr>
      <vt:lpstr>Prove to Me that God Exists</vt:lpstr>
      <vt:lpstr>Prove to Me that God Exists</vt:lpstr>
      <vt:lpstr>Prove to Me that God Exists</vt:lpstr>
      <vt:lpstr>Prove to Me that God Exists</vt:lpstr>
      <vt:lpstr>Prove to Me that God Exists</vt:lpstr>
      <vt:lpstr>Prove to Me that God Exists</vt:lpstr>
      <vt:lpstr>Prove to Me that God Exists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dc:creator>
  <cp:lastModifiedBy>Dave</cp:lastModifiedBy>
  <cp:revision>12</cp:revision>
  <dcterms:created xsi:type="dcterms:W3CDTF">2018-10-16T15:09:53Z</dcterms:created>
  <dcterms:modified xsi:type="dcterms:W3CDTF">2019-02-19T17:02:17Z</dcterms:modified>
</cp:coreProperties>
</file>