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76" r:id="rId4"/>
    <p:sldId id="282" r:id="rId5"/>
    <p:sldId id="283" r:id="rId6"/>
    <p:sldId id="277" r:id="rId7"/>
    <p:sldId id="280" r:id="rId8"/>
    <p:sldId id="291" r:id="rId9"/>
    <p:sldId id="290" r:id="rId10"/>
    <p:sldId id="278" r:id="rId11"/>
    <p:sldId id="285" r:id="rId12"/>
    <p:sldId id="284" r:id="rId13"/>
    <p:sldId id="287" r:id="rId14"/>
    <p:sldId id="288" r:id="rId15"/>
    <p:sldId id="289" r:id="rId16"/>
    <p:sldId id="286" r:id="rId17"/>
    <p:sldId id="281" r:id="rId18"/>
    <p:sldId id="279" r:id="rId1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3" d="100"/>
          <a:sy n="73" d="100"/>
        </p:scale>
        <p:origin x="86" y="1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4DF55D-2432-449C-9FE4-7F1416F8174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6597A0A-C2C9-47FD-9D63-E262A0386B1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87C703-26DC-45A9-B2BA-157A71D386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1BC1A-A214-4568-824E-1E04FB907294}" type="datetimeFigureOut">
              <a:rPr lang="en-US" smtClean="0"/>
              <a:t>2/13/2019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DEBC8B-CA2C-43EE-8FD1-10356BA380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AB8EA53-EB19-4229-8A49-1F336328DC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91BD7-9698-446F-AAA0-1355EB85CE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61672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2B5B51-A524-4B38-B1CE-D355D1A95A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5D172A9-BF29-4DF1-8A9C-65FCBF217A4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062B44-5BB3-4944-A997-343B0FD094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1BC1A-A214-4568-824E-1E04FB907294}" type="datetimeFigureOut">
              <a:rPr lang="en-US" smtClean="0"/>
              <a:t>2/13/2019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7EF08E-42E8-4C49-AD2C-EA36ADDD76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1BA445-F501-4D7A-9A3E-D8EA710F62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91BD7-9698-446F-AAA0-1355EB85CE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74132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0445EB0-B086-485C-AC05-712E870A006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1EFD0F4-6C00-4FEC-841C-2F59470BFF6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04312E-C3CF-44C9-996F-BD9949E712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1BC1A-A214-4568-824E-1E04FB907294}" type="datetimeFigureOut">
              <a:rPr lang="en-US" smtClean="0"/>
              <a:t>2/13/2019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C2ABB1F-3AAF-45E2-9F69-46240BD4D0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C05240-26E2-45DB-A0A5-5CF49DA26B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91BD7-9698-446F-AAA0-1355EB85CE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508164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65B93-3C58-46AC-8A76-78D47EECAF4B}" type="datetimeFigureOut">
              <a:rPr lang="en-US" smtClean="0"/>
              <a:pPr/>
              <a:t>2/13/2019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69A7A-2EAB-414E-ADE3-D4B4177747A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563459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65B93-3C58-46AC-8A76-78D47EECAF4B}" type="datetimeFigureOut">
              <a:rPr lang="en-US" smtClean="0"/>
              <a:pPr/>
              <a:t>2/13/2019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69A7A-2EAB-414E-ADE3-D4B4177747A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093810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65B93-3C58-46AC-8A76-78D47EECAF4B}" type="datetimeFigureOut">
              <a:rPr lang="en-US" smtClean="0"/>
              <a:pPr/>
              <a:t>2/13/2019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69A7A-2EAB-414E-ADE3-D4B4177747A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572400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65B93-3C58-46AC-8A76-78D47EECAF4B}" type="datetimeFigureOut">
              <a:rPr lang="en-US" smtClean="0"/>
              <a:pPr/>
              <a:t>2/13/2019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69A7A-2EAB-414E-ADE3-D4B4177747A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583356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65B93-3C58-46AC-8A76-78D47EECAF4B}" type="datetimeFigureOut">
              <a:rPr lang="en-US" smtClean="0"/>
              <a:pPr/>
              <a:t>2/13/2019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69A7A-2EAB-414E-ADE3-D4B4177747A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387426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65B93-3C58-46AC-8A76-78D47EECAF4B}" type="datetimeFigureOut">
              <a:rPr lang="en-US" smtClean="0"/>
              <a:pPr/>
              <a:t>2/13/2019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69A7A-2EAB-414E-ADE3-D4B4177747A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366709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65B93-3C58-46AC-8A76-78D47EECAF4B}" type="datetimeFigureOut">
              <a:rPr lang="en-US" smtClean="0"/>
              <a:pPr/>
              <a:t>2/13/2019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69A7A-2EAB-414E-ADE3-D4B4177747A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210868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65B93-3C58-46AC-8A76-78D47EECAF4B}" type="datetimeFigureOut">
              <a:rPr lang="en-US" smtClean="0"/>
              <a:pPr/>
              <a:t>2/13/2019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69A7A-2EAB-414E-ADE3-D4B4177747A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87352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3706E9-4986-4256-BBE2-F2D07C6ED3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49276B-8412-437E-87F9-906A397AA2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E648E8-899B-4AD9-8A74-23F12F01FE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1BC1A-A214-4568-824E-1E04FB907294}" type="datetimeFigureOut">
              <a:rPr lang="en-US" smtClean="0"/>
              <a:t>2/13/2019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4C38BD-C3AA-43EE-8AD0-3D82F0C363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52F576-FBF2-4D62-BFD9-D2AAC424FD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91BD7-9698-446F-AAA0-1355EB85CE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116428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65B93-3C58-46AC-8A76-78D47EECAF4B}" type="datetimeFigureOut">
              <a:rPr lang="en-US" smtClean="0"/>
              <a:pPr/>
              <a:t>2/13/2019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69A7A-2EAB-414E-ADE3-D4B4177747A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239110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65B93-3C58-46AC-8A76-78D47EECAF4B}" type="datetimeFigureOut">
              <a:rPr lang="en-US" smtClean="0"/>
              <a:pPr/>
              <a:t>2/13/2019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69A7A-2EAB-414E-ADE3-D4B4177747A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36534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65B93-3C58-46AC-8A76-78D47EECAF4B}" type="datetimeFigureOut">
              <a:rPr lang="en-US" smtClean="0"/>
              <a:pPr/>
              <a:t>2/13/2019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69A7A-2EAB-414E-ADE3-D4B4177747A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57794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11997A-0F79-4244-8FEB-AE067CA98F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3511BD8-7F66-4CDE-9B80-5FD61C833E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5CA39E6-D0E7-4F59-8DF7-84FE59FAA0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1BC1A-A214-4568-824E-1E04FB907294}" type="datetimeFigureOut">
              <a:rPr lang="en-US" smtClean="0"/>
              <a:t>2/13/2019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DBE144-7982-4896-9ADA-66A280A26A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867861-11E9-4EE6-8B7F-37FD435812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91BD7-9698-446F-AAA0-1355EB85CE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81871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F4C3E6-6589-455E-87CF-FB2FB3783B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F6D143-1CF9-4B02-B0BE-C2BF198021A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18E1B3B-8DD1-498D-B7B8-EFF2A20C10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46A817B-8606-4AD3-9E68-5DF2F0187D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1BC1A-A214-4568-824E-1E04FB907294}" type="datetimeFigureOut">
              <a:rPr lang="en-US" smtClean="0"/>
              <a:t>2/13/2019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DF50BE1-B0F4-4F8C-9595-25A8051866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D9D8ADF-C331-4713-8CBB-26CC500115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91BD7-9698-446F-AAA0-1355EB85CE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59829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8FAAFE-AB58-4A3D-9D62-08056AEEA8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B448B59-FF7B-408B-A5DE-F107324A05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CBDB12B-40B6-42E3-B797-69459C0AF40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037768B-DD34-4EFE-86D8-E1E7E821052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1D2070B-48E8-473E-BA49-CB8FA6CD67B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F224930-1C11-4AF6-8997-BEA8918BE2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1BC1A-A214-4568-824E-1E04FB907294}" type="datetimeFigureOut">
              <a:rPr lang="en-US" smtClean="0"/>
              <a:t>2/13/2019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4DA96C1-A485-4B3A-926D-FC331FB3F6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5CAC623-AE4D-443F-8339-EF5D6821E6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91BD7-9698-446F-AAA0-1355EB85CE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0458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C1A43A-52B8-4E50-B545-1402D3CB74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D1667C5-4842-4072-8F73-AFEBBDFEF0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1BC1A-A214-4568-824E-1E04FB907294}" type="datetimeFigureOut">
              <a:rPr lang="en-US" smtClean="0"/>
              <a:t>2/13/2019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B6BB6E9-2DDC-4684-A85B-BAB64BD961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874562B-32D7-4E8A-BD7C-C85C7C58CD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91BD7-9698-446F-AAA0-1355EB85CE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30349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6325177-C281-4720-9184-C09FD1AAA5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1BC1A-A214-4568-824E-1E04FB907294}" type="datetimeFigureOut">
              <a:rPr lang="en-US" smtClean="0"/>
              <a:t>2/13/2019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2A33F39-6EE8-4208-A25F-E079050C28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B482A23-738D-4B6E-A923-DCEB68A3F8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91BD7-9698-446F-AAA0-1355EB85CE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45262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A1A491-C054-4994-93D3-605560A379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34EADD-7002-4B14-92FF-A599AFD964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8FA3E29-B051-424F-9295-9E75857D747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69C56DB-8833-4CA5-850D-DC8574E4F6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1BC1A-A214-4568-824E-1E04FB907294}" type="datetimeFigureOut">
              <a:rPr lang="en-US" smtClean="0"/>
              <a:t>2/13/2019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8008FD4-BB93-4092-A1A3-17DA92262F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87946BA-698C-429C-9953-4C7C893B4D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91BD7-9698-446F-AAA0-1355EB85CE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55260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F89DD7-54B9-4DA4-80C7-582CA59742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BD09C50-53F9-49AF-944B-40831CACDC9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143C4AC-CD90-4E7C-9009-A49522E0A9C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0EEC659-2ECC-470D-84C5-67F9309B21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1BC1A-A214-4568-824E-1E04FB907294}" type="datetimeFigureOut">
              <a:rPr lang="en-US" smtClean="0"/>
              <a:t>2/13/2019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EFCD2F0-BDA2-46A7-BC05-25D7504CE7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72DF293-ABF9-442F-98CD-6904EA9410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91BD7-9698-446F-AAA0-1355EB85CE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70020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DC9DC8A-1F26-4224-81A2-98F550577D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3E473E0-FC0D-4B15-A336-DF3C3ED170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2154CF2-D9B2-4EA5-BD0B-BCE4B15DBAD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41BC1A-A214-4568-824E-1E04FB907294}" type="datetimeFigureOut">
              <a:rPr lang="en-US" smtClean="0"/>
              <a:t>2/13/2019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7ED56B-E89D-42BF-9BF0-9E780CC0746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3DCF9B-8E59-423D-AB80-B5964DB26C7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491BD7-9698-446F-AAA0-1355EB85CE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33566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665B93-3C58-46AC-8A76-78D47EECAF4B}" type="datetimeFigureOut">
              <a:rPr lang="en-US" smtClean="0"/>
              <a:pPr/>
              <a:t>2/13/2019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569A7A-2EAB-414E-ADE3-D4B4177747A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82245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D1AB69F9-AE1E-469D-8F25-45D78A6DC6A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0" y="0"/>
            <a:ext cx="5095875" cy="6857999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8BC92B26-0F39-4EC1-B895-24B8BA50F123}"/>
              </a:ext>
            </a:extLst>
          </p:cNvPr>
          <p:cNvSpPr txBox="1"/>
          <p:nvPr/>
        </p:nvSpPr>
        <p:spPr>
          <a:xfrm>
            <a:off x="790575" y="638175"/>
            <a:ext cx="44005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The Science Argument</a:t>
            </a:r>
          </a:p>
        </p:txBody>
      </p:sp>
    </p:spTree>
    <p:extLst>
      <p:ext uri="{BB962C8B-B14F-4D97-AF65-F5344CB8AC3E}">
        <p14:creationId xmlns:p14="http://schemas.microsoft.com/office/powerpoint/2010/main" val="8519492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5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Prove to Me that God Exists</a:t>
            </a:r>
            <a:endParaRPr lang="en-US" sz="36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3673997" y="1328677"/>
            <a:ext cx="5373189" cy="762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1" u="none" strike="noStrike" kern="1200" cap="none" spc="0" normalizeH="0" baseline="0" noProof="0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4F81BD">
                        <a:tint val="40000"/>
                        <a:satMod val="250000"/>
                      </a:srgbClr>
                    </a:gs>
                    <a:gs pos="9000">
                      <a:srgbClr val="4F81BD">
                        <a:tint val="52000"/>
                        <a:satMod val="300000"/>
                      </a:srgbClr>
                    </a:gs>
                    <a:gs pos="50000">
                      <a:srgbClr val="4F81BD">
                        <a:shade val="20000"/>
                        <a:satMod val="300000"/>
                      </a:srgbClr>
                    </a:gs>
                    <a:gs pos="79000">
                      <a:srgbClr val="4F81BD">
                        <a:tint val="52000"/>
                        <a:satMod val="300000"/>
                      </a:srgbClr>
                    </a:gs>
                    <a:gs pos="100000">
                      <a:srgbClr val="4F81BD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effectLst/>
                <a:uLnTx/>
                <a:uFillTx/>
                <a:latin typeface="Calibri"/>
                <a:ea typeface="+mn-ea"/>
                <a:cs typeface="+mn-cs"/>
              </a:rPr>
              <a:t>The Science Argument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>
                <a:glow rad="63500">
                  <a:srgbClr val="8064A2">
                    <a:satMod val="175000"/>
                    <a:alpha val="40000"/>
                  </a:srgbClr>
                </a:glow>
              </a:effectLst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7948021-DC55-4CB2-93C1-7BC6BFDC92F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1338" y="1163787"/>
            <a:ext cx="10731062" cy="5419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8438881"/>
      </p:ext>
    </p:extLst>
  </p:cSld>
  <p:clrMapOvr>
    <a:masterClrMapping/>
  </p:clrMapOvr>
  <p:transition spd="slow">
    <p:plu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5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Prove to Me that God Exists</a:t>
            </a:r>
            <a:endParaRPr lang="en-US" sz="36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3673997" y="1328677"/>
            <a:ext cx="5373189" cy="762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1" u="none" strike="noStrike" kern="1200" cap="none" spc="0" normalizeH="0" baseline="0" noProof="0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4F81BD">
                        <a:tint val="40000"/>
                        <a:satMod val="250000"/>
                      </a:srgbClr>
                    </a:gs>
                    <a:gs pos="9000">
                      <a:srgbClr val="4F81BD">
                        <a:tint val="52000"/>
                        <a:satMod val="300000"/>
                      </a:srgbClr>
                    </a:gs>
                    <a:gs pos="50000">
                      <a:srgbClr val="4F81BD">
                        <a:shade val="20000"/>
                        <a:satMod val="300000"/>
                      </a:srgbClr>
                    </a:gs>
                    <a:gs pos="79000">
                      <a:srgbClr val="4F81BD">
                        <a:tint val="52000"/>
                        <a:satMod val="300000"/>
                      </a:srgbClr>
                    </a:gs>
                    <a:gs pos="100000">
                      <a:srgbClr val="4F81BD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effectLst/>
                <a:uLnTx/>
                <a:uFillTx/>
                <a:latin typeface="Calibri"/>
                <a:ea typeface="+mn-ea"/>
                <a:cs typeface="+mn-cs"/>
              </a:rPr>
              <a:t>The Science Argument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>
                <a:glow rad="63500">
                  <a:srgbClr val="8064A2">
                    <a:satMod val="175000"/>
                    <a:alpha val="40000"/>
                  </a:srgbClr>
                </a:glow>
              </a:effectLst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665186" y="1939832"/>
            <a:ext cx="11042468" cy="68144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1" u="none" strike="noStrike" kern="1200" cap="none" spc="0" normalizeH="0" baseline="0" noProof="0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Let’s look at three lines of reasoning:</a:t>
            </a:r>
            <a:endParaRPr kumimoji="0" lang="en-US" sz="3200" b="1" i="1" u="sng" strike="noStrike" kern="1200" cap="none" spc="0" normalizeH="0" baseline="0" noProof="0" dirty="0">
              <a:ln w="1905"/>
              <a:gradFill>
                <a:gsLst>
                  <a:gs pos="0">
                    <a:srgbClr val="F79646">
                      <a:shade val="20000"/>
                      <a:satMod val="200000"/>
                    </a:srgbClr>
                  </a:gs>
                  <a:gs pos="78000">
                    <a:srgbClr val="F79646">
                      <a:tint val="90000"/>
                      <a:shade val="89000"/>
                      <a:satMod val="220000"/>
                    </a:srgbClr>
                  </a:gs>
                  <a:gs pos="100000">
                    <a:srgbClr val="F79646">
                      <a:tint val="12000"/>
                      <a:satMod val="255000"/>
                    </a:srgb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94687168-3893-4737-A8B9-AEA2BCF458AA}"/>
              </a:ext>
            </a:extLst>
          </p:cNvPr>
          <p:cNvSpPr txBox="1">
            <a:spLocks/>
          </p:cNvSpPr>
          <p:nvPr/>
        </p:nvSpPr>
        <p:spPr>
          <a:xfrm>
            <a:off x="472966" y="2700169"/>
            <a:ext cx="10972800" cy="7554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1" u="none" strike="noStrike" kern="1200" cap="none" spc="0" normalizeH="0" baseline="0" noProof="0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rgbClr val="9BBB59">
                    <a:lumMod val="75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2) The incredible design of our bodily cells and DNA</a:t>
            </a:r>
            <a:r>
              <a:rPr kumimoji="0" lang="en-US" sz="4000" b="1" i="1" u="none" strike="noStrike" kern="1200" cap="none" spc="0" normalizeH="0" baseline="0" noProof="0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                                                              </a:t>
            </a:r>
            <a:endParaRPr kumimoji="0" lang="en-US" sz="4000" b="1" i="1" u="none" strike="noStrike" kern="1200" cap="none" spc="0" normalizeH="0" baseline="0" noProof="0" dirty="0">
              <a:ln w="1905"/>
              <a:gradFill>
                <a:gsLst>
                  <a:gs pos="0">
                    <a:srgbClr val="F79646">
                      <a:shade val="20000"/>
                      <a:satMod val="200000"/>
                    </a:srgbClr>
                  </a:gs>
                  <a:gs pos="78000">
                    <a:srgbClr val="F79646">
                      <a:tint val="90000"/>
                      <a:shade val="89000"/>
                      <a:satMod val="220000"/>
                    </a:srgbClr>
                  </a:gs>
                  <a:gs pos="100000">
                    <a:srgbClr val="F79646">
                      <a:tint val="12000"/>
                      <a:satMod val="255000"/>
                    </a:srgb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8DA39FDD-752E-4110-975B-B4E380C513A0}"/>
              </a:ext>
            </a:extLst>
          </p:cNvPr>
          <p:cNvSpPr txBox="1">
            <a:spLocks/>
          </p:cNvSpPr>
          <p:nvPr/>
        </p:nvSpPr>
        <p:spPr>
          <a:xfrm>
            <a:off x="1066805" y="3592344"/>
            <a:ext cx="10584097" cy="7021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200" b="1" i="1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chemeClr val="accent2">
                    <a:lumMod val="75000"/>
                  </a:schemeClr>
                </a:solidFill>
                <a:latin typeface="Calibri"/>
              </a:rPr>
              <a:t>B</a:t>
            </a:r>
            <a:r>
              <a:rPr kumimoji="0" lang="en-US" sz="3200" b="1" i="1" u="none" strike="noStrike" kern="1200" cap="none" spc="0" normalizeH="0" baseline="0" noProof="0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) </a:t>
            </a:r>
            <a:r>
              <a:rPr lang="en-US" sz="3200" b="1" i="1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chemeClr val="accent2">
                    <a:lumMod val="75000"/>
                  </a:schemeClr>
                </a:solidFill>
                <a:latin typeface="Calibri"/>
              </a:rPr>
              <a:t>The cell examples</a:t>
            </a:r>
            <a:r>
              <a:rPr kumimoji="0" lang="en-US" sz="3200" b="1" i="1" u="none" strike="noStrike" kern="1200" cap="none" spc="0" normalizeH="0" baseline="0" noProof="0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                                                              </a:t>
            </a:r>
            <a:endParaRPr kumimoji="0" lang="en-US" sz="3200" b="1" i="1" u="none" strike="noStrike" kern="1200" cap="none" spc="0" normalizeH="0" baseline="0" noProof="0" dirty="0">
              <a:ln w="1905"/>
              <a:gradFill>
                <a:gsLst>
                  <a:gs pos="0">
                    <a:srgbClr val="F79646">
                      <a:shade val="20000"/>
                      <a:satMod val="200000"/>
                    </a:srgbClr>
                  </a:gs>
                  <a:gs pos="78000">
                    <a:srgbClr val="F79646">
                      <a:tint val="90000"/>
                      <a:shade val="89000"/>
                      <a:satMod val="220000"/>
                    </a:srgbClr>
                  </a:gs>
                  <a:gs pos="100000">
                    <a:srgbClr val="F79646">
                      <a:tint val="12000"/>
                      <a:satMod val="255000"/>
                    </a:srgb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33313238"/>
      </p:ext>
    </p:extLst>
  </p:cSld>
  <p:clrMapOvr>
    <a:masterClrMapping/>
  </p:clrMapOvr>
  <p:transition spd="slow">
    <p:plu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1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5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Prove to Me that God Exists</a:t>
            </a:r>
            <a:endParaRPr lang="en-US" sz="36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3673997" y="1328677"/>
            <a:ext cx="5373189" cy="762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1" u="none" strike="noStrike" kern="1200" cap="none" spc="0" normalizeH="0" baseline="0" noProof="0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4F81BD">
                        <a:tint val="40000"/>
                        <a:satMod val="250000"/>
                      </a:srgbClr>
                    </a:gs>
                    <a:gs pos="9000">
                      <a:srgbClr val="4F81BD">
                        <a:tint val="52000"/>
                        <a:satMod val="300000"/>
                      </a:srgbClr>
                    </a:gs>
                    <a:gs pos="50000">
                      <a:srgbClr val="4F81BD">
                        <a:shade val="20000"/>
                        <a:satMod val="300000"/>
                      </a:srgbClr>
                    </a:gs>
                    <a:gs pos="79000">
                      <a:srgbClr val="4F81BD">
                        <a:tint val="52000"/>
                        <a:satMod val="300000"/>
                      </a:srgbClr>
                    </a:gs>
                    <a:gs pos="100000">
                      <a:srgbClr val="4F81BD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effectLst/>
                <a:uLnTx/>
                <a:uFillTx/>
                <a:latin typeface="Calibri"/>
                <a:ea typeface="+mn-ea"/>
                <a:cs typeface="+mn-cs"/>
              </a:rPr>
              <a:t>The Science Argument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>
                <a:glow rad="63500">
                  <a:srgbClr val="8064A2">
                    <a:satMod val="175000"/>
                    <a:alpha val="40000"/>
                  </a:srgbClr>
                </a:glow>
              </a:effectLst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FA828E7-1100-4E76-A7FB-CA4E387454C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1328677"/>
            <a:ext cx="10615447" cy="55293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8783191"/>
      </p:ext>
    </p:extLst>
  </p:cSld>
  <p:clrMapOvr>
    <a:masterClrMapping/>
  </p:clrMapOvr>
  <p:transition spd="slow">
    <p:plu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5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Prove to Me that God Exists</a:t>
            </a:r>
            <a:endParaRPr lang="en-US" sz="36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3673997" y="1328677"/>
            <a:ext cx="5373189" cy="762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1" u="none" strike="noStrike" kern="1200" cap="none" spc="0" normalizeH="0" baseline="0" noProof="0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4F81BD">
                        <a:tint val="40000"/>
                        <a:satMod val="250000"/>
                      </a:srgbClr>
                    </a:gs>
                    <a:gs pos="9000">
                      <a:srgbClr val="4F81BD">
                        <a:tint val="52000"/>
                        <a:satMod val="300000"/>
                      </a:srgbClr>
                    </a:gs>
                    <a:gs pos="50000">
                      <a:srgbClr val="4F81BD">
                        <a:shade val="20000"/>
                        <a:satMod val="300000"/>
                      </a:srgbClr>
                    </a:gs>
                    <a:gs pos="79000">
                      <a:srgbClr val="4F81BD">
                        <a:tint val="52000"/>
                        <a:satMod val="300000"/>
                      </a:srgbClr>
                    </a:gs>
                    <a:gs pos="100000">
                      <a:srgbClr val="4F81BD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effectLst/>
                <a:uLnTx/>
                <a:uFillTx/>
                <a:latin typeface="Calibri"/>
                <a:ea typeface="+mn-ea"/>
                <a:cs typeface="+mn-cs"/>
              </a:rPr>
              <a:t>The Science Argument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>
                <a:glow rad="63500">
                  <a:srgbClr val="8064A2">
                    <a:satMod val="175000"/>
                    <a:alpha val="40000"/>
                  </a:srgbClr>
                </a:glow>
              </a:effectLst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25F97EBC-E8DA-427E-9272-34BE843AAD8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3076" y="1328677"/>
            <a:ext cx="10142483" cy="5372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6375615"/>
      </p:ext>
    </p:extLst>
  </p:cSld>
  <p:clrMapOvr>
    <a:masterClrMapping/>
  </p:clrMapOvr>
  <p:transition spd="slow">
    <p:plu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5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Prove to Me that God Exists</a:t>
            </a:r>
            <a:endParaRPr lang="en-US" sz="36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3673997" y="1328677"/>
            <a:ext cx="5373189" cy="762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1" u="none" strike="noStrike" kern="1200" cap="none" spc="0" normalizeH="0" baseline="0" noProof="0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4F81BD">
                        <a:tint val="40000"/>
                        <a:satMod val="250000"/>
                      </a:srgbClr>
                    </a:gs>
                    <a:gs pos="9000">
                      <a:srgbClr val="4F81BD">
                        <a:tint val="52000"/>
                        <a:satMod val="300000"/>
                      </a:srgbClr>
                    </a:gs>
                    <a:gs pos="50000">
                      <a:srgbClr val="4F81BD">
                        <a:shade val="20000"/>
                        <a:satMod val="300000"/>
                      </a:srgbClr>
                    </a:gs>
                    <a:gs pos="79000">
                      <a:srgbClr val="4F81BD">
                        <a:tint val="52000"/>
                        <a:satMod val="300000"/>
                      </a:srgbClr>
                    </a:gs>
                    <a:gs pos="100000">
                      <a:srgbClr val="4F81BD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effectLst/>
                <a:uLnTx/>
                <a:uFillTx/>
                <a:latin typeface="Calibri"/>
                <a:ea typeface="+mn-ea"/>
                <a:cs typeface="+mn-cs"/>
              </a:rPr>
              <a:t>The Science Argument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>
                <a:glow rad="63500">
                  <a:srgbClr val="8064A2">
                    <a:satMod val="175000"/>
                    <a:alpha val="40000"/>
                  </a:srgbClr>
                </a:glow>
              </a:effectLst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8D66275-1477-4A5E-A20F-7274749564B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5517" y="1208690"/>
            <a:ext cx="10972800" cy="56493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1920767"/>
      </p:ext>
    </p:extLst>
  </p:cSld>
  <p:clrMapOvr>
    <a:masterClrMapping/>
  </p:clrMapOvr>
  <p:transition spd="slow">
    <p:plu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5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Prove to Me that God Exists</a:t>
            </a:r>
            <a:endParaRPr lang="en-US" sz="36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3673997" y="1328677"/>
            <a:ext cx="5373189" cy="762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1" u="none" strike="noStrike" kern="1200" cap="none" spc="0" normalizeH="0" baseline="0" noProof="0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4F81BD">
                        <a:tint val="40000"/>
                        <a:satMod val="250000"/>
                      </a:srgbClr>
                    </a:gs>
                    <a:gs pos="9000">
                      <a:srgbClr val="4F81BD">
                        <a:tint val="52000"/>
                        <a:satMod val="300000"/>
                      </a:srgbClr>
                    </a:gs>
                    <a:gs pos="50000">
                      <a:srgbClr val="4F81BD">
                        <a:shade val="20000"/>
                        <a:satMod val="300000"/>
                      </a:srgbClr>
                    </a:gs>
                    <a:gs pos="79000">
                      <a:srgbClr val="4F81BD">
                        <a:tint val="52000"/>
                        <a:satMod val="300000"/>
                      </a:srgbClr>
                    </a:gs>
                    <a:gs pos="100000">
                      <a:srgbClr val="4F81BD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effectLst/>
                <a:uLnTx/>
                <a:uFillTx/>
                <a:latin typeface="Calibri"/>
                <a:ea typeface="+mn-ea"/>
                <a:cs typeface="+mn-cs"/>
              </a:rPr>
              <a:t>The Science Argument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>
                <a:glow rad="63500">
                  <a:srgbClr val="8064A2">
                    <a:satMod val="175000"/>
                    <a:alpha val="40000"/>
                  </a:srgbClr>
                </a:glow>
              </a:effectLst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32A53688-8035-4982-84B2-D105FD69D5C5}"/>
              </a:ext>
            </a:extLst>
          </p:cNvPr>
          <p:cNvSpPr txBox="1">
            <a:spLocks/>
          </p:cNvSpPr>
          <p:nvPr/>
        </p:nvSpPr>
        <p:spPr>
          <a:xfrm>
            <a:off x="472966" y="2885017"/>
            <a:ext cx="11204205" cy="1665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0" b="1" i="1" u="none" strike="noStrike" kern="1200" cap="none" spc="0" normalizeH="0" baseline="0" noProof="0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rgbClr val="FFC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3) Quotes from famous scientists</a:t>
            </a:r>
            <a:r>
              <a:rPr kumimoji="0" lang="en-US" sz="3200" b="1" i="1" u="none" strike="noStrike" kern="1200" cap="none" spc="0" normalizeH="0" baseline="0" noProof="0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                                                              </a:t>
            </a:r>
            <a:endParaRPr kumimoji="0" lang="en-US" sz="3200" b="1" i="1" u="none" strike="noStrike" kern="1200" cap="none" spc="0" normalizeH="0" baseline="0" noProof="0" dirty="0">
              <a:ln w="1905"/>
              <a:gradFill>
                <a:gsLst>
                  <a:gs pos="0">
                    <a:srgbClr val="F79646">
                      <a:shade val="20000"/>
                      <a:satMod val="200000"/>
                    </a:srgbClr>
                  </a:gs>
                  <a:gs pos="78000">
                    <a:srgbClr val="F79646">
                      <a:tint val="90000"/>
                      <a:shade val="89000"/>
                      <a:satMod val="220000"/>
                    </a:srgbClr>
                  </a:gs>
                  <a:gs pos="100000">
                    <a:srgbClr val="F79646">
                      <a:tint val="12000"/>
                      <a:satMod val="255000"/>
                    </a:srgb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72956228"/>
      </p:ext>
    </p:extLst>
  </p:cSld>
  <p:clrMapOvr>
    <a:masterClrMapping/>
  </p:clrMapOvr>
  <p:transition spd="slow">
    <p:plu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5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Prove to Me that God Exists</a:t>
            </a:r>
            <a:endParaRPr lang="en-US" sz="36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3673997" y="1328677"/>
            <a:ext cx="5373189" cy="762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1" u="none" strike="noStrike" kern="1200" cap="none" spc="0" normalizeH="0" baseline="0" noProof="0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4F81BD">
                        <a:tint val="40000"/>
                        <a:satMod val="250000"/>
                      </a:srgbClr>
                    </a:gs>
                    <a:gs pos="9000">
                      <a:srgbClr val="4F81BD">
                        <a:tint val="52000"/>
                        <a:satMod val="300000"/>
                      </a:srgbClr>
                    </a:gs>
                    <a:gs pos="50000">
                      <a:srgbClr val="4F81BD">
                        <a:shade val="20000"/>
                        <a:satMod val="300000"/>
                      </a:srgbClr>
                    </a:gs>
                    <a:gs pos="79000">
                      <a:srgbClr val="4F81BD">
                        <a:tint val="52000"/>
                        <a:satMod val="300000"/>
                      </a:srgbClr>
                    </a:gs>
                    <a:gs pos="100000">
                      <a:srgbClr val="4F81BD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effectLst/>
                <a:uLnTx/>
                <a:uFillTx/>
                <a:latin typeface="Calibri"/>
                <a:ea typeface="+mn-ea"/>
                <a:cs typeface="+mn-cs"/>
              </a:rPr>
              <a:t>The Science Argument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>
                <a:glow rad="63500">
                  <a:srgbClr val="8064A2">
                    <a:satMod val="175000"/>
                    <a:alpha val="40000"/>
                  </a:srgbClr>
                </a:glow>
              </a:effectLst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39F6F46B-D27F-48CC-AEDC-0312F5805ADE}"/>
              </a:ext>
            </a:extLst>
          </p:cNvPr>
          <p:cNvSpPr txBox="1">
            <a:spLocks/>
          </p:cNvSpPr>
          <p:nvPr/>
        </p:nvSpPr>
        <p:spPr>
          <a:xfrm>
            <a:off x="283785" y="3165357"/>
            <a:ext cx="11729545" cy="2110834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1" u="none" strike="noStrike" kern="1200" cap="none" spc="0" normalizeH="0" baseline="0" noProof="0" dirty="0">
                <a:ln w="1905"/>
                <a:solidFill>
                  <a:srgbClr val="9BBB59">
                    <a:lumMod val="75000"/>
                  </a:srgb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lang="en-US" sz="4400" b="1" i="1" dirty="0">
                <a:ln w="1905"/>
                <a:solidFill>
                  <a:srgbClr val="9BBB59">
                    <a:lumMod val="75000"/>
                  </a:srgb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/>
              </a:rPr>
              <a:t>How does this affect your views of the theory of evolution, that atoms and chemicals randomly arranged themselves thru trillions of mutations to produce human?</a:t>
            </a:r>
            <a:endParaRPr kumimoji="0" lang="en-US" sz="4400" b="1" i="1" u="none" strike="noStrike" kern="1200" cap="none" spc="0" normalizeH="0" baseline="0" noProof="0" dirty="0">
              <a:ln w="1905"/>
              <a:gradFill>
                <a:gsLst>
                  <a:gs pos="0">
                    <a:srgbClr val="F79646">
                      <a:shade val="20000"/>
                      <a:satMod val="200000"/>
                    </a:srgbClr>
                  </a:gs>
                  <a:gs pos="78000">
                    <a:srgbClr val="F79646">
                      <a:tint val="90000"/>
                      <a:shade val="89000"/>
                      <a:satMod val="220000"/>
                    </a:srgbClr>
                  </a:gs>
                  <a:gs pos="100000">
                    <a:srgbClr val="F79646">
                      <a:tint val="12000"/>
                      <a:satMod val="255000"/>
                    </a:srgb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966832D7-665D-4E11-B612-6840021FFC41}"/>
              </a:ext>
            </a:extLst>
          </p:cNvPr>
          <p:cNvSpPr txBox="1">
            <a:spLocks/>
          </p:cNvSpPr>
          <p:nvPr/>
        </p:nvSpPr>
        <p:spPr>
          <a:xfrm>
            <a:off x="346841" y="5204627"/>
            <a:ext cx="11513213" cy="1479943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800" b="1" i="1" dirty="0">
                <a:ln w="1905"/>
                <a:solidFill>
                  <a:srgbClr val="EEECE1">
                    <a:lumMod val="25000"/>
                  </a:srgb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/>
              </a:rPr>
              <a:t>Do you think these types of arguments should be taught in the public school system</a:t>
            </a:r>
            <a:r>
              <a:rPr kumimoji="0" lang="en-US" sz="4800" b="1" i="1" u="none" strike="noStrike" kern="1200" cap="none" spc="0" normalizeH="0" baseline="0" noProof="0" dirty="0">
                <a:ln w="1905"/>
                <a:solidFill>
                  <a:srgbClr val="EEECE1">
                    <a:lumMod val="25000"/>
                  </a:srgb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uLnTx/>
                <a:uFillTx/>
                <a:latin typeface="Calibri"/>
                <a:ea typeface="+mn-ea"/>
                <a:cs typeface="+mn-cs"/>
              </a:rPr>
              <a:t>?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7619A7BD-7164-4887-9D6A-FFF5E8F5316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1316" y="1826646"/>
            <a:ext cx="11046909" cy="12497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7387142"/>
      </p:ext>
    </p:extLst>
  </p:cSld>
  <p:clrMapOvr>
    <a:masterClrMapping/>
  </p:clrMapOvr>
  <p:transition spd="slow">
    <p:plu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5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D1AB69F9-AE1E-469D-8F25-45D78A6DC6A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0" y="0"/>
            <a:ext cx="5095875" cy="6857999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8BC92B26-0F39-4EC1-B895-24B8BA50F123}"/>
              </a:ext>
            </a:extLst>
          </p:cNvPr>
          <p:cNvSpPr txBox="1"/>
          <p:nvPr/>
        </p:nvSpPr>
        <p:spPr>
          <a:xfrm>
            <a:off x="790575" y="638175"/>
            <a:ext cx="44005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The Science Argument</a:t>
            </a:r>
          </a:p>
        </p:txBody>
      </p:sp>
    </p:spTree>
    <p:extLst>
      <p:ext uri="{BB962C8B-B14F-4D97-AF65-F5344CB8AC3E}">
        <p14:creationId xmlns:p14="http://schemas.microsoft.com/office/powerpoint/2010/main" val="19627956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5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Prove to Me that God Exists</a:t>
            </a:r>
            <a:endParaRPr lang="en-US" sz="36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3673997" y="1328677"/>
            <a:ext cx="5373189" cy="762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200" b="1" i="1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4F81BD">
                        <a:tint val="40000"/>
                        <a:satMod val="250000"/>
                      </a:srgbClr>
                    </a:gs>
                    <a:gs pos="9000">
                      <a:srgbClr val="4F81BD">
                        <a:tint val="52000"/>
                        <a:satMod val="300000"/>
                      </a:srgbClr>
                    </a:gs>
                    <a:gs pos="50000">
                      <a:srgbClr val="4F81BD">
                        <a:shade val="20000"/>
                        <a:satMod val="300000"/>
                      </a:srgbClr>
                    </a:gs>
                    <a:gs pos="79000">
                      <a:srgbClr val="4F81BD">
                        <a:tint val="52000"/>
                        <a:satMod val="300000"/>
                      </a:srgbClr>
                    </a:gs>
                    <a:gs pos="100000">
                      <a:srgbClr val="4F81BD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Calibri"/>
              </a:rPr>
              <a:t>The Science Argument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>
                <a:glow rad="63500">
                  <a:srgbClr val="8064A2">
                    <a:satMod val="175000"/>
                    <a:alpha val="40000"/>
                  </a:srgbClr>
                </a:glow>
              </a:effectLst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665186" y="2009504"/>
            <a:ext cx="11042468" cy="68144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200" b="1" i="1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rgbClr val="FF0000"/>
                </a:solidFill>
                <a:latin typeface="Calibri"/>
              </a:rPr>
              <a:t>There are two methods of proving something:</a:t>
            </a:r>
            <a:endParaRPr kumimoji="0" lang="en-US" sz="3200" b="1" i="1" u="sng" strike="noStrike" kern="1200" cap="none" spc="0" normalizeH="0" baseline="0" noProof="0" dirty="0">
              <a:ln w="1905"/>
              <a:gradFill>
                <a:gsLst>
                  <a:gs pos="0">
                    <a:srgbClr val="F79646">
                      <a:shade val="20000"/>
                      <a:satMod val="200000"/>
                    </a:srgbClr>
                  </a:gs>
                  <a:gs pos="78000">
                    <a:srgbClr val="F79646">
                      <a:tint val="90000"/>
                      <a:shade val="89000"/>
                      <a:satMod val="220000"/>
                    </a:srgbClr>
                  </a:gs>
                  <a:gs pos="100000">
                    <a:srgbClr val="F79646">
                      <a:tint val="12000"/>
                      <a:satMod val="255000"/>
                    </a:srgb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94687168-3893-4737-A8B9-AEA2BCF458AA}"/>
              </a:ext>
            </a:extLst>
          </p:cNvPr>
          <p:cNvSpPr txBox="1">
            <a:spLocks/>
          </p:cNvSpPr>
          <p:nvPr/>
        </p:nvSpPr>
        <p:spPr>
          <a:xfrm>
            <a:off x="1560502" y="3285454"/>
            <a:ext cx="6155292" cy="7554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200" b="1" i="1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rgbClr val="9BBB59">
                    <a:lumMod val="75000"/>
                  </a:srgbClr>
                </a:solidFill>
                <a:latin typeface="Calibri"/>
              </a:rPr>
              <a:t>The legal/historical method…</a:t>
            </a:r>
            <a:r>
              <a:rPr kumimoji="0" lang="en-US" sz="3200" b="1" i="1" u="none" strike="noStrike" kern="1200" cap="none" spc="0" normalizeH="0" baseline="0" noProof="0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                                                              </a:t>
            </a:r>
            <a:endParaRPr kumimoji="0" lang="en-US" sz="3200" b="1" i="1" u="none" strike="noStrike" kern="1200" cap="none" spc="0" normalizeH="0" baseline="0" noProof="0" dirty="0">
              <a:ln w="1905"/>
              <a:gradFill>
                <a:gsLst>
                  <a:gs pos="0">
                    <a:srgbClr val="F79646">
                      <a:shade val="20000"/>
                      <a:satMod val="200000"/>
                    </a:srgbClr>
                  </a:gs>
                  <a:gs pos="78000">
                    <a:srgbClr val="F79646">
                      <a:tint val="90000"/>
                      <a:shade val="89000"/>
                      <a:satMod val="220000"/>
                    </a:srgbClr>
                  </a:gs>
                  <a:gs pos="100000">
                    <a:srgbClr val="F79646">
                      <a:tint val="12000"/>
                      <a:satMod val="255000"/>
                    </a:srgb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60DEA019-A81F-4899-9C17-17116417C019}"/>
              </a:ext>
            </a:extLst>
          </p:cNvPr>
          <p:cNvSpPr txBox="1">
            <a:spLocks/>
          </p:cNvSpPr>
          <p:nvPr/>
        </p:nvSpPr>
        <p:spPr>
          <a:xfrm>
            <a:off x="665185" y="4015578"/>
            <a:ext cx="11213305" cy="185058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200" b="1" i="1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chemeClr val="accent4">
                    <a:lumMod val="50000"/>
                  </a:schemeClr>
                </a:solidFill>
                <a:latin typeface="Calibri"/>
              </a:rPr>
              <a:t>Scientism – the belief that nothing exists but our 4 dimensional world of 3 spatial &amp; one time dimension. It believes that everything can be explained by the natural laws of physics, chemistry, etc.. It doesn’t believe in anything supernatural</a:t>
            </a:r>
            <a:r>
              <a:rPr lang="en-US" sz="3200" b="1" i="1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rgbClr val="FFCC00"/>
                </a:solidFill>
                <a:latin typeface="Calibri"/>
              </a:rPr>
              <a:t>.</a:t>
            </a:r>
            <a:r>
              <a:rPr kumimoji="0" lang="en-US" sz="3200" b="1" i="1" u="none" strike="noStrike" kern="1200" cap="none" spc="0" normalizeH="0" baseline="0" noProof="0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rgbClr val="FFCC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3200" b="1" i="1" u="none" strike="noStrike" kern="1200" cap="none" spc="0" normalizeH="0" baseline="0" noProof="0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                                                              </a:t>
            </a:r>
            <a:endParaRPr kumimoji="0" lang="en-US" sz="3200" b="1" i="1" u="none" strike="noStrike" kern="1200" cap="none" spc="0" normalizeH="0" baseline="0" noProof="0" dirty="0">
              <a:ln w="1905"/>
              <a:gradFill>
                <a:gsLst>
                  <a:gs pos="0">
                    <a:srgbClr val="F79646">
                      <a:shade val="20000"/>
                      <a:satMod val="200000"/>
                    </a:srgbClr>
                  </a:gs>
                  <a:gs pos="78000">
                    <a:srgbClr val="F79646">
                      <a:tint val="90000"/>
                      <a:shade val="89000"/>
                      <a:satMod val="220000"/>
                    </a:srgbClr>
                  </a:gs>
                  <a:gs pos="100000">
                    <a:srgbClr val="F79646">
                      <a:tint val="12000"/>
                      <a:satMod val="255000"/>
                    </a:srgb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D83E3710-6AA2-4670-B2A4-864DB4B88728}"/>
              </a:ext>
            </a:extLst>
          </p:cNvPr>
          <p:cNvSpPr txBox="1">
            <a:spLocks/>
          </p:cNvSpPr>
          <p:nvPr/>
        </p:nvSpPr>
        <p:spPr>
          <a:xfrm>
            <a:off x="1096259" y="2676013"/>
            <a:ext cx="6332152" cy="68144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1" strike="noStrike" kern="1200" cap="none" spc="0" normalizeH="0" baseline="0" noProof="0" dirty="0">
                <a:ln w="1905"/>
                <a:gradFill>
                  <a:gsLst>
                    <a:gs pos="0">
                      <a:srgbClr val="F79646">
                        <a:shade val="20000"/>
                        <a:satMod val="200000"/>
                      </a:srgbClr>
                    </a:gs>
                    <a:gs pos="78000">
                      <a:srgbClr val="F79646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F79646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uLnTx/>
                <a:uFillTx/>
                <a:latin typeface="Calibri"/>
                <a:ea typeface="+mn-ea"/>
                <a:cs typeface="+mn-cs"/>
              </a:rPr>
              <a:t>The scientific method…</a:t>
            </a:r>
          </a:p>
        </p:txBody>
      </p:sp>
    </p:spTree>
    <p:extLst>
      <p:ext uri="{BB962C8B-B14F-4D97-AF65-F5344CB8AC3E}">
        <p14:creationId xmlns:p14="http://schemas.microsoft.com/office/powerpoint/2010/main" val="4291488348"/>
      </p:ext>
    </p:extLst>
  </p:cSld>
  <p:clrMapOvr>
    <a:masterClrMapping/>
  </p:clrMapOvr>
  <p:transition spd="slow">
    <p:plu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5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Prove to Me that God Exists</a:t>
            </a:r>
            <a:endParaRPr lang="en-US" sz="36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2632164" y="1251699"/>
            <a:ext cx="7279346" cy="762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1" u="none" strike="noStrike" kern="1200" cap="none" spc="0" normalizeH="0" baseline="0" noProof="0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4F81BD">
                        <a:tint val="40000"/>
                        <a:satMod val="250000"/>
                      </a:srgbClr>
                    </a:gs>
                    <a:gs pos="9000">
                      <a:srgbClr val="4F81BD">
                        <a:tint val="52000"/>
                        <a:satMod val="300000"/>
                      </a:srgbClr>
                    </a:gs>
                    <a:gs pos="50000">
                      <a:srgbClr val="4F81BD">
                        <a:shade val="20000"/>
                        <a:satMod val="300000"/>
                      </a:srgbClr>
                    </a:gs>
                    <a:gs pos="79000">
                      <a:srgbClr val="4F81BD">
                        <a:tint val="52000"/>
                        <a:satMod val="300000"/>
                      </a:srgbClr>
                    </a:gs>
                    <a:gs pos="100000">
                      <a:srgbClr val="4F81BD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effectLst/>
                <a:uLnTx/>
                <a:uFillTx/>
                <a:latin typeface="Calibri"/>
                <a:ea typeface="+mn-ea"/>
                <a:cs typeface="+mn-cs"/>
              </a:rPr>
              <a:t>The Prophecy Probability Argument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>
                <a:glow rad="63500">
                  <a:srgbClr val="8064A2">
                    <a:satMod val="175000"/>
                    <a:alpha val="40000"/>
                  </a:srgbClr>
                </a:glow>
              </a:effectLst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94687168-3893-4737-A8B9-AEA2BCF458AA}"/>
              </a:ext>
            </a:extLst>
          </p:cNvPr>
          <p:cNvSpPr txBox="1">
            <a:spLocks/>
          </p:cNvSpPr>
          <p:nvPr/>
        </p:nvSpPr>
        <p:spPr>
          <a:xfrm>
            <a:off x="283779" y="4530920"/>
            <a:ext cx="11519338" cy="17332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1" u="none" strike="noStrike" kern="1200" cap="none" spc="0" normalizeH="0" baseline="0" noProof="0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rgbClr val="C0504D">
                    <a:lumMod val="75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10 x 10 x 10 = 10</a:t>
            </a:r>
            <a:r>
              <a:rPr kumimoji="0" lang="en-US" sz="3600" b="1" i="1" u="none" strike="noStrike" kern="1200" cap="none" spc="0" normalizeH="0" baseline="30000" noProof="0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rgbClr val="C0504D">
                    <a:lumMod val="75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1</a:t>
            </a:r>
            <a:r>
              <a:rPr kumimoji="0" lang="en-US" sz="3600" b="1" i="1" u="none" strike="noStrike" kern="1200" cap="none" spc="0" normalizeH="0" baseline="0" noProof="0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rgbClr val="C0504D">
                    <a:lumMod val="75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x 10</a:t>
            </a:r>
            <a:r>
              <a:rPr kumimoji="0" lang="en-US" sz="3600" b="1" i="1" u="none" strike="noStrike" kern="1200" cap="none" spc="0" normalizeH="0" baseline="30000" noProof="0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rgbClr val="C0504D">
                    <a:lumMod val="75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1</a:t>
            </a:r>
            <a:r>
              <a:rPr kumimoji="0" lang="en-US" sz="3600" b="1" i="1" u="none" strike="noStrike" kern="1200" cap="none" spc="0" normalizeH="0" baseline="0" noProof="0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rgbClr val="C0504D">
                    <a:lumMod val="75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x 10</a:t>
            </a:r>
            <a:r>
              <a:rPr kumimoji="0" lang="en-US" sz="3600" b="1" i="1" u="none" strike="noStrike" kern="1200" cap="none" spc="0" normalizeH="0" baseline="30000" noProof="0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rgbClr val="C0504D">
                    <a:lumMod val="75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1</a:t>
            </a:r>
            <a:r>
              <a:rPr kumimoji="0" lang="en-US" sz="3600" b="1" i="1" u="none" strike="noStrike" kern="1200" cap="none" spc="0" normalizeH="0" baseline="0" noProof="0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rgbClr val="C0504D">
                    <a:lumMod val="75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= 10</a:t>
            </a:r>
            <a:r>
              <a:rPr kumimoji="0" lang="en-US" sz="3600" b="1" i="1" u="none" strike="noStrike" kern="1200" cap="none" spc="0" normalizeH="0" baseline="30000" noProof="0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rgbClr val="C0504D">
                    <a:lumMod val="75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1+1+1</a:t>
            </a:r>
            <a:r>
              <a:rPr kumimoji="0" lang="en-US" sz="3600" b="1" i="1" u="none" strike="noStrike" kern="1200" cap="none" spc="0" normalizeH="0" baseline="0" noProof="0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rgbClr val="C0504D">
                    <a:lumMod val="75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= 10</a:t>
            </a:r>
            <a:r>
              <a:rPr kumimoji="0" lang="en-US" sz="3600" b="1" i="1" u="none" strike="noStrike" kern="1200" cap="none" spc="0" normalizeH="0" baseline="30000" noProof="0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rgbClr val="C0504D">
                    <a:lumMod val="75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3</a:t>
            </a:r>
            <a:r>
              <a:rPr kumimoji="0" lang="en-US" sz="3600" b="1" i="1" u="none" strike="noStrike" kern="1200" cap="none" spc="0" normalizeH="0" baseline="0" noProof="0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rgbClr val="C0504D">
                    <a:lumMod val="75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= one thousand or the number 1 followed by 3 zero’s (1,000)</a:t>
            </a:r>
            <a:r>
              <a:rPr lang="en-US" sz="3200" b="1" i="1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rgbClr val="FF0000"/>
                </a:solidFill>
                <a:latin typeface="Calibri"/>
              </a:rPr>
              <a:t> </a:t>
            </a:r>
            <a:r>
              <a:rPr lang="en-US" sz="3200" b="1" i="1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rgbClr val="FF0000"/>
                </a:solidFill>
                <a:latin typeface="Calibri"/>
              </a:rPr>
              <a:t>or 10</a:t>
            </a:r>
            <a:r>
              <a:rPr lang="en-US" sz="3200" b="1" i="1" baseline="3000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rgbClr val="FF0000"/>
                </a:solidFill>
                <a:latin typeface="Calibri"/>
              </a:rPr>
              <a:t>3</a:t>
            </a:r>
            <a:r>
              <a:rPr kumimoji="0" lang="en-US" sz="3200" b="1" i="1" u="none" strike="noStrike" kern="1200" cap="none" spc="0" normalizeH="0" baseline="0" noProof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                                                         </a:t>
            </a:r>
            <a:endParaRPr kumimoji="0" lang="en-US" sz="3200" b="1" i="1" u="none" strike="noStrike" kern="1200" cap="none" spc="0" normalizeH="0" baseline="0" noProof="0" dirty="0">
              <a:ln w="1905"/>
              <a:gradFill>
                <a:gsLst>
                  <a:gs pos="0">
                    <a:srgbClr val="F79646">
                      <a:shade val="20000"/>
                      <a:satMod val="200000"/>
                    </a:srgbClr>
                  </a:gs>
                  <a:gs pos="78000">
                    <a:srgbClr val="F79646">
                      <a:tint val="90000"/>
                      <a:shade val="89000"/>
                      <a:satMod val="220000"/>
                    </a:srgbClr>
                  </a:gs>
                  <a:gs pos="100000">
                    <a:srgbClr val="F79646">
                      <a:tint val="12000"/>
                      <a:satMod val="255000"/>
                    </a:srgb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D83E3710-6AA2-4670-B2A4-864DB4B88728}"/>
              </a:ext>
            </a:extLst>
          </p:cNvPr>
          <p:cNvSpPr txBox="1">
            <a:spLocks/>
          </p:cNvSpPr>
          <p:nvPr/>
        </p:nvSpPr>
        <p:spPr>
          <a:xfrm>
            <a:off x="1096258" y="1927075"/>
            <a:ext cx="10430555" cy="68144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1" u="none" strike="noStrike" kern="1200" cap="none" spc="0" normalizeH="0" baseline="0" noProof="0" dirty="0">
                <a:ln w="1905"/>
                <a:gradFill>
                  <a:gsLst>
                    <a:gs pos="0">
                      <a:srgbClr val="F79646">
                        <a:shade val="20000"/>
                        <a:satMod val="200000"/>
                      </a:srgbClr>
                    </a:gs>
                    <a:gs pos="78000">
                      <a:srgbClr val="F79646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F79646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uLnTx/>
                <a:uFillTx/>
                <a:latin typeface="Calibri"/>
                <a:ea typeface="+mn-ea"/>
                <a:cs typeface="+mn-cs"/>
              </a:rPr>
              <a:t>10 = 10</a:t>
            </a:r>
            <a:r>
              <a:rPr kumimoji="0" lang="en-US" sz="4400" b="1" i="1" u="none" strike="noStrike" kern="1200" cap="none" spc="0" normalizeH="0" baseline="30000" noProof="0" dirty="0">
                <a:ln w="1905"/>
                <a:gradFill>
                  <a:gsLst>
                    <a:gs pos="0">
                      <a:srgbClr val="F79646">
                        <a:shade val="20000"/>
                        <a:satMod val="200000"/>
                      </a:srgbClr>
                    </a:gs>
                    <a:gs pos="78000">
                      <a:srgbClr val="F79646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F79646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uLnTx/>
                <a:uFillTx/>
                <a:latin typeface="Calibri"/>
                <a:ea typeface="+mn-ea"/>
                <a:cs typeface="+mn-cs"/>
              </a:rPr>
              <a:t>1</a:t>
            </a:r>
            <a:r>
              <a:rPr kumimoji="0" lang="en-US" sz="4400" b="1" i="1" u="none" strike="noStrike" kern="1200" cap="none" spc="0" normalizeH="0" baseline="0" noProof="0" dirty="0">
                <a:ln w="1905"/>
                <a:gradFill>
                  <a:gsLst>
                    <a:gs pos="0">
                      <a:srgbClr val="F79646">
                        <a:shade val="20000"/>
                        <a:satMod val="200000"/>
                      </a:srgbClr>
                    </a:gs>
                    <a:gs pos="78000">
                      <a:srgbClr val="F79646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F79646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uLnTx/>
                <a:uFillTx/>
                <a:latin typeface="Calibri"/>
                <a:ea typeface="+mn-ea"/>
                <a:cs typeface="+mn-cs"/>
              </a:rPr>
              <a:t>   ten</a:t>
            </a:r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1A93B309-A00F-44E4-985B-0D25E7326C2D}"/>
              </a:ext>
            </a:extLst>
          </p:cNvPr>
          <p:cNvSpPr txBox="1">
            <a:spLocks/>
          </p:cNvSpPr>
          <p:nvPr/>
        </p:nvSpPr>
        <p:spPr>
          <a:xfrm>
            <a:off x="283780" y="3043709"/>
            <a:ext cx="11519338" cy="114300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1" u="none" strike="noStrike" kern="1200" cap="none" spc="0" normalizeH="0" baseline="0" noProof="0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rgbClr val="9BBB59">
                    <a:lumMod val="75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10 x 10  = 10</a:t>
            </a:r>
            <a:r>
              <a:rPr kumimoji="0" lang="en-US" sz="3600" b="1" i="1" u="none" strike="noStrike" kern="1200" cap="none" spc="0" normalizeH="0" baseline="30000" noProof="0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rgbClr val="9BBB59">
                    <a:lumMod val="75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1</a:t>
            </a:r>
            <a:r>
              <a:rPr kumimoji="0" lang="en-US" sz="3600" b="1" i="1" u="none" strike="noStrike" kern="1200" cap="none" spc="0" normalizeH="0" baseline="0" noProof="0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rgbClr val="9BBB59">
                    <a:lumMod val="75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x 10</a:t>
            </a:r>
            <a:r>
              <a:rPr kumimoji="0" lang="en-US" sz="3600" b="1" i="1" u="none" strike="noStrike" kern="1200" cap="none" spc="0" normalizeH="0" baseline="30000" noProof="0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rgbClr val="9BBB59">
                    <a:lumMod val="75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1</a:t>
            </a:r>
            <a:r>
              <a:rPr kumimoji="0" lang="en-US" sz="3600" b="1" i="1" u="none" strike="noStrike" kern="1200" cap="none" spc="0" normalizeH="0" baseline="0" noProof="0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rgbClr val="9BBB59">
                    <a:lumMod val="75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 = 10</a:t>
            </a:r>
            <a:r>
              <a:rPr kumimoji="0" lang="en-US" sz="3600" b="1" i="1" u="none" strike="noStrike" kern="1200" cap="none" spc="0" normalizeH="0" baseline="30000" noProof="0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rgbClr val="9BBB59">
                    <a:lumMod val="75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1+1</a:t>
            </a:r>
            <a:r>
              <a:rPr kumimoji="0" lang="en-US" sz="3600" b="1" i="1" u="none" strike="noStrike" kern="1200" cap="none" spc="0" normalizeH="0" baseline="0" noProof="0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rgbClr val="9BBB59">
                    <a:lumMod val="75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= 10</a:t>
            </a:r>
            <a:r>
              <a:rPr kumimoji="0" lang="en-US" sz="3600" b="1" i="1" u="none" strike="noStrike" kern="1200" cap="none" spc="0" normalizeH="0" baseline="30000" noProof="0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rgbClr val="9BBB59">
                    <a:lumMod val="75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2</a:t>
            </a:r>
            <a:r>
              <a:rPr kumimoji="0" lang="en-US" sz="3600" b="1" i="1" u="none" strike="noStrike" kern="1200" cap="none" spc="0" normalizeH="0" baseline="0" noProof="0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rgbClr val="9BBB59">
                    <a:lumMod val="75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= one hundred or the number 1 followed by 2 zero’s (100) or 10</a:t>
            </a:r>
            <a:r>
              <a:rPr kumimoji="0" lang="en-US" sz="3600" b="1" i="1" u="none" strike="noStrike" kern="1200" cap="none" spc="0" normalizeH="0" baseline="30000" noProof="0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rgbClr val="9BBB59">
                    <a:lumMod val="75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2</a:t>
            </a:r>
            <a:r>
              <a:rPr kumimoji="0" lang="en-US" sz="3600" b="1" i="1" u="none" strike="noStrike" kern="1200" cap="none" spc="0" normalizeH="0" baseline="0" noProof="0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rgbClr val="9BBB59">
                    <a:lumMod val="75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.</a:t>
            </a:r>
            <a:r>
              <a:rPr kumimoji="0" lang="en-US" sz="3200" b="1" i="1" u="none" strike="noStrike" kern="1200" cap="none" spc="0" normalizeH="0" baseline="0" noProof="0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                                                            </a:t>
            </a:r>
            <a:endParaRPr kumimoji="0" lang="en-US" sz="3200" b="1" i="1" u="none" strike="noStrike" kern="1200" cap="none" spc="0" normalizeH="0" baseline="0" noProof="0" dirty="0">
              <a:ln w="1905"/>
              <a:gradFill>
                <a:gsLst>
                  <a:gs pos="0">
                    <a:srgbClr val="F79646">
                      <a:shade val="20000"/>
                      <a:satMod val="200000"/>
                    </a:srgbClr>
                  </a:gs>
                  <a:gs pos="78000">
                    <a:srgbClr val="F79646">
                      <a:tint val="90000"/>
                      <a:shade val="89000"/>
                      <a:satMod val="220000"/>
                    </a:srgbClr>
                  </a:gs>
                  <a:gs pos="100000">
                    <a:srgbClr val="F79646">
                      <a:tint val="12000"/>
                      <a:satMod val="255000"/>
                    </a:srgb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76428392"/>
      </p:ext>
    </p:extLst>
  </p:cSld>
  <p:clrMapOvr>
    <a:masterClrMapping/>
  </p:clrMapOvr>
  <p:transition spd="slow">
    <p:plu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1" grpId="0"/>
      <p:bldP spid="1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5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Prove to Me that God Exists</a:t>
            </a:r>
            <a:endParaRPr lang="en-US" sz="36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2632164" y="1251699"/>
            <a:ext cx="7279346" cy="762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1" u="none" strike="noStrike" kern="1200" cap="none" spc="0" normalizeH="0" baseline="0" noProof="0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4F81BD">
                        <a:tint val="40000"/>
                        <a:satMod val="250000"/>
                      </a:srgbClr>
                    </a:gs>
                    <a:gs pos="9000">
                      <a:srgbClr val="4F81BD">
                        <a:tint val="52000"/>
                        <a:satMod val="300000"/>
                      </a:srgbClr>
                    </a:gs>
                    <a:gs pos="50000">
                      <a:srgbClr val="4F81BD">
                        <a:shade val="20000"/>
                        <a:satMod val="300000"/>
                      </a:srgbClr>
                    </a:gs>
                    <a:gs pos="79000">
                      <a:srgbClr val="4F81BD">
                        <a:tint val="52000"/>
                        <a:satMod val="300000"/>
                      </a:srgbClr>
                    </a:gs>
                    <a:gs pos="100000">
                      <a:srgbClr val="4F81BD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effectLst/>
                <a:uLnTx/>
                <a:uFillTx/>
                <a:latin typeface="Calibri"/>
                <a:ea typeface="+mn-ea"/>
                <a:cs typeface="+mn-cs"/>
              </a:rPr>
              <a:t>The Prophecy Probability Argument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>
                <a:glow rad="63500">
                  <a:srgbClr val="8064A2">
                    <a:satMod val="175000"/>
                    <a:alpha val="40000"/>
                  </a:srgbClr>
                </a:glow>
              </a:effectLst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60DEA019-A81F-4899-9C17-17116417C019}"/>
              </a:ext>
            </a:extLst>
          </p:cNvPr>
          <p:cNvSpPr txBox="1">
            <a:spLocks/>
          </p:cNvSpPr>
          <p:nvPr/>
        </p:nvSpPr>
        <p:spPr>
          <a:xfrm>
            <a:off x="378372" y="2017993"/>
            <a:ext cx="11561079" cy="194779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1" u="none" strike="noStrike" kern="1200" cap="none" spc="0" normalizeH="0" baseline="0" noProof="0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10 x 10 x 10 x 10 x 10 x 10 = 10</a:t>
            </a:r>
            <a:r>
              <a:rPr kumimoji="0" lang="en-US" sz="3600" b="1" i="1" u="none" strike="noStrike" kern="1200" cap="none" spc="0" normalizeH="0" baseline="30000" noProof="0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1</a:t>
            </a:r>
            <a:r>
              <a:rPr kumimoji="0" lang="en-US" sz="3600" b="1" i="1" u="none" strike="noStrike" kern="1200" cap="none" spc="0" normalizeH="0" baseline="0" noProof="0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x 10</a:t>
            </a:r>
            <a:r>
              <a:rPr kumimoji="0" lang="en-US" sz="3600" b="1" i="1" u="none" strike="noStrike" kern="1200" cap="none" spc="0" normalizeH="0" baseline="30000" noProof="0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1</a:t>
            </a:r>
            <a:r>
              <a:rPr kumimoji="0" lang="en-US" sz="3600" b="1" i="1" u="none" strike="noStrike" kern="1200" cap="none" spc="0" normalizeH="0" baseline="0" noProof="0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x 10</a:t>
            </a:r>
            <a:r>
              <a:rPr kumimoji="0" lang="en-US" sz="3600" b="1" i="1" u="none" strike="noStrike" kern="1200" cap="none" spc="0" normalizeH="0" baseline="30000" noProof="0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1</a:t>
            </a:r>
            <a:r>
              <a:rPr kumimoji="0" lang="en-US" sz="3600" b="1" i="1" u="none" strike="noStrike" kern="1200" cap="none" spc="0" normalizeH="0" baseline="0" noProof="0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x 10</a:t>
            </a:r>
            <a:r>
              <a:rPr kumimoji="0" lang="en-US" sz="3600" b="1" i="1" u="none" strike="noStrike" kern="1200" cap="none" spc="0" normalizeH="0" baseline="30000" noProof="0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1</a:t>
            </a:r>
            <a:r>
              <a:rPr kumimoji="0" lang="en-US" sz="3600" b="1" i="1" u="none" strike="noStrike" kern="1200" cap="none" spc="0" normalizeH="0" baseline="0" noProof="0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x 10</a:t>
            </a:r>
            <a:r>
              <a:rPr kumimoji="0" lang="en-US" sz="3600" b="1" i="1" u="none" strike="noStrike" kern="1200" cap="none" spc="0" normalizeH="0" baseline="30000" noProof="0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1</a:t>
            </a:r>
            <a:r>
              <a:rPr kumimoji="0" lang="en-US" sz="3600" b="1" i="1" u="none" strike="noStrike" kern="1200" cap="none" spc="0" normalizeH="0" baseline="0" noProof="0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x 10</a:t>
            </a:r>
            <a:r>
              <a:rPr kumimoji="0" lang="en-US" sz="3600" b="1" i="1" u="none" strike="noStrike" kern="1200" cap="none" spc="0" normalizeH="0" baseline="30000" noProof="0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1</a:t>
            </a:r>
            <a:r>
              <a:rPr kumimoji="0" lang="en-US" sz="3600" b="1" i="1" u="none" strike="noStrike" kern="1200" cap="none" spc="0" normalizeH="0" baseline="0" noProof="0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= 1,000,000 = one million or the number 1 followed by 6 zero’s (1,000,000) or 10</a:t>
            </a:r>
            <a:r>
              <a:rPr kumimoji="0" lang="en-US" sz="3600" b="1" i="1" u="none" strike="noStrike" kern="1200" cap="none" spc="0" normalizeH="0" baseline="30000" noProof="0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6</a:t>
            </a:r>
            <a:endParaRPr kumimoji="0" lang="en-US" sz="3600" b="1" i="1" u="none" strike="noStrike" kern="1200" cap="none" spc="0" normalizeH="0" baseline="0" noProof="0" dirty="0">
              <a:ln w="1905"/>
              <a:gradFill>
                <a:gsLst>
                  <a:gs pos="0">
                    <a:srgbClr val="F79646">
                      <a:shade val="20000"/>
                      <a:satMod val="200000"/>
                    </a:srgbClr>
                  </a:gs>
                  <a:gs pos="78000">
                    <a:srgbClr val="F79646">
                      <a:tint val="90000"/>
                      <a:shade val="89000"/>
                      <a:satMod val="220000"/>
                    </a:srgbClr>
                  </a:gs>
                  <a:gs pos="100000">
                    <a:srgbClr val="F79646">
                      <a:tint val="12000"/>
                      <a:satMod val="255000"/>
                    </a:srgb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43C39EC2-D9A8-4BAA-A627-529D90769F41}"/>
              </a:ext>
            </a:extLst>
          </p:cNvPr>
          <p:cNvSpPr txBox="1">
            <a:spLocks/>
          </p:cNvSpPr>
          <p:nvPr/>
        </p:nvSpPr>
        <p:spPr>
          <a:xfrm>
            <a:off x="472966" y="4146710"/>
            <a:ext cx="11014841" cy="13489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1" u="none" strike="noStrike" kern="1200" cap="none" spc="0" normalizeH="0" baseline="0" noProof="0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1 chance in 10</a:t>
            </a:r>
            <a:r>
              <a:rPr kumimoji="0" lang="en-US" sz="3600" b="1" i="1" u="none" strike="noStrike" kern="1200" cap="none" spc="0" normalizeH="0" baseline="30000" noProof="0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53</a:t>
            </a:r>
            <a:r>
              <a:rPr kumimoji="0" lang="en-US" sz="3600" b="1" i="1" u="none" strike="noStrike" kern="1200" cap="none" spc="0" normalizeH="0" baseline="0" noProof="0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power = zero chance, it’ll never happen</a:t>
            </a:r>
            <a:br>
              <a:rPr kumimoji="0" lang="en-US" sz="3600" b="1" i="1" u="none" strike="noStrike" kern="1200" cap="none" spc="0" normalizeH="0" baseline="0" noProof="0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</a:br>
            <a:r>
              <a:rPr kumimoji="0" lang="en-US" sz="3600" b="1" i="1" u="none" strike="noStrike" kern="1200" cap="none" spc="0" normalizeH="0" baseline="0" noProof="0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That’s 1 followed by 53 zeros</a:t>
            </a:r>
            <a:r>
              <a:rPr kumimoji="0" lang="en-US" sz="3600" b="1" i="1" u="none" strike="noStrike" kern="1200" cap="none" spc="0" normalizeH="0" baseline="0" noProof="0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rgbClr val="FFCC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.</a:t>
            </a:r>
            <a:r>
              <a:rPr kumimoji="0" lang="en-US" sz="3200" b="1" i="1" u="none" strike="noStrike" kern="1200" cap="none" spc="0" normalizeH="0" baseline="0" noProof="0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                                                             </a:t>
            </a:r>
            <a:endParaRPr kumimoji="0" lang="en-US" sz="3200" b="1" i="1" u="none" strike="noStrike" kern="1200" cap="none" spc="0" normalizeH="0" baseline="0" noProof="0" dirty="0">
              <a:ln w="1905"/>
              <a:gradFill>
                <a:gsLst>
                  <a:gs pos="0">
                    <a:srgbClr val="F79646">
                      <a:shade val="20000"/>
                      <a:satMod val="200000"/>
                    </a:srgbClr>
                  </a:gs>
                  <a:gs pos="78000">
                    <a:srgbClr val="F79646">
                      <a:tint val="90000"/>
                      <a:shade val="89000"/>
                      <a:satMod val="220000"/>
                    </a:srgbClr>
                  </a:gs>
                  <a:gs pos="100000">
                    <a:srgbClr val="F79646">
                      <a:tint val="12000"/>
                      <a:satMod val="255000"/>
                    </a:srgb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D3DC8E3B-710F-4E1B-99C7-00441BE36237}"/>
              </a:ext>
            </a:extLst>
          </p:cNvPr>
          <p:cNvSpPr txBox="1">
            <a:spLocks/>
          </p:cNvSpPr>
          <p:nvPr/>
        </p:nvSpPr>
        <p:spPr>
          <a:xfrm>
            <a:off x="1039649" y="5676557"/>
            <a:ext cx="9523843" cy="8398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1" u="none" strike="noStrike" kern="1200" cap="none" spc="0" normalizeH="0" baseline="0" noProof="0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Great, now you’re an expert in exponents</a:t>
            </a:r>
            <a:r>
              <a:rPr kumimoji="0" lang="en-US" sz="3200" b="1" i="1" u="none" strike="noStrike" kern="1200" cap="none" spc="0" normalizeH="0" baseline="0" noProof="0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                                                             </a:t>
            </a:r>
            <a:endParaRPr kumimoji="0" lang="en-US" sz="3200" b="1" i="1" u="none" strike="noStrike" kern="1200" cap="none" spc="0" normalizeH="0" baseline="0" noProof="0" dirty="0">
              <a:ln w="1905"/>
              <a:gradFill>
                <a:gsLst>
                  <a:gs pos="0">
                    <a:srgbClr val="F79646">
                      <a:shade val="20000"/>
                      <a:satMod val="200000"/>
                    </a:srgbClr>
                  </a:gs>
                  <a:gs pos="78000">
                    <a:srgbClr val="F79646">
                      <a:tint val="90000"/>
                      <a:shade val="89000"/>
                      <a:satMod val="220000"/>
                    </a:srgbClr>
                  </a:gs>
                  <a:gs pos="100000">
                    <a:srgbClr val="F79646">
                      <a:tint val="12000"/>
                      <a:satMod val="255000"/>
                    </a:srgb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83657931"/>
      </p:ext>
    </p:extLst>
  </p:cSld>
  <p:clrMapOvr>
    <a:masterClrMapping/>
  </p:clrMapOvr>
  <p:transition spd="slow">
    <p:plu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5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Prove to Me that God Exists</a:t>
            </a:r>
            <a:endParaRPr lang="en-US" sz="36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3673997" y="1328677"/>
            <a:ext cx="5373189" cy="762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1" u="none" strike="noStrike" kern="1200" cap="none" spc="0" normalizeH="0" baseline="0" noProof="0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4F81BD">
                        <a:tint val="40000"/>
                        <a:satMod val="250000"/>
                      </a:srgbClr>
                    </a:gs>
                    <a:gs pos="9000">
                      <a:srgbClr val="4F81BD">
                        <a:tint val="52000"/>
                        <a:satMod val="300000"/>
                      </a:srgbClr>
                    </a:gs>
                    <a:gs pos="50000">
                      <a:srgbClr val="4F81BD">
                        <a:shade val="20000"/>
                        <a:satMod val="300000"/>
                      </a:srgbClr>
                    </a:gs>
                    <a:gs pos="79000">
                      <a:srgbClr val="4F81BD">
                        <a:tint val="52000"/>
                        <a:satMod val="300000"/>
                      </a:srgbClr>
                    </a:gs>
                    <a:gs pos="100000">
                      <a:srgbClr val="4F81BD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effectLst/>
                <a:uLnTx/>
                <a:uFillTx/>
                <a:latin typeface="Calibri"/>
                <a:ea typeface="+mn-ea"/>
                <a:cs typeface="+mn-cs"/>
              </a:rPr>
              <a:t>The Science Argument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>
                <a:glow rad="63500">
                  <a:srgbClr val="8064A2">
                    <a:satMod val="175000"/>
                    <a:alpha val="40000"/>
                  </a:srgbClr>
                </a:glow>
              </a:effectLst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665186" y="1939832"/>
            <a:ext cx="11042468" cy="68144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200" b="1" i="1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rgbClr val="FF0000"/>
                </a:solidFill>
                <a:latin typeface="Calibri"/>
              </a:rPr>
              <a:t>Let’s look </a:t>
            </a:r>
            <a:r>
              <a:rPr lang="en-US" sz="3200" b="1" i="1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rgbClr val="FF0000"/>
                </a:solidFill>
                <a:latin typeface="Calibri"/>
              </a:rPr>
              <a:t>at three </a:t>
            </a:r>
            <a:r>
              <a:rPr lang="en-US" sz="3200" b="1" i="1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rgbClr val="FF0000"/>
                </a:solidFill>
                <a:latin typeface="Calibri"/>
              </a:rPr>
              <a:t>lines of reasoning:</a:t>
            </a:r>
            <a:endParaRPr kumimoji="0" lang="en-US" sz="3200" b="1" i="1" u="sng" strike="noStrike" kern="1200" cap="none" spc="0" normalizeH="0" baseline="0" noProof="0" dirty="0">
              <a:ln w="1905"/>
              <a:gradFill>
                <a:gsLst>
                  <a:gs pos="0">
                    <a:srgbClr val="F79646">
                      <a:shade val="20000"/>
                      <a:satMod val="200000"/>
                    </a:srgbClr>
                  </a:gs>
                  <a:gs pos="78000">
                    <a:srgbClr val="F79646">
                      <a:tint val="90000"/>
                      <a:shade val="89000"/>
                      <a:satMod val="220000"/>
                    </a:srgbClr>
                  </a:gs>
                  <a:gs pos="100000">
                    <a:srgbClr val="F79646">
                      <a:tint val="12000"/>
                      <a:satMod val="255000"/>
                    </a:srgb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D83E3710-6AA2-4670-B2A4-864DB4B88728}"/>
              </a:ext>
            </a:extLst>
          </p:cNvPr>
          <p:cNvSpPr txBox="1">
            <a:spLocks/>
          </p:cNvSpPr>
          <p:nvPr/>
        </p:nvSpPr>
        <p:spPr>
          <a:xfrm>
            <a:off x="1096258" y="2561291"/>
            <a:ext cx="10611396" cy="6068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200" b="1" i="1" dirty="0">
                <a:ln w="1905"/>
                <a:gradFill>
                  <a:gsLst>
                    <a:gs pos="0">
                      <a:srgbClr val="F79646">
                        <a:shade val="20000"/>
                        <a:satMod val="200000"/>
                      </a:srgbClr>
                    </a:gs>
                    <a:gs pos="78000">
                      <a:srgbClr val="F79646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F79646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/>
              </a:rPr>
              <a:t>1) The fine-tuned universe perfectly suited for our type of life.</a:t>
            </a:r>
            <a:endParaRPr kumimoji="0" lang="en-US" sz="3200" b="1" i="1" u="none" strike="noStrike" kern="1200" cap="none" spc="0" normalizeH="0" baseline="0" noProof="0" dirty="0">
              <a:ln w="1905"/>
              <a:gradFill>
                <a:gsLst>
                  <a:gs pos="0">
                    <a:srgbClr val="F79646">
                      <a:shade val="20000"/>
                      <a:satMod val="200000"/>
                    </a:srgbClr>
                  </a:gs>
                  <a:gs pos="78000">
                    <a:srgbClr val="F79646">
                      <a:tint val="90000"/>
                      <a:shade val="89000"/>
                      <a:satMod val="220000"/>
                    </a:srgbClr>
                  </a:gs>
                  <a:gs pos="100000">
                    <a:srgbClr val="F79646">
                      <a:tint val="12000"/>
                      <a:satMod val="255000"/>
                    </a:srgb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39F6F46B-D27F-48CC-AEDC-0312F5805ADE}"/>
              </a:ext>
            </a:extLst>
          </p:cNvPr>
          <p:cNvSpPr txBox="1">
            <a:spLocks/>
          </p:cNvSpPr>
          <p:nvPr/>
        </p:nvSpPr>
        <p:spPr>
          <a:xfrm>
            <a:off x="1580604" y="3289413"/>
            <a:ext cx="10611396" cy="6068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200" b="1" i="1" noProof="0" dirty="0">
                <a:ln w="1905"/>
                <a:solidFill>
                  <a:schemeClr val="accent3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/>
              </a:rPr>
              <a:t>A) There are at least 152 physical constants necessary for life</a:t>
            </a:r>
            <a:r>
              <a:rPr lang="en-US" sz="3200" b="1" i="1" noProof="0" dirty="0">
                <a:ln w="1905"/>
                <a:gradFill>
                  <a:gsLst>
                    <a:gs pos="0">
                      <a:srgbClr val="F79646">
                        <a:shade val="20000"/>
                        <a:satMod val="200000"/>
                      </a:srgbClr>
                    </a:gs>
                    <a:gs pos="78000">
                      <a:srgbClr val="F79646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F79646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/>
              </a:rPr>
              <a:t>.</a:t>
            </a:r>
            <a:endParaRPr kumimoji="0" lang="en-US" sz="3200" b="1" i="1" u="none" strike="noStrike" kern="1200" cap="none" spc="0" normalizeH="0" baseline="0" noProof="0" dirty="0">
              <a:ln w="1905"/>
              <a:gradFill>
                <a:gsLst>
                  <a:gs pos="0">
                    <a:srgbClr val="F79646">
                      <a:shade val="20000"/>
                      <a:satMod val="200000"/>
                    </a:srgbClr>
                  </a:gs>
                  <a:gs pos="78000">
                    <a:srgbClr val="F79646">
                      <a:tint val="90000"/>
                      <a:shade val="89000"/>
                      <a:satMod val="220000"/>
                    </a:srgbClr>
                  </a:gs>
                  <a:gs pos="100000">
                    <a:srgbClr val="F79646">
                      <a:tint val="12000"/>
                      <a:satMod val="255000"/>
                    </a:srgb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966832D7-665D-4E11-B612-6840021FFC41}"/>
              </a:ext>
            </a:extLst>
          </p:cNvPr>
          <p:cNvSpPr txBox="1">
            <a:spLocks/>
          </p:cNvSpPr>
          <p:nvPr/>
        </p:nvSpPr>
        <p:spPr>
          <a:xfrm>
            <a:off x="346841" y="4111562"/>
            <a:ext cx="11513213" cy="1858309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1" u="none" strike="noStrike" kern="1200" cap="none" spc="0" normalizeH="0" baseline="0" noProof="0" dirty="0">
                <a:ln w="1905"/>
                <a:solidFill>
                  <a:schemeClr val="bg2">
                    <a:lumMod val="2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uLnTx/>
                <a:uFillTx/>
                <a:latin typeface="Calibri"/>
                <a:ea typeface="+mn-ea"/>
                <a:cs typeface="+mn-cs"/>
              </a:rPr>
              <a:t>The probability of all of these physical constants being exactly accurate to produce &amp; sustain</a:t>
            </a:r>
            <a:r>
              <a:rPr kumimoji="0" lang="en-US" sz="3200" b="1" i="1" u="none" strike="noStrike" kern="1200" cap="none" spc="0" normalizeH="0" noProof="0" dirty="0">
                <a:ln w="1905"/>
                <a:solidFill>
                  <a:schemeClr val="bg2">
                    <a:lumMod val="2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uLnTx/>
                <a:uFillTx/>
                <a:latin typeface="Calibri"/>
                <a:ea typeface="+mn-ea"/>
                <a:cs typeface="+mn-cs"/>
              </a:rPr>
              <a:t> our type of life is 1 in 10</a:t>
            </a:r>
            <a:r>
              <a:rPr kumimoji="0" lang="en-US" sz="3200" b="1" i="1" u="none" strike="noStrike" kern="1200" cap="none" spc="0" normalizeH="0" baseline="30000" noProof="0" dirty="0">
                <a:ln w="1905"/>
                <a:solidFill>
                  <a:schemeClr val="bg2">
                    <a:lumMod val="2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uLnTx/>
                <a:uFillTx/>
                <a:latin typeface="Calibri"/>
                <a:ea typeface="+mn-ea"/>
                <a:cs typeface="+mn-cs"/>
              </a:rPr>
              <a:t>282</a:t>
            </a:r>
            <a:r>
              <a:rPr kumimoji="0" lang="en-US" sz="3200" b="1" i="1" u="none" strike="noStrike" kern="1200" cap="none" spc="0" normalizeH="0" noProof="0" dirty="0">
                <a:ln w="1905"/>
                <a:solidFill>
                  <a:schemeClr val="bg2">
                    <a:lumMod val="2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uLnTx/>
                <a:uFillTx/>
                <a:latin typeface="Calibri"/>
                <a:ea typeface="+mn-ea"/>
                <a:cs typeface="+mn-cs"/>
              </a:rPr>
              <a:t> power. That’s 1 followed by 282 zeros. Remember 1 chance in 10</a:t>
            </a:r>
            <a:r>
              <a:rPr kumimoji="0" lang="en-US" sz="3200" b="1" i="1" u="none" strike="noStrike" kern="1200" cap="none" spc="0" normalizeH="0" baseline="30000" noProof="0" dirty="0">
                <a:ln w="1905"/>
                <a:solidFill>
                  <a:schemeClr val="bg2">
                    <a:lumMod val="2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uLnTx/>
                <a:uFillTx/>
                <a:latin typeface="Calibri"/>
                <a:ea typeface="+mn-ea"/>
                <a:cs typeface="+mn-cs"/>
              </a:rPr>
              <a:t>53</a:t>
            </a:r>
            <a:r>
              <a:rPr kumimoji="0" lang="en-US" sz="3200" b="1" i="1" u="none" strike="noStrike" kern="1200" cap="none" spc="0" normalizeH="0" noProof="0" dirty="0">
                <a:ln w="1905"/>
                <a:solidFill>
                  <a:schemeClr val="bg2">
                    <a:lumMod val="2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uLnTx/>
                <a:uFillTx/>
                <a:latin typeface="Calibri"/>
                <a:ea typeface="+mn-ea"/>
                <a:cs typeface="+mn-cs"/>
              </a:rPr>
              <a:t> power is defined as NEVER happening.</a:t>
            </a:r>
            <a:endParaRPr kumimoji="0" lang="en-US" sz="3200" b="1" i="1" u="none" strike="noStrike" kern="1200" cap="none" spc="0" normalizeH="0" baseline="0" noProof="0" dirty="0">
              <a:ln w="1905"/>
              <a:solidFill>
                <a:schemeClr val="bg2">
                  <a:lumMod val="2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6483732"/>
      </p:ext>
    </p:extLst>
  </p:cSld>
  <p:clrMapOvr>
    <a:masterClrMapping/>
  </p:clrMapOvr>
  <p:transition spd="slow">
    <p:plu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1" grpId="0"/>
      <p:bldP spid="10" grpId="0"/>
      <p:bldP spid="1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5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Prove to Me that God Exists</a:t>
            </a:r>
            <a:endParaRPr lang="en-US" sz="36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3673997" y="1328677"/>
            <a:ext cx="5373189" cy="762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1" u="none" strike="noStrike" kern="1200" cap="none" spc="0" normalizeH="0" baseline="0" noProof="0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4F81BD">
                        <a:tint val="40000"/>
                        <a:satMod val="250000"/>
                      </a:srgbClr>
                    </a:gs>
                    <a:gs pos="9000">
                      <a:srgbClr val="4F81BD">
                        <a:tint val="52000"/>
                        <a:satMod val="300000"/>
                      </a:srgbClr>
                    </a:gs>
                    <a:gs pos="50000">
                      <a:srgbClr val="4F81BD">
                        <a:shade val="20000"/>
                        <a:satMod val="300000"/>
                      </a:srgbClr>
                    </a:gs>
                    <a:gs pos="79000">
                      <a:srgbClr val="4F81BD">
                        <a:tint val="52000"/>
                        <a:satMod val="300000"/>
                      </a:srgbClr>
                    </a:gs>
                    <a:gs pos="100000">
                      <a:srgbClr val="4F81BD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effectLst/>
                <a:uLnTx/>
                <a:uFillTx/>
                <a:latin typeface="Calibri"/>
                <a:ea typeface="+mn-ea"/>
                <a:cs typeface="+mn-cs"/>
              </a:rPr>
              <a:t>The Science Argument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>
                <a:glow rad="63500">
                  <a:srgbClr val="8064A2">
                    <a:satMod val="175000"/>
                    <a:alpha val="40000"/>
                  </a:srgbClr>
                </a:glow>
              </a:effectLst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29DC0D6-2013-452A-AA2E-D6C1C866653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2090677"/>
            <a:ext cx="10972800" cy="44926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737560"/>
      </p:ext>
    </p:extLst>
  </p:cSld>
  <p:clrMapOvr>
    <a:masterClrMapping/>
  </p:clrMapOvr>
  <p:transition spd="slow">
    <p:plus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5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Prove to Me that God Exists</a:t>
            </a:r>
            <a:endParaRPr lang="en-US" sz="36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3673997" y="1328677"/>
            <a:ext cx="5373189" cy="762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1" u="none" strike="noStrike" kern="1200" cap="none" spc="0" normalizeH="0" baseline="0" noProof="0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4F81BD">
                        <a:tint val="40000"/>
                        <a:satMod val="250000"/>
                      </a:srgbClr>
                    </a:gs>
                    <a:gs pos="9000">
                      <a:srgbClr val="4F81BD">
                        <a:tint val="52000"/>
                        <a:satMod val="300000"/>
                      </a:srgbClr>
                    </a:gs>
                    <a:gs pos="50000">
                      <a:srgbClr val="4F81BD">
                        <a:shade val="20000"/>
                        <a:satMod val="300000"/>
                      </a:srgbClr>
                    </a:gs>
                    <a:gs pos="79000">
                      <a:srgbClr val="4F81BD">
                        <a:tint val="52000"/>
                        <a:satMod val="300000"/>
                      </a:srgbClr>
                    </a:gs>
                    <a:gs pos="100000">
                      <a:srgbClr val="4F81BD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effectLst/>
                <a:uLnTx/>
                <a:uFillTx/>
                <a:latin typeface="Calibri"/>
                <a:ea typeface="+mn-ea"/>
                <a:cs typeface="+mn-cs"/>
              </a:rPr>
              <a:t>The Science Argument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>
                <a:glow rad="63500">
                  <a:srgbClr val="8064A2">
                    <a:satMod val="175000"/>
                    <a:alpha val="40000"/>
                  </a:srgbClr>
                </a:glow>
              </a:effectLst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F11C4DA2-F8C5-4F2B-89CB-47E10C2A7C8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6389" y="2090677"/>
            <a:ext cx="10972800" cy="44926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3985690"/>
      </p:ext>
    </p:extLst>
  </p:cSld>
  <p:clrMapOvr>
    <a:masterClrMapping/>
  </p:clrMapOvr>
  <p:transition spd="slow">
    <p:plus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5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Prove to Me that God Exists</a:t>
            </a:r>
            <a:endParaRPr lang="en-US" sz="36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3673997" y="1328677"/>
            <a:ext cx="5373189" cy="762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1" u="none" strike="noStrike" kern="1200" cap="none" spc="0" normalizeH="0" baseline="0" noProof="0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4F81BD">
                        <a:tint val="40000"/>
                        <a:satMod val="250000"/>
                      </a:srgbClr>
                    </a:gs>
                    <a:gs pos="9000">
                      <a:srgbClr val="4F81BD">
                        <a:tint val="52000"/>
                        <a:satMod val="300000"/>
                      </a:srgbClr>
                    </a:gs>
                    <a:gs pos="50000">
                      <a:srgbClr val="4F81BD">
                        <a:shade val="20000"/>
                        <a:satMod val="300000"/>
                      </a:srgbClr>
                    </a:gs>
                    <a:gs pos="79000">
                      <a:srgbClr val="4F81BD">
                        <a:tint val="52000"/>
                        <a:satMod val="300000"/>
                      </a:srgbClr>
                    </a:gs>
                    <a:gs pos="100000">
                      <a:srgbClr val="4F81BD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effectLst/>
                <a:uLnTx/>
                <a:uFillTx/>
                <a:latin typeface="Calibri"/>
                <a:ea typeface="+mn-ea"/>
                <a:cs typeface="+mn-cs"/>
              </a:rPr>
              <a:t>The Science Argument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>
                <a:glow rad="63500">
                  <a:srgbClr val="8064A2">
                    <a:satMod val="175000"/>
                    <a:alpha val="40000"/>
                  </a:srgbClr>
                </a:glow>
              </a:effectLst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39F6F46B-D27F-48CC-AEDC-0312F5805ADE}"/>
              </a:ext>
            </a:extLst>
          </p:cNvPr>
          <p:cNvSpPr txBox="1">
            <a:spLocks/>
          </p:cNvSpPr>
          <p:nvPr/>
        </p:nvSpPr>
        <p:spPr>
          <a:xfrm>
            <a:off x="283785" y="2471677"/>
            <a:ext cx="11729545" cy="142454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1" u="none" strike="noStrike" kern="1200" cap="none" spc="0" normalizeH="0" baseline="0" noProof="0" dirty="0">
                <a:ln w="1905"/>
                <a:solidFill>
                  <a:srgbClr val="9BBB59">
                    <a:lumMod val="75000"/>
                  </a:srgb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4400" b="1" i="1" u="none" strike="noStrike" kern="1200" cap="none" spc="0" normalizeH="0" baseline="0" noProof="0" dirty="0">
                <a:ln w="1905"/>
                <a:solidFill>
                  <a:srgbClr val="9BBB59">
                    <a:lumMod val="75000"/>
                  </a:srgb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uLnTx/>
                <a:uFillTx/>
                <a:latin typeface="Calibri"/>
                <a:ea typeface="+mn-ea"/>
                <a:cs typeface="+mn-cs"/>
              </a:rPr>
              <a:t>Do you think all of these constants could have                          happened by chance?</a:t>
            </a:r>
            <a:endParaRPr kumimoji="0" lang="en-US" sz="4400" b="1" i="1" u="none" strike="noStrike" kern="1200" cap="none" spc="0" normalizeH="0" baseline="0" noProof="0" dirty="0">
              <a:ln w="1905"/>
              <a:gradFill>
                <a:gsLst>
                  <a:gs pos="0">
                    <a:srgbClr val="F79646">
                      <a:shade val="20000"/>
                      <a:satMod val="200000"/>
                    </a:srgbClr>
                  </a:gs>
                  <a:gs pos="78000">
                    <a:srgbClr val="F79646">
                      <a:tint val="90000"/>
                      <a:shade val="89000"/>
                      <a:satMod val="220000"/>
                    </a:srgbClr>
                  </a:gs>
                  <a:gs pos="100000">
                    <a:srgbClr val="F79646">
                      <a:tint val="12000"/>
                      <a:satMod val="255000"/>
                    </a:srgb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966832D7-665D-4E11-B612-6840021FFC41}"/>
              </a:ext>
            </a:extLst>
          </p:cNvPr>
          <p:cNvSpPr txBox="1">
            <a:spLocks/>
          </p:cNvSpPr>
          <p:nvPr/>
        </p:nvSpPr>
        <p:spPr>
          <a:xfrm>
            <a:off x="346841" y="4111562"/>
            <a:ext cx="11513213" cy="185830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800" b="1" i="1" dirty="0">
                <a:ln w="1905"/>
                <a:solidFill>
                  <a:srgbClr val="EEECE1">
                    <a:lumMod val="25000"/>
                  </a:srgb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/>
              </a:rPr>
              <a:t>How does this affect your view of who or   what created our universe?</a:t>
            </a:r>
            <a:endParaRPr kumimoji="0" lang="en-US" sz="4800" b="1" i="1" u="none" strike="noStrike" kern="1200" cap="none" spc="0" normalizeH="0" baseline="0" noProof="0" dirty="0">
              <a:ln w="1905"/>
              <a:solidFill>
                <a:srgbClr val="EEECE1">
                  <a:lumMod val="25000"/>
                </a:srgb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909861415"/>
      </p:ext>
    </p:extLst>
  </p:cSld>
  <p:clrMapOvr>
    <a:masterClrMapping/>
  </p:clrMapOvr>
  <p:transition spd="slow">
    <p:plu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5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Prove to Me that God Exists</a:t>
            </a:r>
            <a:endParaRPr lang="en-US" sz="36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3673997" y="1328677"/>
            <a:ext cx="5373189" cy="762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1" u="none" strike="noStrike" kern="1200" cap="none" spc="0" normalizeH="0" baseline="0" noProof="0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4F81BD">
                        <a:tint val="40000"/>
                        <a:satMod val="250000"/>
                      </a:srgbClr>
                    </a:gs>
                    <a:gs pos="9000">
                      <a:srgbClr val="4F81BD">
                        <a:tint val="52000"/>
                        <a:satMod val="300000"/>
                      </a:srgbClr>
                    </a:gs>
                    <a:gs pos="50000">
                      <a:srgbClr val="4F81BD">
                        <a:shade val="20000"/>
                        <a:satMod val="300000"/>
                      </a:srgbClr>
                    </a:gs>
                    <a:gs pos="79000">
                      <a:srgbClr val="4F81BD">
                        <a:tint val="52000"/>
                        <a:satMod val="300000"/>
                      </a:srgbClr>
                    </a:gs>
                    <a:gs pos="100000">
                      <a:srgbClr val="4F81BD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effectLst/>
                <a:uLnTx/>
                <a:uFillTx/>
                <a:latin typeface="Calibri"/>
                <a:ea typeface="+mn-ea"/>
                <a:cs typeface="+mn-cs"/>
              </a:rPr>
              <a:t>The Science Argument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>
                <a:glow rad="63500">
                  <a:srgbClr val="8064A2">
                    <a:satMod val="175000"/>
                    <a:alpha val="40000"/>
                  </a:srgbClr>
                </a:glow>
              </a:effectLst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665186" y="1939832"/>
            <a:ext cx="11042468" cy="68144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1" u="none" strike="noStrike" kern="1200" cap="none" spc="0" normalizeH="0" baseline="0" noProof="0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Let’s look at </a:t>
            </a:r>
            <a:r>
              <a:rPr lang="en-US" sz="3200" b="1" i="1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rgbClr val="FF0000"/>
                </a:solidFill>
                <a:latin typeface="Calibri"/>
              </a:rPr>
              <a:t>three</a:t>
            </a:r>
            <a:r>
              <a:rPr kumimoji="0" lang="en-US" sz="3200" b="1" i="1" u="none" strike="noStrike" kern="1200" cap="none" spc="0" normalizeH="0" baseline="0" noProof="0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lines of reasoning:</a:t>
            </a:r>
            <a:endParaRPr kumimoji="0" lang="en-US" sz="3200" b="1" i="1" u="sng" strike="noStrike" kern="1200" cap="none" spc="0" normalizeH="0" baseline="0" noProof="0" dirty="0">
              <a:ln w="1905"/>
              <a:gradFill>
                <a:gsLst>
                  <a:gs pos="0">
                    <a:srgbClr val="F79646">
                      <a:shade val="20000"/>
                      <a:satMod val="200000"/>
                    </a:srgbClr>
                  </a:gs>
                  <a:gs pos="78000">
                    <a:srgbClr val="F79646">
                      <a:tint val="90000"/>
                      <a:shade val="89000"/>
                      <a:satMod val="220000"/>
                    </a:srgbClr>
                  </a:gs>
                  <a:gs pos="100000">
                    <a:srgbClr val="F79646">
                      <a:tint val="12000"/>
                      <a:satMod val="255000"/>
                    </a:srgb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94687168-3893-4737-A8B9-AEA2BCF458AA}"/>
              </a:ext>
            </a:extLst>
          </p:cNvPr>
          <p:cNvSpPr txBox="1">
            <a:spLocks/>
          </p:cNvSpPr>
          <p:nvPr/>
        </p:nvSpPr>
        <p:spPr>
          <a:xfrm>
            <a:off x="472966" y="2700169"/>
            <a:ext cx="10972800" cy="7554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1" u="none" strike="noStrike" kern="1200" cap="none" spc="0" normalizeH="0" baseline="0" noProof="0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rgbClr val="9BBB59">
                    <a:lumMod val="75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2) The incredible design of our bodily cells and DNA</a:t>
            </a:r>
            <a:r>
              <a:rPr kumimoji="0" lang="en-US" sz="4000" b="1" i="1" u="none" strike="noStrike" kern="1200" cap="none" spc="0" normalizeH="0" baseline="0" noProof="0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                                                              </a:t>
            </a:r>
            <a:endParaRPr kumimoji="0" lang="en-US" sz="4000" b="1" i="1" u="none" strike="noStrike" kern="1200" cap="none" spc="0" normalizeH="0" baseline="0" noProof="0" dirty="0">
              <a:ln w="1905"/>
              <a:gradFill>
                <a:gsLst>
                  <a:gs pos="0">
                    <a:srgbClr val="F79646">
                      <a:shade val="20000"/>
                      <a:satMod val="200000"/>
                    </a:srgbClr>
                  </a:gs>
                  <a:gs pos="78000">
                    <a:srgbClr val="F79646">
                      <a:tint val="90000"/>
                      <a:shade val="89000"/>
                      <a:satMod val="220000"/>
                    </a:srgbClr>
                  </a:gs>
                  <a:gs pos="100000">
                    <a:srgbClr val="F79646">
                      <a:tint val="12000"/>
                      <a:satMod val="255000"/>
                    </a:srgb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37FA562B-4262-4A7C-9382-AE5ADC103D9A}"/>
              </a:ext>
            </a:extLst>
          </p:cNvPr>
          <p:cNvSpPr txBox="1">
            <a:spLocks/>
          </p:cNvSpPr>
          <p:nvPr/>
        </p:nvSpPr>
        <p:spPr>
          <a:xfrm>
            <a:off x="1093075" y="3534536"/>
            <a:ext cx="10584097" cy="7021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1" u="none" strike="noStrike" kern="1200" cap="none" spc="0" normalizeH="0" baseline="0" noProof="0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A) </a:t>
            </a:r>
            <a:r>
              <a:rPr lang="en-US" sz="3200" b="1" i="1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chemeClr val="accent2">
                    <a:lumMod val="75000"/>
                  </a:schemeClr>
                </a:solidFill>
                <a:latin typeface="Calibri"/>
              </a:rPr>
              <a:t>The ATP example</a:t>
            </a:r>
            <a:r>
              <a:rPr kumimoji="0" lang="en-US" sz="3200" b="1" i="1" u="none" strike="noStrike" kern="1200" cap="none" spc="0" normalizeH="0" baseline="0" noProof="0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                                                              </a:t>
            </a:r>
            <a:endParaRPr kumimoji="0" lang="en-US" sz="3200" b="1" i="1" u="none" strike="noStrike" kern="1200" cap="none" spc="0" normalizeH="0" baseline="0" noProof="0" dirty="0">
              <a:ln w="1905"/>
              <a:gradFill>
                <a:gsLst>
                  <a:gs pos="0">
                    <a:srgbClr val="F79646">
                      <a:shade val="20000"/>
                      <a:satMod val="200000"/>
                    </a:srgbClr>
                  </a:gs>
                  <a:gs pos="78000">
                    <a:srgbClr val="F79646">
                      <a:tint val="90000"/>
                      <a:shade val="89000"/>
                      <a:satMod val="220000"/>
                    </a:srgbClr>
                  </a:gs>
                  <a:gs pos="100000">
                    <a:srgbClr val="F79646">
                      <a:tint val="12000"/>
                      <a:satMod val="255000"/>
                    </a:srgb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95177120"/>
      </p:ext>
    </p:extLst>
  </p:cSld>
  <p:clrMapOvr>
    <a:masterClrMapping/>
  </p:clrMapOvr>
  <p:transition spd="slow">
    <p:plu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1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201</TotalTime>
  <Words>534</Words>
  <Application>Microsoft Office PowerPoint</Application>
  <PresentationFormat>Widescreen</PresentationFormat>
  <Paragraphs>57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17</vt:i4>
      </vt:variant>
    </vt:vector>
  </HeadingPairs>
  <TitlesOfParts>
    <vt:vector size="22" baseType="lpstr">
      <vt:lpstr>Arial</vt:lpstr>
      <vt:lpstr>Calibri</vt:lpstr>
      <vt:lpstr>Calibri Light</vt:lpstr>
      <vt:lpstr>Office Theme</vt:lpstr>
      <vt:lpstr>1_Office Theme</vt:lpstr>
      <vt:lpstr>PowerPoint Presentation</vt:lpstr>
      <vt:lpstr>Prove to Me that God Exists</vt:lpstr>
      <vt:lpstr>Prove to Me that God Exists</vt:lpstr>
      <vt:lpstr>Prove to Me that God Exists</vt:lpstr>
      <vt:lpstr>Prove to Me that God Exists</vt:lpstr>
      <vt:lpstr>Prove to Me that God Exists</vt:lpstr>
      <vt:lpstr>Prove to Me that God Exists</vt:lpstr>
      <vt:lpstr>Prove to Me that God Exists</vt:lpstr>
      <vt:lpstr>Prove to Me that God Exists</vt:lpstr>
      <vt:lpstr>Prove to Me that God Exists</vt:lpstr>
      <vt:lpstr>Prove to Me that God Exists</vt:lpstr>
      <vt:lpstr>Prove to Me that God Exists</vt:lpstr>
      <vt:lpstr>Prove to Me that God Exists</vt:lpstr>
      <vt:lpstr>Prove to Me that God Exists</vt:lpstr>
      <vt:lpstr>Prove to Me that God Exists</vt:lpstr>
      <vt:lpstr>Prove to Me that God Exists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Dave</dc:creator>
  <cp:lastModifiedBy>Dave</cp:lastModifiedBy>
  <cp:revision>25</cp:revision>
  <dcterms:created xsi:type="dcterms:W3CDTF">2018-10-17T13:56:53Z</dcterms:created>
  <dcterms:modified xsi:type="dcterms:W3CDTF">2019-02-13T20:09:04Z</dcterms:modified>
</cp:coreProperties>
</file>