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274" r:id="rId3"/>
    <p:sldId id="275" r:id="rId4"/>
    <p:sldId id="276" r:id="rId5"/>
    <p:sldId id="277" r:id="rId6"/>
    <p:sldId id="278" r:id="rId7"/>
    <p:sldId id="279" r:id="rId8"/>
    <p:sldId id="282" r:id="rId9"/>
    <p:sldId id="28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86"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665B93-3C58-46AC-8A76-78D47EECAF4B}"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924138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19864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92058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602629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665B93-3C58-46AC-8A76-78D47EECAF4B}"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93995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665B93-3C58-46AC-8A76-78D47EECAF4B}"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412759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665B93-3C58-46AC-8A76-78D47EECAF4B}"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3208309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665B93-3C58-46AC-8A76-78D47EECAF4B}"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415878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65B93-3C58-46AC-8A76-78D47EECAF4B}"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066796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665B93-3C58-46AC-8A76-78D47EECAF4B}"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92381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665B93-3C58-46AC-8A76-78D47EECAF4B}"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806952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5B93-3C58-46AC-8A76-78D47EECAF4B}" type="datetimeFigureOut">
              <a:rPr lang="en-US" smtClean="0"/>
              <a:pPr/>
              <a:t>1/23/2019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569A7A-2EAB-414E-ADE3-D4B4177747A4}" type="slidenum">
              <a:rPr lang="en-US" smtClean="0"/>
              <a:pPr/>
              <a:t>‹#›</a:t>
            </a:fld>
            <a:endParaRPr lang="en-US"/>
          </a:p>
        </p:txBody>
      </p:sp>
    </p:spTree>
    <p:extLst>
      <p:ext uri="{BB962C8B-B14F-4D97-AF65-F5344CB8AC3E}">
        <p14:creationId xmlns:p14="http://schemas.microsoft.com/office/powerpoint/2010/main" val="204421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CB18E1-69B8-47E1-955B-6B9D2A173F55}"/>
              </a:ext>
            </a:extLst>
          </p:cNvPr>
          <p:cNvSpPr>
            <a:spLocks noGrp="1"/>
          </p:cNvSpPr>
          <p:nvPr>
            <p:ph type="title"/>
          </p:nvPr>
        </p:nvSpPr>
        <p:spPr/>
        <p:txBody>
          <a:bodyPr/>
          <a:lstStyle/>
          <a:p>
            <a:endParaRPr lang="en-US"/>
          </a:p>
        </p:txBody>
      </p:sp>
      <p:pic>
        <p:nvPicPr>
          <p:cNvPr id="11" name="Picture 10">
            <a:extLst>
              <a:ext uri="{FF2B5EF4-FFF2-40B4-BE49-F238E27FC236}">
                <a16:creationId xmlns:a16="http://schemas.microsoft.com/office/drawing/2014/main" id="{49FA4FC0-CD61-4F99-89AE-79B78DF189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5261"/>
          </a:xfrm>
          <a:prstGeom prst="rect">
            <a:avLst/>
          </a:prstGeom>
        </p:spPr>
      </p:pic>
    </p:spTree>
    <p:extLst>
      <p:ext uri="{BB962C8B-B14F-4D97-AF65-F5344CB8AC3E}">
        <p14:creationId xmlns:p14="http://schemas.microsoft.com/office/powerpoint/2010/main" val="2612132"/>
      </p:ext>
    </p:extLst>
  </p:cSld>
  <p:clrMapOvr>
    <a:masterClrMapping/>
  </p:clrMapOvr>
  <p:transition spd="slow">
    <p:plus/>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Introduction to Apologetics</a:t>
            </a:r>
            <a:endParaRPr lang="en-US" sz="3200" dirty="0">
              <a:solidFill>
                <a:prstClr val="black"/>
              </a:solidFill>
              <a:effectLst>
                <a:glow rad="63500">
                  <a:srgbClr val="8064A2">
                    <a:satMod val="175000"/>
                    <a:alpha val="40000"/>
                  </a:srgbClr>
                </a:glow>
              </a:effectLst>
              <a:latin typeface="Calibri"/>
            </a:endParaRPr>
          </a:p>
        </p:txBody>
      </p:sp>
      <p:sp>
        <p:nvSpPr>
          <p:cNvPr id="5" name="Content Placeholder 2"/>
          <p:cNvSpPr txBox="1">
            <a:spLocks/>
          </p:cNvSpPr>
          <p:nvPr/>
        </p:nvSpPr>
        <p:spPr>
          <a:xfrm>
            <a:off x="1907178" y="2179638"/>
            <a:ext cx="8229600" cy="762000"/>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Apologetics mean “a defense of the faith”</a:t>
            </a:r>
            <a:endPar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
        <p:nvSpPr>
          <p:cNvPr id="7" name="Content Placeholder 2"/>
          <p:cNvSpPr txBox="1">
            <a:spLocks/>
          </p:cNvSpPr>
          <p:nvPr/>
        </p:nvSpPr>
        <p:spPr>
          <a:xfrm>
            <a:off x="1552303" y="2863260"/>
            <a:ext cx="8939349" cy="3110819"/>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solidFill>
                  <a:srgbClr val="FF0000"/>
                </a:solidFill>
                <a:latin typeface="Calibri"/>
              </a:rPr>
              <a:t>1</a:t>
            </a:r>
            <a:r>
              <a:rPr lang="en-US" sz="3200" b="1" i="1" baseline="30000" dirty="0">
                <a:ln w="10541" cmpd="sng">
                  <a:solidFill>
                    <a:srgbClr val="4F81BD">
                      <a:shade val="88000"/>
                      <a:satMod val="110000"/>
                    </a:srgbClr>
                  </a:solidFill>
                  <a:prstDash val="solid"/>
                </a:ln>
                <a:solidFill>
                  <a:srgbClr val="FF0000"/>
                </a:solidFill>
                <a:latin typeface="Calibri"/>
              </a:rPr>
              <a:t>st</a:t>
            </a:r>
            <a:r>
              <a:rPr lang="en-US" sz="3200" b="1" i="1" dirty="0">
                <a:ln w="10541" cmpd="sng">
                  <a:solidFill>
                    <a:srgbClr val="4F81BD">
                      <a:shade val="88000"/>
                      <a:satMod val="110000"/>
                    </a:srgbClr>
                  </a:solidFill>
                  <a:prstDash val="solid"/>
                </a:ln>
                <a:solidFill>
                  <a:srgbClr val="FF0000"/>
                </a:solidFill>
                <a:latin typeface="Calibri"/>
              </a:rPr>
              <a:t> – why should we even answer this question?</a:t>
            </a:r>
            <a:br>
              <a:rPr lang="en-US" sz="3200" b="1" i="1" dirty="0">
                <a:ln w="10541" cmpd="sng">
                  <a:solidFill>
                    <a:srgbClr val="4F81BD">
                      <a:shade val="88000"/>
                      <a:satMod val="110000"/>
                    </a:srgbClr>
                  </a:solidFill>
                  <a:prstDash val="solid"/>
                </a:ln>
                <a:solidFill>
                  <a:srgbClr val="FF0000"/>
                </a:solidFill>
                <a:latin typeface="Calibri"/>
              </a:rPr>
            </a:br>
            <a:r>
              <a:rPr lang="en-US" sz="3200" b="1" i="1" u="sng" dirty="0">
                <a:ln w="10541" cmpd="sng">
                  <a:solidFill>
                    <a:srgbClr val="4F81BD">
                      <a:shade val="88000"/>
                      <a:satMod val="110000"/>
                    </a:srgbClr>
                  </a:solidFill>
                  <a:prstDash val="solid"/>
                </a:ln>
                <a:solidFill>
                  <a:schemeClr val="bg1">
                    <a:lumMod val="50000"/>
                  </a:schemeClr>
                </a:solidFill>
                <a:latin typeface="Calibri"/>
              </a:rPr>
              <a:t>1</a:t>
            </a:r>
            <a:r>
              <a:rPr lang="en-US" sz="3200" b="1" i="1" u="sng" baseline="30000" dirty="0">
                <a:ln w="10541" cmpd="sng">
                  <a:solidFill>
                    <a:srgbClr val="4F81BD">
                      <a:shade val="88000"/>
                      <a:satMod val="110000"/>
                    </a:srgbClr>
                  </a:solidFill>
                  <a:prstDash val="solid"/>
                </a:ln>
                <a:solidFill>
                  <a:schemeClr val="bg1">
                    <a:lumMod val="50000"/>
                  </a:schemeClr>
                </a:solidFill>
                <a:latin typeface="Calibri"/>
              </a:rPr>
              <a:t>st</a:t>
            </a:r>
            <a:r>
              <a:rPr lang="en-US" sz="3200" b="1" i="1" u="sng" dirty="0">
                <a:ln w="10541" cmpd="sng">
                  <a:solidFill>
                    <a:srgbClr val="4F81BD">
                      <a:shade val="88000"/>
                      <a:satMod val="110000"/>
                    </a:srgbClr>
                  </a:solidFill>
                  <a:prstDash val="solid"/>
                </a:ln>
                <a:solidFill>
                  <a:schemeClr val="bg1">
                    <a:lumMod val="50000"/>
                  </a:schemeClr>
                </a:solidFill>
                <a:latin typeface="Calibri"/>
              </a:rPr>
              <a:t> Peter 3:15</a:t>
            </a:r>
            <a:r>
              <a:rPr lang="en-US" sz="3200" b="1" i="1" dirty="0">
                <a:ln w="10541" cmpd="sng">
                  <a:solidFill>
                    <a:srgbClr val="4F81BD">
                      <a:shade val="88000"/>
                      <a:satMod val="110000"/>
                    </a:srgbClr>
                  </a:solidFill>
                  <a:prstDash val="solid"/>
                </a:ln>
                <a:solidFill>
                  <a:schemeClr val="bg1">
                    <a:lumMod val="50000"/>
                  </a:schemeClr>
                </a:solidFill>
                <a:latin typeface="Calibri"/>
              </a:rPr>
              <a:t>…”Always be prepared to give an answer to everyone who asks you to give the reason for the hope that you have.”</a:t>
            </a:r>
            <a:b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br>
            <a:b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br>
            <a:r>
              <a:rPr lang="en-US" sz="3200" b="1" i="1" u="sng"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Isaiah 1:18 </a:t>
            </a: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says, “Come, let us reason together”</a:t>
            </a:r>
            <a:endPar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Introduction to Apologetics</a:t>
            </a:r>
            <a:endParaRPr lang="en-US" sz="3200" dirty="0">
              <a:solidFill>
                <a:prstClr val="black"/>
              </a:solidFill>
              <a:effectLst>
                <a:glow rad="63500">
                  <a:srgbClr val="8064A2">
                    <a:satMod val="175000"/>
                    <a:alpha val="40000"/>
                  </a:srgbClr>
                </a:glow>
              </a:effectLst>
              <a:latin typeface="Calibri"/>
            </a:endParaRPr>
          </a:p>
        </p:txBody>
      </p:sp>
      <p:sp>
        <p:nvSpPr>
          <p:cNvPr id="5" name="Content Placeholder 2"/>
          <p:cNvSpPr txBox="1">
            <a:spLocks/>
          </p:cNvSpPr>
          <p:nvPr/>
        </p:nvSpPr>
        <p:spPr>
          <a:xfrm>
            <a:off x="1907178" y="2179638"/>
            <a:ext cx="8229600" cy="762000"/>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Apologetics mean “a defense of the faith”</a:t>
            </a:r>
            <a:endPar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
        <p:nvSpPr>
          <p:cNvPr id="7" name="Content Placeholder 2"/>
          <p:cNvSpPr txBox="1">
            <a:spLocks/>
          </p:cNvSpPr>
          <p:nvPr/>
        </p:nvSpPr>
        <p:spPr>
          <a:xfrm>
            <a:off x="731521" y="2863261"/>
            <a:ext cx="9760132" cy="840377"/>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solidFill>
                  <a:srgbClr val="FF0000"/>
                </a:solidFill>
                <a:latin typeface="Calibri"/>
              </a:rPr>
              <a:t>2nd – does the person really want to hear your answer?</a:t>
            </a:r>
            <a:endPar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609600" y="3503341"/>
            <a:ext cx="10972800" cy="1260248"/>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solidFill>
                  <a:schemeClr val="accent3">
                    <a:lumMod val="75000"/>
                  </a:schemeClr>
                </a:solidFill>
                <a:latin typeface="Calibri"/>
              </a:rPr>
              <a:t>The goal in most disagreements is to destroy your opponent.</a:t>
            </a:r>
            <a:br>
              <a:rPr lang="en-US" sz="3200" b="1" i="1" dirty="0">
                <a:ln w="10541" cmpd="sng">
                  <a:solidFill>
                    <a:srgbClr val="4F81BD">
                      <a:shade val="88000"/>
                      <a:satMod val="110000"/>
                    </a:srgbClr>
                  </a:solidFill>
                  <a:prstDash val="solid"/>
                </a:ln>
                <a:solidFill>
                  <a:schemeClr val="accent3">
                    <a:lumMod val="75000"/>
                  </a:schemeClr>
                </a:solidFill>
                <a:latin typeface="Calibri"/>
              </a:rPr>
            </a:br>
            <a:r>
              <a:rPr lang="en-US" sz="3200" b="1" i="1" dirty="0">
                <a:ln w="10541" cmpd="sng">
                  <a:solidFill>
                    <a:srgbClr val="4F81BD">
                      <a:shade val="88000"/>
                      <a:satMod val="110000"/>
                    </a:srgbClr>
                  </a:solidFill>
                  <a:prstDash val="solid"/>
                </a:ln>
                <a:solidFill>
                  <a:schemeClr val="accent3">
                    <a:lumMod val="75000"/>
                  </a:schemeClr>
                </a:solidFill>
                <a:latin typeface="Calibri"/>
              </a:rPr>
              <a:t>           The goal in apologetics is to win your opponent.</a:t>
            </a:r>
            <a:r>
              <a:rPr lang="en-US" sz="3200" b="1" i="1" dirty="0">
                <a:ln w="10541" cmpd="sng">
                  <a:solidFill>
                    <a:srgbClr val="4F81BD">
                      <a:shade val="88000"/>
                      <a:satMod val="110000"/>
                    </a:srgbClr>
                  </a:solidFill>
                  <a:prstDash val="solid"/>
                </a:ln>
                <a:solidFill>
                  <a:srgbClr val="FF0000"/>
                </a:solidFill>
                <a:latin typeface="Calibri"/>
              </a:rPr>
              <a:t>                                                                 </a:t>
            </a:r>
            <a:endPar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731521" y="4840108"/>
            <a:ext cx="10680550" cy="1260248"/>
          </a:xfrm>
          <a:prstGeom prst="rect">
            <a:avLst/>
          </a:prstGeom>
        </p:spPr>
        <p:txBody>
          <a:bodyPr vert="horz" lIns="91440" tIns="45720" rIns="91440" bIns="45720" rtlCol="0">
            <a:normAutofit/>
          </a:bodyPr>
          <a:lstStyle/>
          <a:p>
            <a:pPr>
              <a:spcBef>
                <a:spcPct val="20000"/>
              </a:spcBef>
              <a:defRPr/>
            </a:pPr>
            <a:r>
              <a:rPr lang="en-US" sz="3200" b="1" i="1" dirty="0">
                <a:ln w="10541" cmpd="sng">
                  <a:solidFill>
                    <a:srgbClr val="4F81BD">
                      <a:shade val="88000"/>
                      <a:satMod val="110000"/>
                    </a:srgbClr>
                  </a:solidFill>
                  <a:prstDash val="solid"/>
                </a:ln>
                <a:solidFill>
                  <a:srgbClr val="FFCC00"/>
                </a:solidFill>
                <a:latin typeface="Calibri"/>
              </a:rPr>
              <a:t>The heart cannot delight in what the mind rejects as false.</a:t>
            </a:r>
            <a:r>
              <a:rPr lang="en-US" sz="3200" b="1" i="1" dirty="0">
                <a:ln w="10541" cmpd="sng">
                  <a:solidFill>
                    <a:srgbClr val="4F81BD">
                      <a:shade val="88000"/>
                      <a:satMod val="110000"/>
                    </a:srgbClr>
                  </a:solidFill>
                  <a:prstDash val="solid"/>
                </a:ln>
                <a:solidFill>
                  <a:srgbClr val="FF0000"/>
                </a:solidFill>
                <a:latin typeface="Calibri"/>
              </a:rPr>
              <a:t>                                                                </a:t>
            </a:r>
            <a:endPar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Tree>
    <p:extLst>
      <p:ext uri="{BB962C8B-B14F-4D97-AF65-F5344CB8AC3E}">
        <p14:creationId xmlns:p14="http://schemas.microsoft.com/office/powerpoint/2010/main" val="1308468407"/>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Introduction to Apologetics</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1907178" y="2179638"/>
            <a:ext cx="8229600"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Two methods of determining the truth:</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863261"/>
            <a:ext cx="9760132" cy="840377"/>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1) The </a:t>
            </a:r>
            <a:r>
              <a:rPr lang="en-US" sz="3200" b="1" i="1" u="sng" dirty="0">
                <a:ln w="10541" cmpd="sng">
                  <a:solidFill>
                    <a:srgbClr val="4F81BD">
                      <a:shade val="88000"/>
                      <a:satMod val="110000"/>
                    </a:srgbClr>
                  </a:solidFill>
                  <a:prstDash val="solid"/>
                </a:ln>
                <a:solidFill>
                  <a:srgbClr val="FF0000"/>
                </a:solidFill>
                <a:latin typeface="Calibri"/>
              </a:rPr>
              <a:t>scientific</a:t>
            </a:r>
            <a:r>
              <a:rPr lang="en-US" sz="3200" b="1" i="1" dirty="0">
                <a:ln w="10541" cmpd="sng">
                  <a:solidFill>
                    <a:srgbClr val="4F81BD">
                      <a:shade val="88000"/>
                      <a:satMod val="110000"/>
                    </a:srgbClr>
                  </a:solidFill>
                  <a:prstDash val="solid"/>
                </a:ln>
                <a:solidFill>
                  <a:srgbClr val="FF0000"/>
                </a:solidFill>
                <a:latin typeface="Calibri"/>
              </a:rPr>
              <a:t> method;</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1335741" y="3429000"/>
            <a:ext cx="3863788" cy="126024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A) </a:t>
            </a:r>
            <a:r>
              <a:rPr lang="en-US" sz="3200" b="1" i="1" u="sng" dirty="0">
                <a:ln w="10541" cmpd="sng">
                  <a:solidFill>
                    <a:srgbClr val="4F81BD">
                      <a:shade val="88000"/>
                      <a:satMod val="110000"/>
                    </a:srgbClr>
                  </a:solidFill>
                  <a:prstDash val="solid"/>
                </a:ln>
                <a:solidFill>
                  <a:srgbClr val="9BBB59">
                    <a:lumMod val="75000"/>
                  </a:srgbClr>
                </a:solidFill>
                <a:latin typeface="Calibri"/>
              </a:rPr>
              <a:t>Observe</a:t>
            </a:r>
            <a:r>
              <a:rPr lang="en-US" sz="3200" b="1" i="1" dirty="0">
                <a:ln w="10541" cmpd="sng">
                  <a:solidFill>
                    <a:srgbClr val="4F81BD">
                      <a:shade val="88000"/>
                      <a:satMod val="110000"/>
                    </a:srgbClr>
                  </a:solidFill>
                  <a:prstDash val="solid"/>
                </a:ln>
                <a:solidFill>
                  <a:srgbClr val="9BBB59">
                    <a:lumMod val="75000"/>
                  </a:srgbClr>
                </a:solidFill>
                <a:latin typeface="Calibri"/>
              </a:rPr>
              <a:t> an event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1239947" y="4059124"/>
            <a:ext cx="4216997" cy="72697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B) </a:t>
            </a:r>
            <a:r>
              <a:rPr lang="en-US" sz="3200" b="1" i="1" u="sng" dirty="0">
                <a:ln w="10541" cmpd="sng">
                  <a:solidFill>
                    <a:srgbClr val="4F81BD">
                      <a:shade val="88000"/>
                      <a:satMod val="110000"/>
                    </a:srgbClr>
                  </a:solidFill>
                  <a:prstDash val="solid"/>
                </a:ln>
                <a:solidFill>
                  <a:srgbClr val="FFCC00"/>
                </a:solidFill>
                <a:latin typeface="Calibri"/>
              </a:rPr>
              <a:t>Measure</a:t>
            </a:r>
            <a:r>
              <a:rPr lang="en-US" sz="3200" b="1" i="1" dirty="0">
                <a:ln w="10541" cmpd="sng">
                  <a:solidFill>
                    <a:srgbClr val="4F81BD">
                      <a:shade val="88000"/>
                      <a:satMod val="110000"/>
                    </a:srgbClr>
                  </a:solidFill>
                  <a:prstDash val="solid"/>
                </a:ln>
                <a:solidFill>
                  <a:srgbClr val="FFCC00"/>
                </a:solidFill>
                <a:latin typeface="Calibri"/>
              </a:rPr>
              <a:t> that event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25E01BB1-7957-4B55-9977-D536DE11AB76}"/>
              </a:ext>
            </a:extLst>
          </p:cNvPr>
          <p:cNvSpPr txBox="1">
            <a:spLocks/>
          </p:cNvSpPr>
          <p:nvPr/>
        </p:nvSpPr>
        <p:spPr>
          <a:xfrm>
            <a:off x="1239946" y="4689248"/>
            <a:ext cx="9454180" cy="72697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chemeClr val="bg1">
                    <a:lumMod val="65000"/>
                  </a:schemeClr>
                </a:solidFill>
                <a:latin typeface="Calibri"/>
              </a:rPr>
              <a:t>C) </a:t>
            </a:r>
            <a:r>
              <a:rPr lang="en-US" sz="3200" b="1" i="1" u="sng" noProof="0" dirty="0">
                <a:ln w="10541" cmpd="sng">
                  <a:solidFill>
                    <a:srgbClr val="4F81BD">
                      <a:shade val="88000"/>
                      <a:satMod val="110000"/>
                    </a:srgbClr>
                  </a:solidFill>
                  <a:prstDash val="solid"/>
                </a:ln>
                <a:solidFill>
                  <a:schemeClr val="bg1">
                    <a:lumMod val="65000"/>
                  </a:schemeClr>
                </a:solidFill>
                <a:latin typeface="Calibri"/>
              </a:rPr>
              <a:t>Repeat A &amp; B </a:t>
            </a:r>
            <a:r>
              <a:rPr lang="en-US" sz="3200" b="1" i="1" noProof="0" dirty="0">
                <a:ln w="10541" cmpd="sng">
                  <a:solidFill>
                    <a:srgbClr val="4F81BD">
                      <a:shade val="88000"/>
                      <a:satMod val="110000"/>
                    </a:srgbClr>
                  </a:solidFill>
                  <a:prstDash val="solid"/>
                </a:ln>
                <a:solidFill>
                  <a:schemeClr val="bg1">
                    <a:lumMod val="65000"/>
                  </a:schemeClr>
                </a:solidFill>
                <a:latin typeface="Calibri"/>
              </a:rPr>
              <a:t>many times </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4291488348"/>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Introduction to Apologetics</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1907178" y="2179638"/>
            <a:ext cx="8229600"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Two methods of determining the truth:</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863261"/>
            <a:ext cx="9760132" cy="840377"/>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2</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The </a:t>
            </a:r>
            <a:r>
              <a:rPr kumimoji="0" lang="en-US" sz="3200" b="1" i="1" u="sng"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legal/historical</a:t>
            </a:r>
            <a:r>
              <a:rPr kumimoji="0" lang="en-US" sz="3200" b="1" i="1" u="sng" strike="noStrike" kern="1200" cap="none" spc="0" normalizeH="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r>
              <a:rPr kumimoji="0" lang="en-US" sz="3200" b="1" i="1" u="none" strike="noStrike" kern="1200" cap="none" spc="0" normalizeH="0" noProof="0" dirty="0">
                <a:ln w="10541" cmpd="sng">
                  <a:solidFill>
                    <a:srgbClr val="4F81BD">
                      <a:shade val="88000"/>
                      <a:satMod val="110000"/>
                    </a:srgbClr>
                  </a:solidFill>
                  <a:prstDash val="solid"/>
                </a:ln>
                <a:solidFill>
                  <a:srgbClr val="FF0000"/>
                </a:solidFill>
                <a:effectLst/>
                <a:uLnTx/>
                <a:uFillTx/>
                <a:latin typeface="Calibri"/>
                <a:ea typeface="+mn-ea"/>
                <a:cs typeface="+mn-cs"/>
              </a:rPr>
              <a:t>method</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1335740" y="3429000"/>
            <a:ext cx="10246659" cy="126024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A) This method is used to determine the validity of an event that cannot be repeated.</a:t>
            </a:r>
            <a:r>
              <a:rPr kumimoji="0" lang="en-US" sz="3200" b="1" i="1" u="none" strike="noStrike" kern="1200" cap="none" spc="0" normalizeH="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 </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1239947" y="4579075"/>
            <a:ext cx="10342452" cy="1615537"/>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FFCC00"/>
                </a:solidFill>
                <a:effectLst/>
                <a:uLnTx/>
                <a:uFillTx/>
                <a:latin typeface="Calibri"/>
                <a:ea typeface="+mn-ea"/>
                <a:cs typeface="+mn-cs"/>
              </a:rPr>
              <a:t>B) This</a:t>
            </a:r>
            <a:r>
              <a:rPr kumimoji="0" lang="en-US" sz="3200" b="1" i="1" u="none" strike="noStrike" kern="1200" cap="none" spc="0" normalizeH="0" noProof="0" dirty="0">
                <a:ln w="10541" cmpd="sng">
                  <a:solidFill>
                    <a:srgbClr val="4F81BD">
                      <a:shade val="88000"/>
                      <a:satMod val="110000"/>
                    </a:srgbClr>
                  </a:solidFill>
                  <a:prstDash val="solid"/>
                </a:ln>
                <a:solidFill>
                  <a:srgbClr val="FFCC00"/>
                </a:solidFill>
                <a:effectLst/>
                <a:uLnTx/>
                <a:uFillTx/>
                <a:latin typeface="Calibri"/>
                <a:ea typeface="+mn-ea"/>
                <a:cs typeface="+mn-cs"/>
              </a:rPr>
              <a:t> method is not 100% accurate but depends on proving the reality of an event beyond a reasonable doubt, not beyond any doubt.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25E01BB1-7957-4B55-9977-D536DE11AB76}"/>
              </a:ext>
            </a:extLst>
          </p:cNvPr>
          <p:cNvSpPr txBox="1">
            <a:spLocks/>
          </p:cNvSpPr>
          <p:nvPr/>
        </p:nvSpPr>
        <p:spPr>
          <a:xfrm>
            <a:off x="1239946" y="8113767"/>
            <a:ext cx="4216997" cy="72697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prstClr val="white">
                    <a:lumMod val="65000"/>
                  </a:prstClr>
                </a:solidFill>
                <a:effectLst/>
                <a:uLnTx/>
                <a:uFillTx/>
                <a:latin typeface="Calibri"/>
                <a:ea typeface="+mn-ea"/>
                <a:cs typeface="+mn-cs"/>
              </a:rPr>
              <a:t>C) Repeat A &amp; B</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1362282871"/>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Introduction to Apologetics</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1907178" y="2179638"/>
            <a:ext cx="8229600"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Two methods of determining the truth:</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0" y="2863261"/>
            <a:ext cx="10728959" cy="159770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When we’re talking about proving the existence of God or how the universe was started or how human beings were created, what method do you think we’ll use?</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1205105" y="4770125"/>
            <a:ext cx="10246659" cy="126024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What would you say to someone who says, “Prove to me scientifically that God exists?”</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584572870"/>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Introduction to Apologetics</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1907178" y="2179637"/>
            <a:ext cx="8229600" cy="144562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22805" y="2084163"/>
            <a:ext cx="10728959" cy="22701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What subject area do they want proof in? Is it historical, archaeological, cosmological, teleological, moral, prophetic</a:t>
            </a:r>
            <a:r>
              <a:rPr kumimoji="0" lang="en-US" sz="3200" b="1" i="1" u="none" strike="noStrike" kern="1200" cap="none" spc="0" normalizeH="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 probability, scientific, philosophical or sociological/psychological?</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1" name="Content Placeholder 2">
            <a:extLst>
              <a:ext uri="{FF2B5EF4-FFF2-40B4-BE49-F238E27FC236}">
                <a16:creationId xmlns:a16="http://schemas.microsoft.com/office/drawing/2014/main" id="{6FB677F9-119A-46A6-9343-0A3B165973D3}"/>
              </a:ext>
            </a:extLst>
          </p:cNvPr>
          <p:cNvSpPr txBox="1">
            <a:spLocks/>
          </p:cNvSpPr>
          <p:nvPr/>
        </p:nvSpPr>
        <p:spPr>
          <a:xfrm>
            <a:off x="701025" y="4370174"/>
            <a:ext cx="10728959" cy="171712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905"/>
                <a:solidFill>
                  <a:schemeClr val="accent3">
                    <a:lumMod val="75000"/>
                  </a:schemeClr>
                </a:solidFill>
                <a:effectLst>
                  <a:innerShdw blurRad="69850" dist="43180" dir="5400000">
                    <a:srgbClr val="000000">
                      <a:alpha val="65000"/>
                    </a:srgbClr>
                  </a:innerShdw>
                </a:effectLst>
                <a:latin typeface="Calibri"/>
              </a:rPr>
              <a:t>Don’t worry if you don’t have all the answers. No one does. But you can lead them to places that do have answers. Just tell them you’ll have to get back to them on it.</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ndParaRPr>
          </a:p>
        </p:txBody>
      </p:sp>
    </p:spTree>
    <p:extLst>
      <p:ext uri="{BB962C8B-B14F-4D97-AF65-F5344CB8AC3E}">
        <p14:creationId xmlns:p14="http://schemas.microsoft.com/office/powerpoint/2010/main" val="2838221795"/>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Introduction to Apologetics</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1907178" y="2179637"/>
            <a:ext cx="8229600" cy="144562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22805" y="2084163"/>
            <a:ext cx="10728959" cy="423255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Do you think most people are aware of these 2 types of proof?</a:t>
            </a: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905"/>
                <a:solidFill>
                  <a:schemeClr val="bg1">
                    <a:lumMod val="65000"/>
                  </a:schemeClr>
                </a:solidFill>
                <a:effectLst>
                  <a:innerShdw blurRad="69850" dist="43180" dir="5400000">
                    <a:srgbClr val="000000">
                      <a:alpha val="65000"/>
                    </a:srgbClr>
                  </a:innerShdw>
                </a:effectLst>
                <a:latin typeface="Calibri"/>
              </a:rPr>
              <a:t>What would you say to someone who says to you, “Prove to Me that God Exists?”</a:t>
            </a: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905"/>
                <a:solidFill>
                  <a:srgbClr val="00B050"/>
                </a:solidFill>
                <a:effectLst>
                  <a:innerShdw blurRad="69850" dist="43180" dir="5400000">
                    <a:srgbClr val="000000">
                      <a:alpha val="65000"/>
                    </a:srgbClr>
                  </a:innerShdw>
                </a:effectLst>
                <a:latin typeface="Calibri"/>
              </a:rPr>
              <a:t>What did you learn anything from this lesson?</a:t>
            </a:r>
            <a:endParaRPr kumimoji="0" lang="en-US" sz="3200" b="1" i="1" u="none" strike="noStrike" kern="1200" cap="none" spc="0" normalizeH="0" baseline="0" noProof="0" dirty="0">
              <a:ln w="1905"/>
              <a:solidFill>
                <a:srgbClr val="00B050"/>
              </a:solidFill>
              <a:effectLst>
                <a:innerShdw blurRad="69850" dist="43180" dir="5400000">
                  <a:srgbClr val="000000">
                    <a:alpha val="65000"/>
                  </a:srgbClr>
                </a:innerShdw>
              </a:effectLst>
              <a:uLnTx/>
              <a:uFillTx/>
              <a:latin typeface="Calibri"/>
            </a:endParaRPr>
          </a:p>
        </p:txBody>
      </p:sp>
    </p:spTree>
    <p:extLst>
      <p:ext uri="{BB962C8B-B14F-4D97-AF65-F5344CB8AC3E}">
        <p14:creationId xmlns:p14="http://schemas.microsoft.com/office/powerpoint/2010/main" val="3562208547"/>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CB18E1-69B8-47E1-955B-6B9D2A173F55}"/>
              </a:ext>
            </a:extLst>
          </p:cNvPr>
          <p:cNvSpPr>
            <a:spLocks noGrp="1"/>
          </p:cNvSpPr>
          <p:nvPr>
            <p:ph type="title"/>
          </p:nvPr>
        </p:nvSpPr>
        <p:spPr/>
        <p:txBody>
          <a:bodyPr/>
          <a:lstStyle/>
          <a:p>
            <a:endParaRPr lang="en-US"/>
          </a:p>
        </p:txBody>
      </p:sp>
      <p:pic>
        <p:nvPicPr>
          <p:cNvPr id="11" name="Picture 10">
            <a:extLst>
              <a:ext uri="{FF2B5EF4-FFF2-40B4-BE49-F238E27FC236}">
                <a16:creationId xmlns:a16="http://schemas.microsoft.com/office/drawing/2014/main" id="{49FA4FC0-CD61-4F99-89AE-79B78DF189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5261"/>
          </a:xfrm>
          <a:prstGeom prst="rect">
            <a:avLst/>
          </a:prstGeom>
        </p:spPr>
      </p:pic>
    </p:spTree>
    <p:extLst>
      <p:ext uri="{BB962C8B-B14F-4D97-AF65-F5344CB8AC3E}">
        <p14:creationId xmlns:p14="http://schemas.microsoft.com/office/powerpoint/2010/main" val="2903541088"/>
      </p:ext>
    </p:extLst>
  </p:cSld>
  <p:clrMapOvr>
    <a:masterClrMapping/>
  </p:clrMapOvr>
  <p:transition spd="slow">
    <p:plus/>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392</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1_Office Theme</vt:lpstr>
      <vt:lpstr>PowerPoint Presentation</vt:lpstr>
      <vt:lpstr>Prove to Me that God Exists</vt:lpstr>
      <vt:lpstr>Prove to Me that God Exists</vt:lpstr>
      <vt:lpstr>Prove to Me that God Exists</vt:lpstr>
      <vt:lpstr>Prove to Me that God Exists</vt:lpstr>
      <vt:lpstr>Prove to Me that God Exists</vt:lpstr>
      <vt:lpstr>Prove to Me that God Exists</vt:lpstr>
      <vt:lpstr>Prove to Me that God Exists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dc:creator>
  <cp:lastModifiedBy>Dave</cp:lastModifiedBy>
  <cp:revision>8</cp:revision>
  <dcterms:created xsi:type="dcterms:W3CDTF">2018-10-16T14:35:02Z</dcterms:created>
  <dcterms:modified xsi:type="dcterms:W3CDTF">2019-01-23T11:42:17Z</dcterms:modified>
</cp:coreProperties>
</file>