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65"/>
  </p:notesMasterIdLst>
  <p:sldIdLst>
    <p:sldId id="256" r:id="rId7"/>
    <p:sldId id="275" r:id="rId8"/>
    <p:sldId id="301" r:id="rId9"/>
    <p:sldId id="258" r:id="rId10"/>
    <p:sldId id="269" r:id="rId11"/>
    <p:sldId id="268" r:id="rId12"/>
    <p:sldId id="259" r:id="rId13"/>
    <p:sldId id="260" r:id="rId14"/>
    <p:sldId id="261" r:id="rId15"/>
    <p:sldId id="262" r:id="rId16"/>
    <p:sldId id="263" r:id="rId17"/>
    <p:sldId id="264" r:id="rId18"/>
    <p:sldId id="302" r:id="rId19"/>
    <p:sldId id="265" r:id="rId20"/>
    <p:sldId id="266" r:id="rId21"/>
    <p:sldId id="267" r:id="rId22"/>
    <p:sldId id="270" r:id="rId23"/>
    <p:sldId id="271" r:id="rId24"/>
    <p:sldId id="272" r:id="rId25"/>
    <p:sldId id="303" r:id="rId26"/>
    <p:sldId id="273" r:id="rId27"/>
    <p:sldId id="274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310" r:id="rId50"/>
    <p:sldId id="297" r:id="rId51"/>
    <p:sldId id="298" r:id="rId52"/>
    <p:sldId id="299" r:id="rId53"/>
    <p:sldId id="304" r:id="rId54"/>
    <p:sldId id="306" r:id="rId55"/>
    <p:sldId id="309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F4909-A76E-4AE5-9570-49ADD63EB2F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8B47-7CC3-4560-9336-0D201C0E5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2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8B47-7CC3-4560-9336-0D201C0E580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8B47-7CC3-4560-9336-0D201C0E580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9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4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17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4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24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54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61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0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4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30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97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42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01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49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70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87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85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9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9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49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35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82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12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921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016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70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88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12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5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892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814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20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066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354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05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98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58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53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678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85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315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226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302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984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461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59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774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884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3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732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2004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232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686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739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04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491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2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3D01-98CC-496D-9F3B-EB76731A39F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38C-C646-4E28-ADDE-6E848E027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5B93-3C58-46AC-8A76-78D47EECAF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9A7A-2EAB-414E-ADE3-D4B41777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7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4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3D01-98CC-496D-9F3B-EB76731A3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A38C-C646-4E28-ADDE-6E848E0270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2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How to Read Colossians</a:t>
            </a:r>
            <a:endParaRPr kumimoji="0" lang="en-US" sz="6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18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16764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No one can say for sure what it was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The Colossian heresy: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3622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It attacked the total and unique supremacy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of Christ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90800" y="3429000"/>
            <a:ext cx="441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44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+ nothing</a:t>
            </a:r>
            <a:endParaRPr lang="en-US" sz="44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4196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heresy emphasizes the power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of demonic spirits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57150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There was an ascetic element to this heresy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The Colossian heresy: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8956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Gnosticism thought rivaled Christianity in the 2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nd</a:t>
            </a:r>
            <a:r>
              <a:rPr lang="en-US" sz="3200" i="1" dirty="0" smtClean="0">
                <a:solidFill>
                  <a:prstClr val="black"/>
                </a:solidFill>
              </a:rPr>
              <a:t> to 4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th</a:t>
            </a:r>
            <a:r>
              <a:rPr lang="en-US" sz="3200" i="1" dirty="0" smtClean="0">
                <a:solidFill>
                  <a:prstClr val="black"/>
                </a:solidFill>
              </a:rPr>
              <a:t> centuries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2672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“Lost Gospels” are all Gnostic gospels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5105400"/>
            <a:ext cx="80010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Christian thinkers so soundly defeated Gnosticism, only remnants of it are alive in other religions today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676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most probable candidate for this heresy was “Gnosticism”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13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0" y="1981200"/>
            <a:ext cx="6934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In Colossians,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the first half </a:t>
            </a:r>
            <a:r>
              <a:rPr lang="en-US" sz="3200" i="1" dirty="0" smtClean="0"/>
              <a:t>(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 and c2</a:t>
            </a:r>
            <a:r>
              <a:rPr lang="en-US" sz="3200" i="1" dirty="0" smtClean="0"/>
              <a:t>)</a:t>
            </a:r>
            <a:br>
              <a:rPr lang="en-US" sz="3200" i="1" dirty="0" smtClean="0"/>
            </a:br>
            <a:r>
              <a:rPr lang="en-US" sz="3200" i="1" dirty="0" smtClean="0">
                <a:solidFill>
                  <a:prstClr val="black"/>
                </a:solidFill>
              </a:rPr>
              <a:t>he talks about doctrine or principle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295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all of Paul’s letters, there is a pattern: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3962400"/>
            <a:ext cx="6934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32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second half (</a:t>
            </a:r>
            <a:r>
              <a:rPr lang="en-US" sz="32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 and c4</a:t>
            </a:r>
            <a:r>
              <a:rPr lang="en-US" sz="32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br>
              <a:rPr lang="en-US" sz="32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talks about duty or practice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71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0" y="18288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</a:t>
            </a:r>
            <a:r>
              <a:rPr lang="en-US" sz="3200" i="1" dirty="0" smtClean="0">
                <a:solidFill>
                  <a:prstClr val="black"/>
                </a:solidFill>
              </a:rPr>
              <a:t>  ~  Paul, the Apostle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295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wrote Colossians?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895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whom was it written?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34290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c1v2</a:t>
            </a:r>
            <a:r>
              <a:rPr lang="en-US" sz="3200" i="1" dirty="0" smtClean="0">
                <a:solidFill>
                  <a:prstClr val="black"/>
                </a:solidFill>
              </a:rPr>
              <a:t>  ~  the believers at Colossae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4495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was his purpose in writing it?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502920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c2v4,8</a:t>
            </a:r>
            <a:r>
              <a:rPr lang="en-US" sz="3200" i="1" dirty="0" smtClean="0">
                <a:solidFill>
                  <a:prstClr val="black"/>
                </a:solidFill>
              </a:rPr>
              <a:t>  ~  to combat some philosophy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25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295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people try to do this today?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6400" y="2286000"/>
            <a:ext cx="6248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are some examples of this?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3352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 cults lower the true position of Christ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0" y="4343400"/>
            <a:ext cx="6934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/>
              <a:t>They all say He is not God,</a:t>
            </a:r>
            <a:br>
              <a:rPr lang="en-US" sz="3200" i="1" dirty="0" smtClean="0"/>
            </a:br>
            <a:r>
              <a:rPr lang="en-US" sz="3200" i="1" dirty="0" smtClean="0"/>
              <a:t>not a part of the Trinity, etc., etc.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1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441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8956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Faith</a:t>
            </a:r>
            <a:r>
              <a:rPr lang="en-US" sz="3200" i="1" dirty="0" smtClean="0">
                <a:solidFill>
                  <a:prstClr val="black"/>
                </a:solidFill>
              </a:rPr>
              <a:t> is not a mental assent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11:1  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676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c1v3</a:t>
            </a:r>
            <a:r>
              <a:rPr lang="en-US" sz="3200" i="1" dirty="0" smtClean="0">
                <a:solidFill>
                  <a:prstClr val="black"/>
                </a:solidFill>
              </a:rPr>
              <a:t>  ~  Paul thanks the Colossians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for what two things?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38100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Faith</a:t>
            </a:r>
            <a:r>
              <a:rPr lang="en-US" sz="3200" i="1" dirty="0" smtClean="0">
                <a:solidFill>
                  <a:prstClr val="black"/>
                </a:solidFill>
              </a:rPr>
              <a:t> is NOT blind faith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Timothy 1:12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4400" y="4724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Faith</a:t>
            </a:r>
            <a:r>
              <a:rPr lang="en-US" sz="3200" i="1" dirty="0" smtClean="0">
                <a:solidFill>
                  <a:prstClr val="black"/>
                </a:solidFill>
              </a:rPr>
              <a:t> acts on what it believes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2:14-17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3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46863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8956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Love</a:t>
            </a:r>
            <a:r>
              <a:rPr lang="en-US" sz="3200" i="1" dirty="0" smtClean="0">
                <a:solidFill>
                  <a:prstClr val="black"/>
                </a:solidFill>
              </a:rPr>
              <a:t> is an action that improves the welfare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of others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676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c1v3</a:t>
            </a:r>
            <a:r>
              <a:rPr lang="en-US" sz="3200" i="1" dirty="0" smtClean="0">
                <a:solidFill>
                  <a:prstClr val="black"/>
                </a:solidFill>
              </a:rPr>
              <a:t>  ~  Paul thanks the Colossians 				for what two things?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2672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Love</a:t>
            </a:r>
            <a:r>
              <a:rPr lang="en-US" sz="3200" i="1" dirty="0" smtClean="0">
                <a:solidFill>
                  <a:prstClr val="black"/>
                </a:solidFill>
              </a:rPr>
              <a:t> is an action, not just an emotion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25:31-46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37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057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 </a:t>
            </a: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v4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“we have heard of your FAITH…LOVE”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819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B.  v5  “the faith and love…HEARD…TRUTH”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36576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  v6a  “All over the world this gospel is     			bearing fruit and growing”</a:t>
            </a: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990600"/>
            <a:ext cx="49911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1524000"/>
            <a:ext cx="784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/>
              <a:t>Chiasm / chiasmus (a pattern):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c1v4-8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19200" y="49530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B’  v6b  “just as it has been…HEARD…TRUTH”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62000" y="5791200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A’  v7-8  “FAITHFUL minister…LOVE in the Spirit”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56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7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6705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895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Christians were called atheists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676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c1v6</a:t>
            </a:r>
            <a:r>
              <a:rPr lang="en-US" sz="3200" i="1" dirty="0" smtClean="0">
                <a:solidFill>
                  <a:prstClr val="black"/>
                </a:solidFill>
              </a:rPr>
              <a:t>  ~  Truth in an age of relativism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1910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Christians were considered unpatriotic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7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39200" y="-2806775"/>
            <a:ext cx="18838276" cy="1186460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-3048000" y="0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1676400"/>
            <a:ext cx="2209800" cy="2057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3886200" y="2362200"/>
            <a:ext cx="304800" cy="3810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6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c1v1-8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676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The gospel is good news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2514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en-US" sz="3200" i="1" dirty="0" smtClean="0">
                <a:solidFill>
                  <a:prstClr val="black"/>
                </a:solidFill>
              </a:rPr>
              <a:t>  The gospel is truth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v5-6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3352800"/>
            <a:ext cx="8001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The gospel is universal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3:16;  Revelation 7:9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4400" y="46482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The gospel is productive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14400" y="54864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</a:t>
            </a:r>
            <a:r>
              <a:rPr lang="en-US" sz="3200" i="1" dirty="0" smtClean="0">
                <a:solidFill>
                  <a:prstClr val="black"/>
                </a:solidFill>
              </a:rPr>
              <a:t>  The gospel tells us of grace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4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c1v1-8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16764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</a:t>
            </a:r>
            <a:r>
              <a:rPr lang="en-US" sz="3200" i="1" dirty="0" smtClean="0">
                <a:solidFill>
                  <a:prstClr val="black"/>
                </a:solidFill>
              </a:rPr>
              <a:t>  The gospel is humanly transmitted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14400" y="25146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7.</a:t>
            </a:r>
            <a:r>
              <a:rPr lang="en-US" sz="3200" i="1" dirty="0" smtClean="0">
                <a:solidFill>
                  <a:prstClr val="black"/>
                </a:solidFill>
              </a:rPr>
              <a:t>  We must live life with thanksgiving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and joy to God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38862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8.</a:t>
            </a:r>
            <a:r>
              <a:rPr lang="en-US" sz="3200" i="1" dirty="0" smtClean="0">
                <a:solidFill>
                  <a:prstClr val="black"/>
                </a:solidFill>
              </a:rPr>
              <a:t>  “Hope” refers to a confident expectation 	that God will fulfill His promises,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not our personal dreams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14400" y="5638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9.</a:t>
            </a:r>
            <a:r>
              <a:rPr lang="en-US" sz="3200" i="1" dirty="0" smtClean="0">
                <a:solidFill>
                  <a:prstClr val="black"/>
                </a:solidFill>
              </a:rPr>
              <a:t>  Paul lays great importance on prayer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2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1676400"/>
            <a:ext cx="8001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u="sng" dirty="0" smtClean="0">
                <a:solidFill>
                  <a:prstClr val="black"/>
                </a:solidFill>
              </a:rPr>
              <a:t>Knowledge</a:t>
            </a:r>
            <a:r>
              <a:rPr lang="en-US" sz="3200" i="1" dirty="0" smtClean="0">
                <a:solidFill>
                  <a:prstClr val="black"/>
                </a:solidFill>
              </a:rPr>
              <a:t>, wisdom and understanding are often used partially or fully together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31:3, 35:31   Isaiah 11:2</a:t>
            </a:r>
            <a:b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1:7   Philippians 1:9   Philemon 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038600"/>
            <a:ext cx="8001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solidFill>
                  <a:prstClr val="black"/>
                </a:solidFill>
              </a:rPr>
              <a:t>Knowledge</a:t>
            </a:r>
            <a:r>
              <a:rPr lang="en-US" sz="3200" i="1" dirty="0" smtClean="0">
                <a:solidFill>
                  <a:prstClr val="black"/>
                </a:solidFill>
              </a:rPr>
              <a:t>  ~  to intimately know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(Hebrew word ‘</a:t>
            </a:r>
            <a:r>
              <a:rPr lang="en-US" sz="3200" i="1" dirty="0" err="1" smtClean="0">
                <a:solidFill>
                  <a:prstClr val="black"/>
                </a:solidFill>
              </a:rPr>
              <a:t>yada</a:t>
            </a:r>
            <a:r>
              <a:rPr lang="en-US" sz="3200" i="1" dirty="0" smtClean="0">
                <a:solidFill>
                  <a:prstClr val="black"/>
                </a:solidFill>
              </a:rPr>
              <a:t>’)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see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4:1</a:t>
            </a:r>
            <a:r>
              <a:rPr lang="en-US" sz="3200" i="1" dirty="0" smtClean="0">
                <a:solidFill>
                  <a:prstClr val="black"/>
                </a:solidFill>
              </a:rPr>
              <a:t>  (Adam ‘knew’ Eve)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2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1676400"/>
            <a:ext cx="8001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Knowledge, </a:t>
            </a:r>
            <a:r>
              <a:rPr lang="en-US" sz="3200" i="1" u="sng" dirty="0" smtClean="0">
                <a:solidFill>
                  <a:prstClr val="black"/>
                </a:solidFill>
              </a:rPr>
              <a:t>wisdom</a:t>
            </a:r>
            <a:r>
              <a:rPr lang="en-US" sz="3200" i="1" dirty="0" smtClean="0">
                <a:solidFill>
                  <a:prstClr val="black"/>
                </a:solidFill>
              </a:rPr>
              <a:t> and understanding are often used partially or fully together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31:3, 35:31   Isaiah 11:2</a:t>
            </a:r>
            <a:b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1:7   Philippians 1:9   Philemon 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40386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solidFill>
                  <a:prstClr val="black"/>
                </a:solidFill>
              </a:rPr>
              <a:t>Wisdom</a:t>
            </a:r>
            <a:r>
              <a:rPr lang="en-US" sz="3200" i="1" dirty="0" smtClean="0">
                <a:solidFill>
                  <a:prstClr val="black"/>
                </a:solidFill>
              </a:rPr>
              <a:t>  ~  to the Hebrews it meant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“practical skill in living”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169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1676400"/>
            <a:ext cx="8001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Knowledge, wisdom and </a:t>
            </a:r>
            <a:r>
              <a:rPr lang="en-US" sz="3200" i="1" u="sng" dirty="0" smtClean="0">
                <a:solidFill>
                  <a:prstClr val="black"/>
                </a:solidFill>
              </a:rPr>
              <a:t>understanding</a:t>
            </a:r>
            <a:r>
              <a:rPr lang="en-US" sz="3200" i="1" dirty="0" smtClean="0">
                <a:solidFill>
                  <a:prstClr val="black"/>
                </a:solidFill>
              </a:rPr>
              <a:t> are often used partially or fully together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31:3, 35:31   Isaiah 11:2</a:t>
            </a:r>
            <a:b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1:7   Philippians 1:9   Philemon 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3810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solidFill>
                  <a:prstClr val="black"/>
                </a:solidFill>
              </a:rPr>
              <a:t>Understanding</a:t>
            </a:r>
            <a:r>
              <a:rPr lang="en-US" sz="3200" i="1" dirty="0" smtClean="0">
                <a:solidFill>
                  <a:prstClr val="black"/>
                </a:solidFill>
              </a:rPr>
              <a:t> ~  to gain insight into something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4648200"/>
            <a:ext cx="80010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more intimately we </a:t>
            </a:r>
            <a:r>
              <a:rPr lang="en-US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KNOW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God,</a:t>
            </a:r>
            <a:b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the more we </a:t>
            </a:r>
            <a:r>
              <a:rPr lang="en-US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UNDERSTAND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His ways,</a:t>
            </a:r>
            <a:b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making </a:t>
            </a:r>
            <a:r>
              <a:rPr lang="en-US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WISER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choices in our lives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21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676400"/>
            <a:ext cx="8001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A </a:t>
            </a:r>
            <a:r>
              <a:rPr lang="en-US" sz="3200" b="1" i="1" dirty="0" smtClean="0">
                <a:solidFill>
                  <a:prstClr val="black"/>
                </a:solidFill>
              </a:rPr>
              <a:t>structural marker</a:t>
            </a:r>
            <a:r>
              <a:rPr lang="en-US" sz="3200" i="1" dirty="0" smtClean="0">
                <a:solidFill>
                  <a:prstClr val="black"/>
                </a:solidFill>
              </a:rPr>
              <a:t> is a word or words that alert the reader that what is about to follow is important 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32004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“For this reason…”  </a:t>
            </a:r>
            <a:r>
              <a:rPr lang="en-US" sz="32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</a:t>
            </a:r>
            <a:endParaRPr lang="en-US" sz="3200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57400" y="3962400"/>
            <a:ext cx="5410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“…in order that…”  </a:t>
            </a:r>
            <a:r>
              <a:rPr lang="en-US" sz="32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c1v10</a:t>
            </a:r>
            <a:endParaRPr lang="en-US" sz="3200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00400" y="4800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“…so that…”  </a:t>
            </a:r>
            <a:r>
              <a:rPr lang="en-US" sz="32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c1v11</a:t>
            </a:r>
            <a:endParaRPr lang="en-US" sz="3200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8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1447800"/>
            <a:ext cx="71628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i="1" dirty="0" smtClean="0">
                <a:solidFill>
                  <a:prstClr val="black"/>
                </a:solidFill>
              </a:rPr>
              <a:t>	For this reason…</a:t>
            </a:r>
            <a:r>
              <a:rPr lang="en-US" sz="2400" i="1" dirty="0">
                <a:solidFill>
                  <a:prstClr val="black"/>
                </a:solidFill>
              </a:rPr>
              <a:t/>
            </a:r>
            <a:br>
              <a:rPr lang="en-US" sz="2400" i="1" dirty="0">
                <a:solidFill>
                  <a:prstClr val="black"/>
                </a:soli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b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2400" i="1" dirty="0" smtClean="0">
                <a:solidFill>
                  <a:prstClr val="black"/>
                </a:solidFill>
              </a:rPr>
              <a:t/>
            </a:r>
            <a:br>
              <a:rPr lang="en-US" sz="2400" i="1" dirty="0" smtClean="0">
                <a:solidFill>
                  <a:prstClr val="black"/>
                </a:solidFill>
              </a:rPr>
            </a:br>
            <a:r>
              <a:rPr lang="en-US" sz="2400" i="1" dirty="0" smtClean="0">
                <a:solidFill>
                  <a:prstClr val="black"/>
                </a:solidFill>
              </a:rPr>
              <a:t>	</a:t>
            </a:r>
            <a:r>
              <a:rPr lang="en-US" sz="2400" b="1" i="1" dirty="0" smtClean="0">
                <a:solidFill>
                  <a:prstClr val="black"/>
                </a:solidFill>
              </a:rPr>
              <a:t>…in order that…</a:t>
            </a:r>
            <a:r>
              <a:rPr lang="en-US" sz="2400" i="1" dirty="0" smtClean="0">
                <a:solidFill>
                  <a:prstClr val="black"/>
                </a:solidFill>
              </a:rPr>
              <a:t/>
            </a:r>
            <a:br>
              <a:rPr lang="en-US" sz="2400" i="1" dirty="0" smtClean="0">
                <a:solidFill>
                  <a:prstClr val="black"/>
                </a:solidFill>
              </a:rPr>
            </a:br>
            <a:r>
              <a:rPr lang="en-US" sz="2400" i="1" dirty="0" smtClean="0">
                <a:solidFill>
                  <a:prstClr val="black"/>
                </a:solidFill>
              </a:rPr>
              <a:t>	</a:t>
            </a: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2.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3.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4.</a:t>
            </a:r>
            <a:r>
              <a:rPr lang="en-US" sz="24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</a:t>
            </a:r>
            <a:r>
              <a:rPr lang="en-US" sz="2400" b="1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…so that…</a:t>
            </a:r>
            <a:br>
              <a:rPr lang="en-US" sz="2400" b="1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i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</a:t>
            </a: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b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2.</a:t>
            </a:r>
            <a:b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A.</a:t>
            </a:r>
            <a:b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B.</a:t>
            </a:r>
            <a:b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C.</a:t>
            </a:r>
            <a:endParaRPr lang="en-US" sz="24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73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6764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For this reason…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2209800"/>
            <a:ext cx="1600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447800" y="22098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w</a:t>
            </a:r>
            <a:r>
              <a:rPr lang="en-US" sz="3200" i="1" dirty="0" smtClean="0">
                <a:solidFill>
                  <a:prstClr val="black"/>
                </a:solidFill>
              </a:rPr>
              <a:t>e’re praying for you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47800" y="3276600"/>
            <a:ext cx="7315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a</a:t>
            </a:r>
            <a:r>
              <a:rPr lang="en-US" sz="3200" i="1" dirty="0" smtClean="0">
                <a:solidFill>
                  <a:prstClr val="black"/>
                </a:solidFill>
              </a:rPr>
              <a:t>sking God to fill you with all spiritual wisdom and understanding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75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6764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…in order that…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2209800"/>
            <a:ext cx="1600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447800" y="2209800"/>
            <a:ext cx="7315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y</a:t>
            </a:r>
            <a:r>
              <a:rPr lang="en-US" sz="3200" i="1" dirty="0" smtClean="0">
                <a:solidFill>
                  <a:prstClr val="black"/>
                </a:solidFill>
              </a:rPr>
              <a:t>ou may live a life worthy of the Lord and may please Him in every way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47800" y="3810000"/>
            <a:ext cx="731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b</a:t>
            </a:r>
            <a:r>
              <a:rPr lang="en-US" sz="3200" i="1" dirty="0" smtClean="0">
                <a:solidFill>
                  <a:prstClr val="black"/>
                </a:solidFill>
              </a:rPr>
              <a:t>earing fruit in every good work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47800" y="4876800"/>
            <a:ext cx="731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g</a:t>
            </a:r>
            <a:r>
              <a:rPr lang="en-US" sz="3200" i="1" dirty="0" smtClean="0">
                <a:solidFill>
                  <a:prstClr val="black"/>
                </a:solidFill>
              </a:rPr>
              <a:t>rowing in the knowledge of God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47800" y="5943600"/>
            <a:ext cx="731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b</a:t>
            </a:r>
            <a:r>
              <a:rPr lang="en-US" sz="3200" i="1" dirty="0" smtClean="0">
                <a:solidFill>
                  <a:prstClr val="black"/>
                </a:solidFill>
              </a:rPr>
              <a:t>eing strengthened by His power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8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9906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1 and 2</a:t>
            </a:r>
            <a:r>
              <a:rPr lang="en-US" sz="2800" i="1" dirty="0" smtClean="0">
                <a:solidFill>
                  <a:prstClr val="black"/>
                </a:solidFill>
              </a:rPr>
              <a:t>  ~  Intro and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c1v1-14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	(thanksgiving and prayer)</a:t>
            </a:r>
            <a:endParaRPr lang="en-US" sz="28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905000"/>
            <a:ext cx="8001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3</a:t>
            </a:r>
            <a:r>
              <a:rPr lang="en-US" sz="2800" i="1" dirty="0" smtClean="0">
                <a:solidFill>
                  <a:prstClr val="black"/>
                </a:solidFill>
              </a:rPr>
              <a:t>  ~ 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c1v15-c2v5</a:t>
            </a:r>
            <a:r>
              <a:rPr lang="en-US" sz="2800" i="1" dirty="0" smtClean="0">
                <a:solidFill>
                  <a:srgbClr val="CC3300"/>
                </a:solidFill>
              </a:rPr>
              <a:t/>
            </a:r>
            <a:br>
              <a:rPr lang="en-US" sz="2800" i="1" dirty="0" smtClean="0">
                <a:solidFill>
                  <a:srgbClr val="CC3300"/>
                </a:solidFill>
              </a:rPr>
            </a:br>
            <a:r>
              <a:rPr lang="en-US" sz="2800" i="1" dirty="0" smtClean="0">
                <a:solidFill>
                  <a:srgbClr val="CC3300"/>
                </a:solidFill>
              </a:rPr>
              <a:t>	</a:t>
            </a:r>
            <a:r>
              <a:rPr lang="en-US" sz="2800" i="1" dirty="0" smtClean="0"/>
              <a:t>(supremacy of Christ)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4400" y="2895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4</a:t>
            </a:r>
            <a:r>
              <a:rPr lang="en-US" sz="2800" i="1" dirty="0" smtClean="0">
                <a:solidFill>
                  <a:prstClr val="black"/>
                </a:solidFill>
              </a:rPr>
              <a:t>  ~ 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	(freedom from regulations through Christ)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388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5</a:t>
            </a:r>
            <a:r>
              <a:rPr lang="en-US" sz="2800" i="1" dirty="0" smtClean="0">
                <a:solidFill>
                  <a:prstClr val="black"/>
                </a:solidFill>
              </a:rPr>
              <a:t>  ~ 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c3v1-17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i="1" dirty="0" smtClean="0"/>
              <a:t>	(rules for holy living; the principles)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400" y="487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6</a:t>
            </a:r>
            <a:r>
              <a:rPr lang="en-US" sz="2800" i="1" dirty="0" smtClean="0">
                <a:solidFill>
                  <a:prstClr val="black"/>
                </a:solidFill>
              </a:rPr>
              <a:t>  ~ 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c3v18-c4v6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	(rules for holy living; the people)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14400" y="5791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Section 7</a:t>
            </a:r>
            <a:r>
              <a:rPr lang="en-US" sz="2800" i="1" dirty="0" smtClean="0">
                <a:solidFill>
                  <a:prstClr val="black"/>
                </a:solidFill>
              </a:rPr>
              <a:t>  ~ 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c4v7-18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	(final greetings)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66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 </a:t>
            </a:r>
            <a:r>
              <a:rPr lang="en-US" sz="3600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6764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…so that…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2209800"/>
            <a:ext cx="16002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3200" i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3200" i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447800" y="22098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y</a:t>
            </a:r>
            <a:r>
              <a:rPr lang="en-US" sz="3200" i="1" dirty="0" smtClean="0">
                <a:solidFill>
                  <a:prstClr val="black"/>
                </a:solidFill>
              </a:rPr>
              <a:t>ou will have great endurance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and patience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482436" y="4481944"/>
            <a:ext cx="820882" cy="2376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b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</a:t>
            </a:r>
            <a:endParaRPr lang="en-US" sz="3200" i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81200" y="4495800"/>
            <a:ext cx="7086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we share in the inheritance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81200" y="5105400"/>
            <a:ext cx="731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He has rescued us from the power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of darkness to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447800" y="33528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y</a:t>
            </a:r>
            <a:r>
              <a:rPr lang="en-US" sz="3200" i="1" dirty="0" smtClean="0">
                <a:solidFill>
                  <a:prstClr val="black"/>
                </a:solidFill>
              </a:rPr>
              <a:t>ou will joyfully give thanks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to the Father because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81200" y="6172200"/>
            <a:ext cx="7086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kingdom of the Son He loves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70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16764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Knowledge of God + understanding + wisdom =</a:t>
            </a:r>
            <a:b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 a life pleasing to God</a:t>
            </a:r>
            <a:endParaRPr lang="en-US" sz="32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5052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Refers to our obedience to Jesus’ commands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434340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We aren’t saved by “works”, but we are 	created for them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2:8-10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2857500"/>
            <a:ext cx="73152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Bearing fruit in every good work: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38200" y="5562600"/>
            <a:ext cx="7924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2:13</a:t>
            </a:r>
            <a:r>
              <a:rPr lang="en-US" sz="3200" i="1" dirty="0" smtClean="0">
                <a:solidFill>
                  <a:prstClr val="black"/>
                </a:solidFill>
              </a:rPr>
              <a:t> says it is not ‘hearers’ of the 	Word who are righteous, but ‘doers’ 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600" y="16764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Knowledge of God + understanding + wisdom =</a:t>
            </a:r>
            <a:b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  a life pleasing to God</a:t>
            </a:r>
            <a:endParaRPr lang="en-US" sz="32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505200"/>
            <a:ext cx="7924800" cy="156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In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7:19</a:t>
            </a:r>
            <a:r>
              <a:rPr lang="en-US" sz="3200" i="1" dirty="0" smtClean="0">
                <a:solidFill>
                  <a:prstClr val="black"/>
                </a:solidFill>
              </a:rPr>
              <a:t/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trees that don’t bear good fruit will be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cut down and thrown into the fire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2857500"/>
            <a:ext cx="73152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Bearing fruit in every good work: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447800" y="5067300"/>
            <a:ext cx="7696200" cy="1638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	</a:t>
            </a: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i="1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3:11-15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says we won’t lose our salvation, 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but we will lose some heavenly rewards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56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76400"/>
            <a:ext cx="8305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significance of prayer:</a:t>
            </a:r>
            <a:endParaRPr lang="en-US" sz="32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2860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Regularly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v9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4572000"/>
            <a:ext cx="6096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With praise and thanksgiving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v12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76400" y="30480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For others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v9,10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14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For our spiritual development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v9,10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72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8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c1v9-14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76400"/>
            <a:ext cx="8305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Pleasing God:</a:t>
            </a:r>
            <a:endParaRPr lang="en-US" sz="32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286000"/>
            <a:ext cx="723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Growing in the knowledge of God…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38400" y="4267200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u="sng" dirty="0" smtClean="0">
                <a:solidFill>
                  <a:prstClr val="black"/>
                </a:solidFill>
              </a:rPr>
              <a:t>Patience</a:t>
            </a:r>
            <a:r>
              <a:rPr lang="en-US" sz="3200" i="1" dirty="0" smtClean="0">
                <a:solidFill>
                  <a:prstClr val="black"/>
                </a:solidFill>
              </a:rPr>
              <a:t> is…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28194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Bearing fruit…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33528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Being strengthened by God’s power     	will produce patience and endurance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38400" y="4724400"/>
            <a:ext cx="6172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u="sng" dirty="0" smtClean="0">
                <a:solidFill>
                  <a:prstClr val="black"/>
                </a:solidFill>
              </a:rPr>
              <a:t>Endurance</a:t>
            </a:r>
            <a:r>
              <a:rPr lang="en-US" sz="3200" i="1" dirty="0" smtClean="0">
                <a:solidFill>
                  <a:prstClr val="black"/>
                </a:solidFill>
              </a:rPr>
              <a:t> is…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4:11-13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438400" y="5181600"/>
            <a:ext cx="4876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Joyfully </a:t>
            </a:r>
            <a:r>
              <a:rPr lang="en-US" sz="3200" i="1" u="sng" dirty="0" smtClean="0">
                <a:solidFill>
                  <a:prstClr val="black"/>
                </a:solidFill>
              </a:rPr>
              <a:t>giving thanks</a:t>
            </a:r>
            <a:r>
              <a:rPr lang="en-US" sz="3200" i="1" dirty="0" smtClean="0">
                <a:solidFill>
                  <a:prstClr val="black"/>
                </a:solidFill>
              </a:rPr>
              <a:t>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14400" y="57150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The forgiveness of sins…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Sin cripples; God’s forgiveness frees 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1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8" grpId="0"/>
      <p:bldP spid="13" grpId="0"/>
      <p:bldP spid="14" grpId="0"/>
      <p:bldP spid="10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24" y="1676400"/>
            <a:ext cx="3891576" cy="519545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0"/>
            <a:ext cx="4703410" cy="582105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221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37" y="0"/>
            <a:ext cx="6831923" cy="6858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03456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676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Paul’s wishes for the Colossians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v6,7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2860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Paul’s warning to the Colossians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29718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v8-10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Gnosticism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3000" y="35814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v11-17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Legalism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41910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v18,19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Mysticism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43000" y="48006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v20-23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Asceticism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562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How many times does Paul say “with”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or</a:t>
            </a:r>
            <a:r>
              <a:rPr lang="en-US" sz="3200" i="1" dirty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</a:rPr>
              <a:t>“in Christ” in this section?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122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7" grpId="0"/>
      <p:bldP spid="9" grpId="0"/>
      <p:bldP spid="10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676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Paul’s wishes for the Colossians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v6,7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22098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“rooted”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17:8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3000" y="29718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“being built up”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38100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“strengthened in the faith”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43000" y="4648200"/>
            <a:ext cx="7162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“overflowing with thankfulness” 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51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9" grpId="0"/>
      <p:bldP spid="10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676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Paul’s warnings to the Colossians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v8-23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2209800"/>
            <a:ext cx="6019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/>
              <a:t>Truth vs. Deception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c1v5,6</a:t>
            </a:r>
            <a:r>
              <a:rPr lang="en-US" sz="3200" i="1" dirty="0" smtClean="0"/>
              <a:t> 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3000" y="28194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/>
              <a:t>Liberation vs. Captivity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c1v13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43000" y="4343400"/>
            <a:ext cx="548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/>
              <a:t>Human traditions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43000" y="49530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/>
              <a:t>The basic / elemental ~ principles / spirits</a:t>
            </a:r>
            <a:br>
              <a:rPr lang="en-US" sz="3200" i="1" dirty="0" smtClean="0"/>
            </a:br>
            <a:r>
              <a:rPr lang="en-US" sz="3200" i="1" dirty="0" smtClean="0"/>
              <a:t>	of this world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3733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/>
              <a:t>This philosophy depends on…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947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990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Structure of the passage: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5240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Interpret what Paul is saying to the 1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st</a:t>
            </a:r>
            <a:r>
              <a:rPr lang="en-US" sz="3200" i="1" dirty="0" smtClean="0">
                <a:solidFill>
                  <a:prstClr val="black"/>
                </a:solidFill>
              </a:rPr>
              <a:t> century Colossians, or what is the original meaning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3581400"/>
            <a:ext cx="8001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This section bridges the meaning between the 1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st</a:t>
            </a:r>
            <a:r>
              <a:rPr lang="en-US" sz="3200" i="1" dirty="0" smtClean="0">
                <a:solidFill>
                  <a:prstClr val="black"/>
                </a:solidFill>
              </a:rPr>
              <a:t> century Colossians and what it means to us today by focusing on the timely and timeless aspects of the text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8956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Bridge the context: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650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676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7.</a:t>
            </a:r>
            <a:r>
              <a:rPr lang="en-US" sz="3200" i="1" dirty="0" smtClean="0">
                <a:solidFill>
                  <a:prstClr val="black"/>
                </a:solidFill>
              </a:rPr>
              <a:t>  Paul’s warning to the Colossians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213360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v8-10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Gnosticism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90800" y="312420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v11-17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Legalism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57400" y="4648200"/>
            <a:ext cx="4114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v18,19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Mysticism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43000" y="5715000"/>
            <a:ext cx="4495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D.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v20-23</a:t>
            </a:r>
            <a:r>
              <a:rPr lang="en-US" sz="3200" i="1" dirty="0" smtClean="0">
                <a:solidFill>
                  <a:srgbClr val="CC3300"/>
                </a:solidFill>
              </a:rPr>
              <a:t>  </a:t>
            </a:r>
            <a:r>
              <a:rPr lang="en-US" sz="3200" i="1" dirty="0" smtClean="0"/>
              <a:t>~  Asceticism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0" y="25146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fiction…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10000" y="25146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fact…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971800" y="3581400"/>
            <a:ext cx="487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love of Christ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v11-15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971800" y="403860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liberty in Christ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v16,17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438400" y="51054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fiction…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24400" y="51054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fact…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24000" y="61722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fiction…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10000" y="617220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solidFill>
                  <a:prstClr val="black"/>
                </a:solidFill>
              </a:rPr>
              <a:t>t</a:t>
            </a:r>
            <a:r>
              <a:rPr lang="en-US" sz="3200" i="1" dirty="0" smtClean="0">
                <a:solidFill>
                  <a:prstClr val="black"/>
                </a:solidFill>
              </a:rPr>
              <a:t>he fact…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7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209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A 2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nd</a:t>
            </a:r>
            <a:r>
              <a:rPr lang="en-US" sz="3200" i="1" dirty="0" smtClean="0">
                <a:solidFill>
                  <a:prstClr val="black"/>
                </a:solidFill>
              </a:rPr>
              <a:t> warning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v16,17</a:t>
            </a:r>
            <a:r>
              <a:rPr lang="en-US" sz="3200" i="1" dirty="0" smtClean="0">
                <a:solidFill>
                  <a:srgbClr val="CC3300"/>
                </a:solidFill>
              </a:rPr>
              <a:t/>
            </a:r>
            <a:br>
              <a:rPr lang="en-US" sz="3200" i="1" dirty="0" smtClean="0">
                <a:solidFill>
                  <a:srgbClr val="CC3300"/>
                </a:solidFill>
              </a:rPr>
            </a:br>
            <a:r>
              <a:rPr lang="en-US" sz="3200" i="1" dirty="0" smtClean="0">
                <a:solidFill>
                  <a:srgbClr val="CC3300"/>
                </a:solidFill>
              </a:rPr>
              <a:t>	</a:t>
            </a:r>
            <a:r>
              <a:rPr lang="en-US" sz="3200" i="1" dirty="0" smtClean="0"/>
              <a:t>(see 1</a:t>
            </a:r>
            <a:r>
              <a:rPr lang="en-US" sz="3200" i="1" baseline="30000" dirty="0" smtClean="0"/>
              <a:t>st</a:t>
            </a:r>
            <a:r>
              <a:rPr lang="en-US" sz="3200" i="1" dirty="0" smtClean="0"/>
              <a:t> warning in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c2v8</a:t>
            </a:r>
            <a:r>
              <a:rPr lang="en-US" sz="3200" i="1" dirty="0" smtClean="0"/>
              <a:t>)</a:t>
            </a:r>
            <a:endParaRPr 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3352800"/>
            <a:ext cx="502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A 3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rd</a:t>
            </a:r>
            <a:r>
              <a:rPr lang="en-US" sz="3200" i="1" dirty="0" smtClean="0">
                <a:solidFill>
                  <a:prstClr val="black"/>
                </a:solidFill>
              </a:rPr>
              <a:t> warning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v18,19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90800" y="39624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A rhetorical question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v20-23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1600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three parts to this section: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4800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The 2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nd</a:t>
            </a:r>
            <a:r>
              <a:rPr lang="en-US" sz="3200" i="1" dirty="0" smtClean="0">
                <a:solidFill>
                  <a:prstClr val="black"/>
                </a:solidFill>
              </a:rPr>
              <a:t> warning  ~  </a:t>
            </a:r>
            <a:r>
              <a:rPr lang="en-US" sz="3200" i="1" dirty="0" smtClean="0"/>
              <a:t>see</a:t>
            </a:r>
            <a:r>
              <a:rPr lang="en-US" sz="3200" i="1" dirty="0" smtClean="0">
                <a:solidFill>
                  <a:srgbClr val="CC3300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10:1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5410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</a:t>
            </a:r>
            <a:r>
              <a:rPr lang="en-US" sz="3200" i="1" dirty="0" smtClean="0">
                <a:solidFill>
                  <a:prstClr val="black"/>
                </a:solidFill>
              </a:rPr>
              <a:t> The 3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rd</a:t>
            </a:r>
            <a:r>
              <a:rPr lang="en-US" sz="3200" i="1" dirty="0" smtClean="0">
                <a:solidFill>
                  <a:prstClr val="black"/>
                </a:solidFill>
              </a:rPr>
              <a:t> warning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28600" y="6019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Rhetorical question  ~  </a:t>
            </a:r>
            <a:r>
              <a:rPr lang="en-US" sz="3200" i="1" dirty="0" smtClean="0"/>
              <a:t>see</a:t>
            </a:r>
            <a:r>
              <a:rPr lang="en-US" sz="3200" i="1" dirty="0" smtClean="0">
                <a:solidFill>
                  <a:srgbClr val="CC3300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7:19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56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13" grpId="0"/>
      <p:bldP spid="14" grpId="0"/>
      <p:bldP spid="16" grpId="0"/>
      <p:bldP spid="17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2098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The all-sufficiency of Christ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c2v9,10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1600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Paul stresses three vital theological issues: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30480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God has provided complete forgiveness and 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fullness in Christ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c2v10,13-14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4343400"/>
            <a:ext cx="8686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Christ has completely disarmed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any threatening power against us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(Satan and his demons)</a:t>
            </a:r>
            <a:r>
              <a:rPr lang="en-US" sz="3200" i="1" dirty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c2v15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6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6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209800"/>
            <a:ext cx="8686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“just as you received Christ as Lord…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continue to live in Him”   ~	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16002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are four points to consider: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35814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The circumcision of Christ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c2v11,13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45720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False philosophies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54864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Basic principles of this world / elemental spirits 	of this world  ~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c2v8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49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16" grpId="0"/>
      <p:bldP spid="1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11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686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1.  It judges, excludes or disqualifies people 	according to arbitrary, human criteria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Philosophies / religions that challenge / contaminate Christianity take on the following characteristics:</a:t>
            </a:r>
            <a:endParaRPr lang="en-US" sz="32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403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2.  It engenders religious tyranny over people based 	on these criteria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5410200"/>
            <a:ext cx="8686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3.  It panders to human pride and results in puffing 	people up by promoting things like…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856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c2v16-23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686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It attaches too much importance to temporal 	things or to the heavenly realm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Philosophies / religions that challenge / contaminate Christianity take on the following characteristics:</a:t>
            </a:r>
            <a:endParaRPr lang="en-US" sz="32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4038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</a:t>
            </a:r>
            <a:r>
              <a:rPr lang="en-US" sz="3200" i="1" dirty="0" smtClean="0">
                <a:solidFill>
                  <a:prstClr val="black"/>
                </a:solidFill>
              </a:rPr>
              <a:t>  It cuts people off from other believers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49530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6.</a:t>
            </a:r>
            <a:r>
              <a:rPr lang="en-US" sz="3200" i="1" dirty="0" smtClean="0">
                <a:solidFill>
                  <a:prstClr val="black"/>
                </a:solidFill>
              </a:rPr>
              <a:t>  It lessons our view of, and dependence on, Christ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34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Contexts: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c2v16-23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9154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7.</a:t>
            </a:r>
            <a:r>
              <a:rPr lang="en-US" sz="3200" i="1" dirty="0" smtClean="0">
                <a:solidFill>
                  <a:prstClr val="black"/>
                </a:solidFill>
              </a:rPr>
              <a:t>  It pretends to offer greater wisdom / knowledge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than is found in the cross of Christ.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Its wisdom</a:t>
            </a:r>
            <a:r>
              <a:rPr lang="en-US" sz="3200" i="1" dirty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</a:rPr>
              <a:t>focuses on fulfilling ourselves,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rather than</a:t>
            </a:r>
            <a:r>
              <a:rPr lang="en-US" sz="3200" i="1" dirty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</a:rPr>
              <a:t>being filled by the Holy Spirit.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Philosophies / religions that challenge / contaminate Christianity take on the following characteristics:</a:t>
            </a:r>
            <a:endParaRPr lang="en-US" sz="32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4953000"/>
            <a:ext cx="8686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8.</a:t>
            </a:r>
            <a:r>
              <a:rPr lang="en-US" sz="3200" i="1" dirty="0" smtClean="0">
                <a:solidFill>
                  <a:prstClr val="black"/>
                </a:solidFill>
              </a:rPr>
              <a:t>  You wind up working for your salvation and not 	trusting Christ alone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80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915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1.</a:t>
            </a:r>
            <a:r>
              <a:rPr lang="en-US" sz="3200" i="1" dirty="0" smtClean="0">
                <a:solidFill>
                  <a:prstClr val="black"/>
                </a:solidFill>
              </a:rPr>
              <a:t>  Paul reiterates the Truth of the Gospel 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 generation of Christians have faced threats like the Colossians faced:</a:t>
            </a:r>
            <a:endParaRPr lang="en-US" sz="32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3352800"/>
            <a:ext cx="6019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r>
              <a:rPr lang="en-US" sz="3200" i="1" dirty="0" smtClean="0">
                <a:solidFill>
                  <a:prstClr val="black"/>
                </a:solidFill>
              </a:rPr>
              <a:t>  …continue to live in Christ…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v6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3924300"/>
            <a:ext cx="6019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b.</a:t>
            </a:r>
            <a:r>
              <a:rPr lang="en-US" sz="3200" i="1" dirty="0" smtClean="0">
                <a:solidFill>
                  <a:prstClr val="black"/>
                </a:solidFill>
              </a:rPr>
              <a:t>  …be thankful…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v7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4724400"/>
            <a:ext cx="8915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2.</a:t>
            </a:r>
            <a:r>
              <a:rPr lang="en-US" sz="3200" i="1" dirty="0" smtClean="0">
                <a:solidFill>
                  <a:prstClr val="black"/>
                </a:solidFill>
              </a:rPr>
              <a:t>  He wants us to be aware of false ideologies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4864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3.</a:t>
            </a:r>
            <a:r>
              <a:rPr lang="en-US" sz="3200" i="1" dirty="0" smtClean="0">
                <a:solidFill>
                  <a:prstClr val="black"/>
                </a:solidFill>
              </a:rPr>
              <a:t>  He wants is to be free from controlling forces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77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0" grpId="0"/>
      <p:bldP spid="12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915400" cy="125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4.</a:t>
            </a:r>
            <a:r>
              <a:rPr lang="en-US" sz="3200" i="1" dirty="0" smtClean="0">
                <a:solidFill>
                  <a:prstClr val="black"/>
                </a:solidFill>
              </a:rPr>
              <a:t>  What are some of the false beliefs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or statements you have encountered?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 generation of Christians have faced threats like the Colossians faced:</a:t>
            </a:r>
            <a:endParaRPr lang="en-US" sz="32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62000" y="59436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r>
              <a:rPr lang="en-US" sz="3200" i="1" dirty="0" smtClean="0">
                <a:solidFill>
                  <a:prstClr val="black"/>
                </a:solidFill>
              </a:rPr>
              <a:t>  Name some “false” Christian rules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962400"/>
            <a:ext cx="8915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5.</a:t>
            </a:r>
            <a:r>
              <a:rPr lang="en-US" sz="3200" i="1" dirty="0" smtClean="0">
                <a:solidFill>
                  <a:prstClr val="black"/>
                </a:solidFill>
              </a:rPr>
              <a:t>  A list of rules may give us a greater sense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of security or lead us to regard our obligations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to God as a checklist…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(and if we do them, God will love us more)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90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990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524000"/>
            <a:ext cx="8077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How can we apply the eternal truths meant for the 1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st</a:t>
            </a:r>
            <a:r>
              <a:rPr lang="en-US" sz="3200" i="1" dirty="0" smtClean="0">
                <a:solidFill>
                  <a:prstClr val="black"/>
                </a:solidFill>
              </a:rPr>
              <a:t> century Colossians, spoken in a different time and culture, and apply them to the similar yet different needs of our culture today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1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c2v6-23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743200"/>
            <a:ext cx="8915400" cy="62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6.</a:t>
            </a:r>
            <a:r>
              <a:rPr lang="en-US" sz="3200" i="1" dirty="0" smtClean="0">
                <a:solidFill>
                  <a:prstClr val="black"/>
                </a:solidFill>
              </a:rPr>
              <a:t>  The danger of mystical experiences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 generation of Christians have faced threats like the Colossians faced:</a:t>
            </a:r>
            <a:endParaRPr lang="en-US" sz="32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562600"/>
            <a:ext cx="8382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8.</a:t>
            </a:r>
            <a:r>
              <a:rPr lang="en-US" sz="3200" i="1" dirty="0" smtClean="0">
                <a:solidFill>
                  <a:prstClr val="black"/>
                </a:solidFill>
              </a:rPr>
              <a:t>  The danger of losing connection with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the Head… </a:t>
            </a: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10:23-25 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429000"/>
            <a:ext cx="9144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7.</a:t>
            </a:r>
            <a:r>
              <a:rPr lang="en-US" sz="3200" i="1" dirty="0" smtClean="0">
                <a:solidFill>
                  <a:prstClr val="black"/>
                </a:solidFill>
              </a:rPr>
              <a:t>  The danger of someone or something else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filling the gap between us and God…  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Revelations 19:10, 22:8-9      Psalms 34:7</a:t>
            </a:r>
            <a:b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13:2      Genesis 3:24      2 Corinthians 11:13-15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16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72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2876550"/>
            <a:ext cx="8915400" cy="628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History of Greco-Roman life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600200"/>
            <a:ext cx="91440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3v1-17 ~ Principles</a:t>
            </a:r>
            <a:endParaRPr lang="en-US" sz="32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18-19</a:t>
            </a:r>
            <a:r>
              <a:rPr lang="en-US" sz="3200" i="1" dirty="0" smtClean="0">
                <a:solidFill>
                  <a:prstClr val="black"/>
                </a:solidFill>
              </a:rPr>
              <a:t>  All privileges belonged to the husband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     All duties belonged to the wife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2095499"/>
            <a:ext cx="9144000" cy="962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c3v18-c4v1 ~ These principles worked out</a:t>
            </a:r>
            <a:b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      in everyday relationships</a:t>
            </a:r>
            <a:endParaRPr lang="en-US" sz="3200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449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20-21 </a:t>
            </a:r>
            <a:r>
              <a:rPr lang="en-US" sz="3200" i="1" dirty="0" smtClean="0">
                <a:solidFill>
                  <a:prstClr val="black"/>
                </a:solidFill>
              </a:rPr>
              <a:t> All privileges belonged to the parents	     All duties belonged to the child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556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22-c4v1 </a:t>
            </a:r>
            <a:r>
              <a:rPr lang="en-US" sz="3200" i="1" dirty="0" smtClean="0">
                <a:solidFill>
                  <a:prstClr val="black"/>
                </a:solidFill>
              </a:rPr>
              <a:t> All privileges belonged to the master	        All duties belonged to the slave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32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0" grpId="0"/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600200"/>
            <a:ext cx="8915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In Christianity, the privileges and rights fall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into the background, and the duty and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obligations</a:t>
            </a:r>
            <a:r>
              <a:rPr lang="en-US" sz="3200" i="1" dirty="0">
                <a:solidFill>
                  <a:prstClr val="black"/>
                </a:solidFill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</a:rPr>
              <a:t>come to the forefront</a:t>
            </a:r>
            <a:endParaRPr lang="en-US" sz="32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3200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en-US" sz="32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18-19</a:t>
            </a:r>
            <a:r>
              <a:rPr lang="en-US" sz="3200" i="1" dirty="0" smtClean="0">
                <a:solidFill>
                  <a:prstClr val="black"/>
                </a:solidFill>
              </a:rPr>
              <a:t>  </a:t>
            </a:r>
            <a:r>
              <a:rPr lang="en-US" sz="3200" i="1" dirty="0" smtClean="0">
                <a:solidFill>
                  <a:prstClr val="black"/>
                </a:solidFill>
              </a:rPr>
              <a:t>To submit (</a:t>
            </a:r>
            <a:r>
              <a:rPr lang="en-US" sz="3200" i="1" dirty="0" err="1" smtClean="0">
                <a:solidFill>
                  <a:prstClr val="black"/>
                </a:solidFill>
              </a:rPr>
              <a:t>hypotasso</a:t>
            </a:r>
            <a:r>
              <a:rPr lang="en-US" sz="3200" i="1" dirty="0" smtClean="0">
                <a:solidFill>
                  <a:prstClr val="black"/>
                </a:solidFill>
              </a:rPr>
              <a:t>) is not to be subservient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0" y="396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This directive is not one-sided;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demands are also made of the husband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24000" y="5143500"/>
            <a:ext cx="7620000" cy="118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This submission is qualified with the phrase,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		“as is fitting in the Lord”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77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Original Meaning: 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17526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v20-21</a:t>
            </a:r>
            <a:r>
              <a:rPr lang="en-US" sz="3200" i="1" dirty="0" smtClean="0">
                <a:solidFill>
                  <a:prstClr val="black"/>
                </a:solidFill>
              </a:rPr>
              <a:t>  1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st</a:t>
            </a:r>
            <a:r>
              <a:rPr lang="en-US" sz="3200" i="1" dirty="0" smtClean="0">
                <a:solidFill>
                  <a:prstClr val="black"/>
                </a:solidFill>
              </a:rPr>
              <a:t> </a:t>
            </a:r>
            <a:r>
              <a:rPr lang="en-US" sz="3200" i="1" dirty="0">
                <a:solidFill>
                  <a:prstClr val="black"/>
                </a:solidFill>
              </a:rPr>
              <a:t>C</a:t>
            </a:r>
            <a:r>
              <a:rPr lang="en-US" sz="3200" i="1" dirty="0" smtClean="0">
                <a:solidFill>
                  <a:prstClr val="black"/>
                </a:solidFill>
              </a:rPr>
              <a:t>orinthians 4:21   Colossians 3:12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124200"/>
            <a:ext cx="8458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v20-c4v1</a:t>
            </a:r>
            <a:r>
              <a:rPr lang="en-US" sz="3200" i="1" dirty="0" smtClean="0">
                <a:solidFill>
                  <a:prstClr val="black"/>
                </a:solidFill>
              </a:rPr>
              <a:t>  Slavery was an entrenched reality.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        Paul subtly undermines its premise.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440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17526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Paul focused on how to live within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one’s cultural framework in obedience to Christ.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4495800"/>
            <a:ext cx="8458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If others did not perceive Christianity to be disruptive of society, they might be more willing to listen to the gospel.   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Titus 2:9-10</a:t>
            </a: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124200"/>
            <a:ext cx="8915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We can see how Christ’s lordship subtly deconstructs the old habits of domination and exploitation.</a:t>
            </a:r>
          </a:p>
        </p:txBody>
      </p:sp>
    </p:spTree>
    <p:extLst>
      <p:ext uri="{BB962C8B-B14F-4D97-AF65-F5344CB8AC3E}">
        <p14:creationId xmlns:p14="http://schemas.microsoft.com/office/powerpoint/2010/main" val="304298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Bridging the context: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1752600"/>
            <a:ext cx="8915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commands recognize that reciprocity exists,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so that the entitlements are not all on one side and the obligations on the other.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(this was radical for its time)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962400"/>
            <a:ext cx="89154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term “the Lord” appears seven times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in these passages.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5105400"/>
            <a:ext cx="8915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Paul assumed the role of “paterfamilias” (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</a:t>
            </a:r>
            <a:r>
              <a:rPr lang="en-US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4:15</a:t>
            </a:r>
            <a:r>
              <a:rPr lang="en-US" sz="3200" i="1" dirty="0" smtClean="0">
                <a:solidFill>
                  <a:prstClr val="black"/>
                </a:solidFill>
              </a:rPr>
              <a:t>) but he did not lord it over them (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Cor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1:24</a:t>
            </a:r>
            <a:r>
              <a:rPr lang="en-US" sz="3200" i="1" dirty="0" smtClean="0">
                <a:solidFill>
                  <a:prstClr val="black"/>
                </a:solidFill>
              </a:rPr>
              <a:t>)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20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Contemporary significance:  </a:t>
            </a:r>
            <a:r>
              <a:rPr lang="en-US" sz="3600" i="1" dirty="0" smtClean="0">
                <a:ln w="1905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c3v18-c4v1</a:t>
            </a:r>
            <a:endParaRPr lang="en-US" sz="36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28600" y="1752600"/>
            <a:ext cx="8915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Proverbs assumes the house is the primary place of moral foundation and social duty.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124200"/>
            <a:ext cx="8915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We are buying into the modern marketing mantra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to continually upgrade to new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	and improved versions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4800600"/>
            <a:ext cx="8915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We are too devoted to self-fulfillment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to appreciate the concept of servant-hood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		and its very different joys</a:t>
            </a:r>
            <a:endParaRPr lang="en-US" sz="28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1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50" y="1143000"/>
            <a:ext cx="9195100" cy="5791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096000" y="3276600"/>
            <a:ext cx="914400" cy="914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89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mph" presetSubtype="6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990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Weather: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5240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Temperate in winter; hot in summer</a:t>
            </a:r>
            <a:endParaRPr lang="en-US" sz="3200" i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3352800"/>
            <a:ext cx="8001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Turks in </a:t>
            </a:r>
            <a:r>
              <a:rPr lang="en-US" sz="3200" i="1" u="sng" dirty="0" smtClean="0">
                <a:solidFill>
                  <a:prstClr val="black"/>
                </a:solidFill>
              </a:rPr>
              <a:t>Mongolia</a:t>
            </a:r>
            <a:r>
              <a:rPr lang="en-US" sz="3200" i="1" dirty="0" smtClean="0">
                <a:solidFill>
                  <a:prstClr val="black"/>
                </a:solidFill>
              </a:rPr>
              <a:t> are pure Asiatic Turks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2768025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Three branches of Turks: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234625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Ethnicity: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42672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Turks in </a:t>
            </a:r>
            <a:r>
              <a:rPr lang="en-US" sz="3200" i="1" u="sng" dirty="0" smtClean="0">
                <a:solidFill>
                  <a:prstClr val="black"/>
                </a:solidFill>
              </a:rPr>
              <a:t>mid-Asia areas</a:t>
            </a:r>
            <a:r>
              <a:rPr lang="en-US" sz="3200" i="1" dirty="0" smtClean="0">
                <a:solidFill>
                  <a:prstClr val="black"/>
                </a:solidFill>
              </a:rPr>
              <a:t> (like Turkmenistan)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are a combination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54102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Turks in </a:t>
            </a:r>
            <a:r>
              <a:rPr lang="en-US" sz="3200" i="1" u="sng" dirty="0" smtClean="0">
                <a:solidFill>
                  <a:prstClr val="black"/>
                </a:solidFill>
              </a:rPr>
              <a:t>Turkey</a:t>
            </a:r>
            <a:r>
              <a:rPr lang="en-US" sz="3200" i="1" dirty="0" smtClean="0">
                <a:solidFill>
                  <a:prstClr val="black"/>
                </a:solidFill>
              </a:rPr>
              <a:t> are more European in appearance;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they consider themselves European,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     not Middle-Eastern 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12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1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16764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Southern bank of </a:t>
            </a:r>
            <a:r>
              <a:rPr lang="en-US" sz="3200" i="1" dirty="0" err="1" smtClean="0">
                <a:solidFill>
                  <a:prstClr val="black"/>
                </a:solidFill>
              </a:rPr>
              <a:t>Lycus</a:t>
            </a:r>
            <a:r>
              <a:rPr lang="en-US" sz="3200" i="1" dirty="0" smtClean="0">
                <a:solidFill>
                  <a:prstClr val="black"/>
                </a:solidFill>
              </a:rPr>
              <a:t> River,</a:t>
            </a:r>
            <a:br>
              <a:rPr lang="en-US" sz="3200" i="1" dirty="0" smtClean="0">
                <a:solidFill>
                  <a:prstClr val="black"/>
                </a:solidFill>
              </a:rPr>
            </a:br>
            <a:r>
              <a:rPr lang="en-US" sz="3200" i="1" dirty="0" smtClean="0">
                <a:solidFill>
                  <a:prstClr val="black"/>
                </a:solidFill>
              </a:rPr>
              <a:t>near the cities of Laodicea and Hierapolis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Terrain: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30480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Main industries were wool and cloth dyeing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4114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In an earthquake-prone region; Colossae was destroyed by an earthquake in 61-62A.D.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08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16764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Rebuilt as a much smaller city, Colossae was completely destroyed by 12</a:t>
            </a:r>
            <a:r>
              <a:rPr lang="en-US" sz="3200" i="1" baseline="30000" dirty="0" smtClean="0">
                <a:solidFill>
                  <a:prstClr val="black"/>
                </a:solidFill>
              </a:rPr>
              <a:t>th</a:t>
            </a:r>
            <a:r>
              <a:rPr lang="en-US" sz="3200" i="1" dirty="0" smtClean="0">
                <a:solidFill>
                  <a:prstClr val="black"/>
                </a:solidFill>
              </a:rPr>
              <a:t> century Muslims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Terrain: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30480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err="1" smtClean="0">
                <a:solidFill>
                  <a:prstClr val="black"/>
                </a:solidFill>
              </a:rPr>
              <a:t>Lycus</a:t>
            </a:r>
            <a:r>
              <a:rPr lang="en-US" sz="3200" i="1" dirty="0" smtClean="0">
                <a:solidFill>
                  <a:prstClr val="black"/>
                </a:solidFill>
              </a:rPr>
              <a:t> River water had chalk in it, which was fatal to vegetation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4419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In other areas, there was volcanic dirt, which was excellent for sheep-grazing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34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Read Colossians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1676400"/>
            <a:ext cx="8001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A Gentile church that </a:t>
            </a:r>
            <a:r>
              <a:rPr lang="en-US" sz="3200" i="1" dirty="0" err="1" smtClean="0">
                <a:solidFill>
                  <a:prstClr val="black"/>
                </a:solidFill>
              </a:rPr>
              <a:t>Epaphras</a:t>
            </a:r>
            <a:r>
              <a:rPr lang="en-US" sz="3200" i="1" dirty="0" smtClean="0">
                <a:solidFill>
                  <a:prstClr val="black"/>
                </a:solidFill>
              </a:rPr>
              <a:t> (not Paul) founded  </a:t>
            </a:r>
            <a:r>
              <a:rPr lang="en-US" sz="3200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c1v7 and c4v12</a:t>
            </a:r>
            <a:endParaRPr lang="en-US" sz="3200" b="1" i="1" dirty="0">
              <a:ln w="1905"/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90600"/>
            <a:ext cx="3200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6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Religiosity:</a:t>
            </a:r>
            <a:endParaRPr lang="en-US" sz="3600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30480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The Mother-goddess cult of ‘Cybele’ and many other “mystery” religions were there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4419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i="1" dirty="0" smtClean="0">
                <a:solidFill>
                  <a:prstClr val="black"/>
                </a:solidFill>
              </a:rPr>
              <a:t>Large Jewish population that was influenced by these “mystery” religions</a:t>
            </a:r>
            <a:endParaRPr lang="en-US" sz="32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42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2130</Words>
  <Application>Microsoft Office PowerPoint</Application>
  <PresentationFormat>On-screen Show (4:3)</PresentationFormat>
  <Paragraphs>331</Paragraphs>
  <Slides>58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  <vt:lpstr>How to Read Colossians</vt:lpstr>
      <vt:lpstr>How to Read Colossians</vt:lpstr>
      <vt:lpstr>How to Read Colossians</vt:lpstr>
      <vt:lpstr>How to Read Colossians</vt:lpstr>
      <vt:lpstr>How to Read Colossians</vt:lpstr>
      <vt:lpstr>How to Read Colossians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 Maynard</dc:creator>
  <cp:lastModifiedBy>Patti Maynard</cp:lastModifiedBy>
  <cp:revision>170</cp:revision>
  <dcterms:created xsi:type="dcterms:W3CDTF">2012-10-19T23:25:09Z</dcterms:created>
  <dcterms:modified xsi:type="dcterms:W3CDTF">2013-04-19T22:40:58Z</dcterms:modified>
</cp:coreProperties>
</file>