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ncy P. Wilder" initials="NPW" lastIdx="1" clrIdx="0">
    <p:extLst>
      <p:ext uri="{19B8F6BF-5375-455C-9EA6-DF929625EA0E}">
        <p15:presenceInfo xmlns:p15="http://schemas.microsoft.com/office/powerpoint/2012/main" userId="S::nwilder@cbu.edu::37511b9d-9093-481f-872f-328ed9ad98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26C97-A144-4516-9869-2BD8139AF2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239038-50C6-4E81-B5AB-F5FCD7CC5C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31D3A6-CA16-4313-ADF7-009CA77F4EB0}"/>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A8F2DD7E-BFE1-48CD-A8E2-4AE0AF6636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2521E-16E4-4E63-9C54-51B8D489F3B7}"/>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201727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42B92-F2D1-45D1-B92E-01C5A6514A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C22A0E-14A7-42F8-BE9B-EC6F58AFA2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A015E0-A201-4C16-B56D-784E2BE716F9}"/>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F34D22A0-6C64-4631-9E2D-6DA6CD395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3DAE0-3398-463B-96A0-F9A83D2439CD}"/>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27550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5BF51F-A91E-4102-8EA9-7FBDE1FAE3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EDB826-B024-4D6C-8E73-705ACB05C0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E46054-95E6-4448-93A3-B9AEDB841A9C}"/>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B3D9490D-7A9B-4314-9BD5-BE3B60E2F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F95BF-1E92-42E5-ADD6-11650C0D4CFD}"/>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140073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650-049E-407C-BD26-4C8FDF2F1A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400A4D-C341-499C-AFF1-2FF9F368E0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41FAE-4614-453F-9F01-B75AB0028A5F}"/>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43C8F938-058A-4FF2-979F-7B7096861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33E1EC-BC30-4044-8261-D2B1F4704DBE}"/>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91065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E7C64-895A-468C-B1AD-C3DE5A4620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097CA9-1C44-459B-A33A-F0C33520CF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0A1145-6832-42DA-A4AE-6FEFA11F2DEF}"/>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30D1460D-3DD9-44DD-9113-E355DE853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A9E64-EF0A-4FCD-BA33-5CC0AE9F72A1}"/>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341529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81942-873F-408A-ADAC-365F2CA2D3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FB90C7-D1E3-462A-82FA-D67B5C81AC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45E041-2B06-4A0E-AF42-01EE7E6FF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C08E5C-33EE-4532-A23D-5B1066115D53}"/>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6" name="Footer Placeholder 5">
            <a:extLst>
              <a:ext uri="{FF2B5EF4-FFF2-40B4-BE49-F238E27FC236}">
                <a16:creationId xmlns:a16="http://schemas.microsoft.com/office/drawing/2014/main" id="{222B99B1-9319-4D1C-A410-A2F8CE3FE6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9402A8-4BF7-47DD-AA76-2218943D3537}"/>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330058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0C8A-B711-49E7-872E-7070177CFC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46923A-6699-49BA-BE92-DAEA4874CC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E89B2B-98A3-4FD2-AD5B-A3A2FF3E19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3EAD10-2289-47C9-B0FF-8259052E44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3CAF7B-6FCF-4121-A6E9-5A753C5C2D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489914-8A0D-4263-9FB3-BA7CD068D896}"/>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8" name="Footer Placeholder 7">
            <a:extLst>
              <a:ext uri="{FF2B5EF4-FFF2-40B4-BE49-F238E27FC236}">
                <a16:creationId xmlns:a16="http://schemas.microsoft.com/office/drawing/2014/main" id="{87D26AC9-3F34-4677-B9ED-60B5580155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BFE54C-9125-4328-90A0-DEF374D81655}"/>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205194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3E0F1-A0CC-468F-83F6-014BD20F7B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A9F0E4-2B03-447D-B352-F76E0D360DB8}"/>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4" name="Footer Placeholder 3">
            <a:extLst>
              <a:ext uri="{FF2B5EF4-FFF2-40B4-BE49-F238E27FC236}">
                <a16:creationId xmlns:a16="http://schemas.microsoft.com/office/drawing/2014/main" id="{F7BF6A0A-FCB3-4318-9CAB-2AA70E3518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ACFD68-46EF-40F3-891B-F3D25D68473B}"/>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425373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26716-E173-4C25-8693-0C634CD9EBC7}"/>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3" name="Footer Placeholder 2">
            <a:extLst>
              <a:ext uri="{FF2B5EF4-FFF2-40B4-BE49-F238E27FC236}">
                <a16:creationId xmlns:a16="http://schemas.microsoft.com/office/drawing/2014/main" id="{5C359593-42CE-4D22-B179-180844FA0E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51DA6C-0AC3-4E2C-B845-7D649608B7F5}"/>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367629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10D8D-A283-4631-AC56-02B9BD4773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105C80-A0B6-4D41-8FD9-DBCB4F46DA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9A359F-7A71-4F80-BA19-C58D60DDC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37AA2C-9DFD-4206-8F77-5FE59F6042A1}"/>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6" name="Footer Placeholder 5">
            <a:extLst>
              <a:ext uri="{FF2B5EF4-FFF2-40B4-BE49-F238E27FC236}">
                <a16:creationId xmlns:a16="http://schemas.microsoft.com/office/drawing/2014/main" id="{57F10ECD-6C9C-4AA5-A106-D6AE1D660F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70AFDB-ED85-4891-ADF6-9259620FF868}"/>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308192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67368-87BC-47CF-8A24-1FFF6930F8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83F636-9927-49EB-9ADB-BDAB0117F6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C8041E-433C-4526-9653-E25E318D3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E1E44A-7E7A-4476-B902-74D6AA177589}"/>
              </a:ext>
            </a:extLst>
          </p:cNvPr>
          <p:cNvSpPr>
            <a:spLocks noGrp="1"/>
          </p:cNvSpPr>
          <p:nvPr>
            <p:ph type="dt" sz="half" idx="10"/>
          </p:nvPr>
        </p:nvSpPr>
        <p:spPr/>
        <p:txBody>
          <a:bodyPr/>
          <a:lstStyle/>
          <a:p>
            <a:fld id="{AE1813FA-FD8C-4F5B-BCD3-9FE18765E15F}" type="datetimeFigureOut">
              <a:rPr lang="en-US" smtClean="0"/>
              <a:t>6/1/2021</a:t>
            </a:fld>
            <a:endParaRPr lang="en-US"/>
          </a:p>
        </p:txBody>
      </p:sp>
      <p:sp>
        <p:nvSpPr>
          <p:cNvPr id="6" name="Footer Placeholder 5">
            <a:extLst>
              <a:ext uri="{FF2B5EF4-FFF2-40B4-BE49-F238E27FC236}">
                <a16:creationId xmlns:a16="http://schemas.microsoft.com/office/drawing/2014/main" id="{9D7F5B67-20C7-4438-A51A-D93A35CC44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5AC9C5-4E84-4A8A-978D-4148D742468A}"/>
              </a:ext>
            </a:extLst>
          </p:cNvPr>
          <p:cNvSpPr>
            <a:spLocks noGrp="1"/>
          </p:cNvSpPr>
          <p:nvPr>
            <p:ph type="sldNum" sz="quarter" idx="12"/>
          </p:nvPr>
        </p:nvSpPr>
        <p:spPr/>
        <p:txBody>
          <a:bodyPr/>
          <a:lstStyle/>
          <a:p>
            <a:fld id="{FE03381B-460F-4BC9-A908-949B9D03B4A4}" type="slidenum">
              <a:rPr lang="en-US" smtClean="0"/>
              <a:t>‹#›</a:t>
            </a:fld>
            <a:endParaRPr lang="en-US"/>
          </a:p>
        </p:txBody>
      </p:sp>
    </p:spTree>
    <p:extLst>
      <p:ext uri="{BB962C8B-B14F-4D97-AF65-F5344CB8AC3E}">
        <p14:creationId xmlns:p14="http://schemas.microsoft.com/office/powerpoint/2010/main" val="1817034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490DFB-48E7-41BF-8657-FF79A5AED4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D8AD0-4220-4471-9433-21440A828F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914B3-DE36-4508-9D68-4B9DF845F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813FA-FD8C-4F5B-BCD3-9FE18765E15F}" type="datetimeFigureOut">
              <a:rPr lang="en-US" smtClean="0"/>
              <a:t>6/1/2021</a:t>
            </a:fld>
            <a:endParaRPr lang="en-US"/>
          </a:p>
        </p:txBody>
      </p:sp>
      <p:sp>
        <p:nvSpPr>
          <p:cNvPr id="5" name="Footer Placeholder 4">
            <a:extLst>
              <a:ext uri="{FF2B5EF4-FFF2-40B4-BE49-F238E27FC236}">
                <a16:creationId xmlns:a16="http://schemas.microsoft.com/office/drawing/2014/main" id="{C3D408D3-6B18-401B-894B-0B3E134C25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AAE3A0-9FBF-4B2A-B1E1-7065CEC094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3381B-460F-4BC9-A908-949B9D03B4A4}" type="slidenum">
              <a:rPr lang="en-US" smtClean="0"/>
              <a:t>‹#›</a:t>
            </a:fld>
            <a:endParaRPr lang="en-US"/>
          </a:p>
        </p:txBody>
      </p:sp>
    </p:spTree>
    <p:extLst>
      <p:ext uri="{BB962C8B-B14F-4D97-AF65-F5344CB8AC3E}">
        <p14:creationId xmlns:p14="http://schemas.microsoft.com/office/powerpoint/2010/main" val="3413367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Oval 13">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8C927C7-4E35-42F5-BE84-393B3C3A5BDB}"/>
              </a:ext>
            </a:extLst>
          </p:cNvPr>
          <p:cNvSpPr>
            <a:spLocks noGrp="1"/>
          </p:cNvSpPr>
          <p:nvPr>
            <p:ph type="title"/>
          </p:nvPr>
        </p:nvSpPr>
        <p:spPr>
          <a:xfrm>
            <a:off x="6978316" y="1431042"/>
            <a:ext cx="4055899" cy="3995916"/>
          </a:xfrm>
        </p:spPr>
        <p:txBody>
          <a:bodyPr anchor="ctr">
            <a:normAutofit/>
          </a:bodyPr>
          <a:lstStyle/>
          <a:p>
            <a:r>
              <a:rPr lang="en-US" dirty="0">
                <a:solidFill>
                  <a:schemeClr val="tx1">
                    <a:lumMod val="95000"/>
                    <a:lumOff val="5000"/>
                  </a:schemeClr>
                </a:solidFill>
              </a:rPr>
              <a:t>Graduation Rates</a:t>
            </a:r>
          </a:p>
        </p:txBody>
      </p:sp>
      <p:sp>
        <p:nvSpPr>
          <p:cNvPr id="54" name="Content Placeholder 4">
            <a:extLst>
              <a:ext uri="{FF2B5EF4-FFF2-40B4-BE49-F238E27FC236}">
                <a16:creationId xmlns:a16="http://schemas.microsoft.com/office/drawing/2014/main" id="{0E9B36C7-6A31-4050-A284-783A43035B7F}"/>
              </a:ext>
            </a:extLst>
          </p:cNvPr>
          <p:cNvSpPr>
            <a:spLocks noGrp="1"/>
          </p:cNvSpPr>
          <p:nvPr>
            <p:ph idx="1"/>
          </p:nvPr>
        </p:nvSpPr>
        <p:spPr>
          <a:xfrm>
            <a:off x="1513840" y="1431042"/>
            <a:ext cx="3877026" cy="3995916"/>
          </a:xfrm>
        </p:spPr>
        <p:txBody>
          <a:bodyPr anchor="ctr">
            <a:normAutofit fontScale="92500"/>
          </a:bodyPr>
          <a:lstStyle/>
          <a:p>
            <a:pPr marL="0" indent="0" algn="ctr">
              <a:buNone/>
            </a:pPr>
            <a:endParaRPr lang="en-US" sz="4000" b="1" dirty="0">
              <a:solidFill>
                <a:srgbClr val="00B050"/>
              </a:solidFill>
            </a:endParaRPr>
          </a:p>
          <a:p>
            <a:pPr marL="0" indent="0" algn="ctr">
              <a:buNone/>
            </a:pPr>
            <a:endParaRPr lang="en-US" sz="4000" b="1" dirty="0">
              <a:solidFill>
                <a:srgbClr val="00B050"/>
              </a:solidFill>
            </a:endParaRPr>
          </a:p>
          <a:p>
            <a:pPr marL="0" indent="0" algn="ctr">
              <a:buNone/>
            </a:pPr>
            <a:endParaRPr lang="en-US" sz="4000" b="1" dirty="0">
              <a:solidFill>
                <a:srgbClr val="00B050"/>
              </a:solidFill>
            </a:endParaRPr>
          </a:p>
          <a:p>
            <a:pPr marL="0" indent="0" algn="ctr">
              <a:buNone/>
            </a:pPr>
            <a:r>
              <a:rPr lang="en-US" sz="4000" b="1" dirty="0">
                <a:solidFill>
                  <a:srgbClr val="00B050"/>
                </a:solidFill>
              </a:rPr>
              <a:t>CBU</a:t>
            </a:r>
          </a:p>
          <a:p>
            <a:pPr marL="0" indent="0" algn="ctr">
              <a:buNone/>
            </a:pPr>
            <a:r>
              <a:rPr lang="en-US" sz="4000" b="1" dirty="0">
                <a:solidFill>
                  <a:srgbClr val="00B050"/>
                </a:solidFill>
              </a:rPr>
              <a:t>Teacher Education</a:t>
            </a:r>
          </a:p>
          <a:p>
            <a:pPr marL="0" indent="0" algn="ctr">
              <a:buNone/>
            </a:pPr>
            <a:r>
              <a:rPr lang="en-US" sz="4000" b="1" dirty="0">
                <a:solidFill>
                  <a:srgbClr val="00B050"/>
                </a:solidFill>
              </a:rPr>
              <a:t>83%</a:t>
            </a:r>
          </a:p>
          <a:p>
            <a:pPr marL="0" indent="0" algn="ctr">
              <a:buNone/>
            </a:pPr>
            <a:endParaRPr lang="en-US" sz="4000" b="1" dirty="0">
              <a:solidFill>
                <a:srgbClr val="00B050"/>
              </a:solidFill>
            </a:endParaRPr>
          </a:p>
          <a:p>
            <a:pPr marL="0" indent="0" algn="ctr">
              <a:buNone/>
            </a:pPr>
            <a:endParaRPr lang="en-US" sz="4000" b="1" dirty="0">
              <a:solidFill>
                <a:srgbClr val="00B050"/>
              </a:solidFill>
            </a:endParaRPr>
          </a:p>
          <a:p>
            <a:pPr marL="0" indent="0" algn="ctr">
              <a:buNone/>
            </a:pPr>
            <a:endParaRPr lang="en-US" sz="4000" b="1" dirty="0">
              <a:solidFill>
                <a:srgbClr val="00B050"/>
              </a:solidFill>
            </a:endParaRPr>
          </a:p>
          <a:p>
            <a:pPr marL="0" indent="0" algn="ctr">
              <a:buNone/>
            </a:pPr>
            <a:endParaRPr lang="en-US" sz="4000" b="1" dirty="0">
              <a:solidFill>
                <a:srgbClr val="00B050"/>
              </a:solidFill>
            </a:endParaRPr>
          </a:p>
        </p:txBody>
      </p:sp>
    </p:spTree>
    <p:extLst>
      <p:ext uri="{BB962C8B-B14F-4D97-AF65-F5344CB8AC3E}">
        <p14:creationId xmlns:p14="http://schemas.microsoft.com/office/powerpoint/2010/main" val="210231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9B27-FDD5-4F82-B49F-BA8720EA2235}"/>
              </a:ext>
            </a:extLst>
          </p:cNvPr>
          <p:cNvSpPr>
            <a:spLocks noGrp="1"/>
          </p:cNvSpPr>
          <p:nvPr>
            <p:ph type="title"/>
          </p:nvPr>
        </p:nvSpPr>
        <p:spPr/>
        <p:txBody>
          <a:bodyPr/>
          <a:lstStyle/>
          <a:p>
            <a:r>
              <a:rPr lang="en-US" dirty="0"/>
              <a:t>Graduation Rates</a:t>
            </a:r>
          </a:p>
        </p:txBody>
      </p:sp>
      <p:sp>
        <p:nvSpPr>
          <p:cNvPr id="3" name="Content Placeholder 2">
            <a:extLst>
              <a:ext uri="{FF2B5EF4-FFF2-40B4-BE49-F238E27FC236}">
                <a16:creationId xmlns:a16="http://schemas.microsoft.com/office/drawing/2014/main" id="{C15C4C27-86E5-4808-B680-BDEABAA006AF}"/>
              </a:ext>
            </a:extLst>
          </p:cNvPr>
          <p:cNvSpPr>
            <a:spLocks noGrp="1"/>
          </p:cNvSpPr>
          <p:nvPr>
            <p:ph idx="1"/>
          </p:nvPr>
        </p:nvSpPr>
        <p:spPr/>
        <p:txBody>
          <a:bodyPr/>
          <a:lstStyle/>
          <a:p>
            <a:pPr marL="0" indent="0">
              <a:buNone/>
            </a:pPr>
            <a:r>
              <a:rPr lang="en-US" dirty="0"/>
              <a:t>This data was calculated based on the Fall 2018 incoming class of teacher education candidates. Of the group of 24 candidates, 15 have graduated as of May 2021. </a:t>
            </a:r>
          </a:p>
        </p:txBody>
      </p:sp>
    </p:spTree>
    <p:extLst>
      <p:ext uri="{BB962C8B-B14F-4D97-AF65-F5344CB8AC3E}">
        <p14:creationId xmlns:p14="http://schemas.microsoft.com/office/powerpoint/2010/main" val="1775894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3" name="Group 6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64" name="Freeform: Shape 6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Freeform: Shape 6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Shape 6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itle 3">
            <a:extLst>
              <a:ext uri="{FF2B5EF4-FFF2-40B4-BE49-F238E27FC236}">
                <a16:creationId xmlns:a16="http://schemas.microsoft.com/office/drawing/2014/main" id="{B8C927C7-4E35-42F5-BE84-393B3C3A5BDB}"/>
              </a:ext>
            </a:extLst>
          </p:cNvPr>
          <p:cNvSpPr>
            <a:spLocks noGrp="1"/>
          </p:cNvSpPr>
          <p:nvPr>
            <p:ph type="title"/>
          </p:nvPr>
        </p:nvSpPr>
        <p:spPr>
          <a:xfrm>
            <a:off x="640080" y="1243013"/>
            <a:ext cx="3855720" cy="4371974"/>
          </a:xfrm>
        </p:spPr>
        <p:txBody>
          <a:bodyPr>
            <a:normAutofit/>
          </a:bodyPr>
          <a:lstStyle/>
          <a:p>
            <a:pPr algn="ctr"/>
            <a:r>
              <a:rPr lang="en-US" sz="4800" b="1" dirty="0">
                <a:solidFill>
                  <a:srgbClr val="00B050"/>
                </a:solidFill>
              </a:rPr>
              <a:t>Graduation Rates</a:t>
            </a:r>
          </a:p>
        </p:txBody>
      </p:sp>
      <p:sp>
        <p:nvSpPr>
          <p:cNvPr id="54" name="Content Placeholder 4">
            <a:extLst>
              <a:ext uri="{FF2B5EF4-FFF2-40B4-BE49-F238E27FC236}">
                <a16:creationId xmlns:a16="http://schemas.microsoft.com/office/drawing/2014/main" id="{0E9B36C7-6A31-4050-A284-783A43035B7F}"/>
              </a:ext>
            </a:extLst>
          </p:cNvPr>
          <p:cNvSpPr>
            <a:spLocks noGrp="1"/>
          </p:cNvSpPr>
          <p:nvPr>
            <p:ph idx="1"/>
          </p:nvPr>
        </p:nvSpPr>
        <p:spPr>
          <a:xfrm>
            <a:off x="6149009" y="813816"/>
            <a:ext cx="5221224" cy="5230368"/>
          </a:xfrm>
        </p:spPr>
        <p:txBody>
          <a:bodyPr anchor="ctr">
            <a:normAutofit/>
          </a:bodyPr>
          <a:lstStyle/>
          <a:p>
            <a:pPr marL="0" indent="0">
              <a:buNone/>
            </a:pPr>
            <a:endParaRPr lang="en-US" sz="1800" b="1" dirty="0">
              <a:solidFill>
                <a:schemeClr val="tx2"/>
              </a:solidFill>
            </a:endParaRPr>
          </a:p>
          <a:p>
            <a:pPr marL="0" indent="0">
              <a:buNone/>
            </a:pPr>
            <a:endParaRPr lang="en-US" sz="1800" b="1" dirty="0">
              <a:solidFill>
                <a:schemeClr val="tx2"/>
              </a:solidFill>
            </a:endParaRPr>
          </a:p>
          <a:p>
            <a:pPr marL="0" indent="0">
              <a:buNone/>
            </a:pPr>
            <a:endParaRPr lang="en-US" sz="1800" b="1" dirty="0">
              <a:solidFill>
                <a:schemeClr val="tx2"/>
              </a:solidFill>
            </a:endParaRPr>
          </a:p>
          <a:p>
            <a:pPr marL="0" indent="0" algn="ctr">
              <a:buNone/>
            </a:pPr>
            <a:r>
              <a:rPr lang="en-US" sz="3200" b="1" dirty="0">
                <a:solidFill>
                  <a:srgbClr val="00B050"/>
                </a:solidFill>
              </a:rPr>
              <a:t>CBU MSEL Candidates</a:t>
            </a:r>
          </a:p>
          <a:p>
            <a:pPr marL="0" indent="0" algn="ctr">
              <a:buNone/>
            </a:pPr>
            <a:endParaRPr lang="en-US" sz="3200" b="1" dirty="0">
              <a:solidFill>
                <a:srgbClr val="00B050"/>
              </a:solidFill>
            </a:endParaRPr>
          </a:p>
          <a:p>
            <a:pPr marL="0" indent="0" algn="ctr">
              <a:buNone/>
            </a:pPr>
            <a:r>
              <a:rPr lang="en-US" sz="3200" b="1" dirty="0">
                <a:solidFill>
                  <a:srgbClr val="00B050"/>
                </a:solidFill>
              </a:rPr>
              <a:t>100%</a:t>
            </a:r>
          </a:p>
          <a:p>
            <a:pPr marL="0" indent="0" algn="ctr">
              <a:buNone/>
            </a:pPr>
            <a:endParaRPr lang="en-US" sz="3200" b="1" dirty="0">
              <a:solidFill>
                <a:srgbClr val="00B050"/>
              </a:solidFill>
            </a:endParaRPr>
          </a:p>
          <a:p>
            <a:pPr marL="0" indent="0">
              <a:buNone/>
            </a:pPr>
            <a:endParaRPr lang="en-US" sz="1800" b="1" dirty="0">
              <a:solidFill>
                <a:schemeClr val="tx2"/>
              </a:solidFill>
            </a:endParaRPr>
          </a:p>
        </p:txBody>
      </p:sp>
    </p:spTree>
    <p:extLst>
      <p:ext uri="{BB962C8B-B14F-4D97-AF65-F5344CB8AC3E}">
        <p14:creationId xmlns:p14="http://schemas.microsoft.com/office/powerpoint/2010/main" val="1553294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9B27-FDD5-4F82-B49F-BA8720EA2235}"/>
              </a:ext>
            </a:extLst>
          </p:cNvPr>
          <p:cNvSpPr>
            <a:spLocks noGrp="1"/>
          </p:cNvSpPr>
          <p:nvPr>
            <p:ph type="title"/>
          </p:nvPr>
        </p:nvSpPr>
        <p:spPr/>
        <p:txBody>
          <a:bodyPr/>
          <a:lstStyle/>
          <a:p>
            <a:r>
              <a:rPr lang="en-US" dirty="0"/>
              <a:t>Graduation Rates</a:t>
            </a:r>
          </a:p>
        </p:txBody>
      </p:sp>
      <p:sp>
        <p:nvSpPr>
          <p:cNvPr id="3" name="Content Placeholder 2">
            <a:extLst>
              <a:ext uri="{FF2B5EF4-FFF2-40B4-BE49-F238E27FC236}">
                <a16:creationId xmlns:a16="http://schemas.microsoft.com/office/drawing/2014/main" id="{C15C4C27-86E5-4808-B680-BDEABAA006AF}"/>
              </a:ext>
            </a:extLst>
          </p:cNvPr>
          <p:cNvSpPr>
            <a:spLocks noGrp="1"/>
          </p:cNvSpPr>
          <p:nvPr>
            <p:ph idx="1"/>
          </p:nvPr>
        </p:nvSpPr>
        <p:spPr/>
        <p:txBody>
          <a:bodyPr/>
          <a:lstStyle/>
          <a:p>
            <a:pPr marL="0" indent="0">
              <a:buNone/>
            </a:pPr>
            <a:r>
              <a:rPr lang="en-US" dirty="0"/>
              <a:t>This data was calculated based on the Fall 2018 incoming class of candidates enrolled in the Masters Science in Educational Leadership (MSEL) program. Of the group of  candidates,  11 of 11 have graduated as of May 2020. </a:t>
            </a:r>
          </a:p>
        </p:txBody>
      </p:sp>
    </p:spTree>
    <p:extLst>
      <p:ext uri="{BB962C8B-B14F-4D97-AF65-F5344CB8AC3E}">
        <p14:creationId xmlns:p14="http://schemas.microsoft.com/office/powerpoint/2010/main" val="2542005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91</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Graduation Rates</vt:lpstr>
      <vt:lpstr>Graduation Rates</vt:lpstr>
      <vt:lpstr>Graduation Rates</vt:lpstr>
      <vt:lpstr>Graduation Rates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on P-12 Learning and Development</dc:title>
  <dc:creator>Nancy P. Wilder</dc:creator>
  <cp:lastModifiedBy>Nancy P. Wilder</cp:lastModifiedBy>
  <cp:revision>15</cp:revision>
  <dcterms:created xsi:type="dcterms:W3CDTF">2021-05-27T19:57:24Z</dcterms:created>
  <dcterms:modified xsi:type="dcterms:W3CDTF">2021-06-01T19:06:18Z</dcterms:modified>
</cp:coreProperties>
</file>