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ncy P. Wilder" initials="NPW" lastIdx="1" clrIdx="0">
    <p:extLst>
      <p:ext uri="{19B8F6BF-5375-455C-9EA6-DF929625EA0E}">
        <p15:presenceInfo xmlns:p15="http://schemas.microsoft.com/office/powerpoint/2012/main" userId="S::nwilder@cbu.edu::37511b9d-9093-481f-872f-328ed9ad98c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26C97-A144-4516-9869-2BD8139AF2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239038-50C6-4E81-B5AB-F5FCD7CC5C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1D3A6-CA16-4313-ADF7-009CA77F4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2DD7E-BFE1-48CD-A8E2-4AE0AF663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2521E-16E4-4E63-9C54-51B8D489F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273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42B92-F2D1-45D1-B92E-01C5A6514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C22A0E-14A7-42F8-BE9B-EC6F58AFA2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015E0-A201-4C16-B56D-784E2BE71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D22A0-6C64-4631-9E2D-6DA6CD39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3DAE0-3398-463B-96A0-F9A83D243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02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5BF51F-A91E-4102-8EA9-7FBDE1FAE3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EDB826-B024-4D6C-8E73-705ACB05C0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46054-95E6-4448-93A3-B9AEDB841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9490D-7A9B-4314-9BD5-BE3B60E2F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F95BF-1E92-42E5-ADD6-11650C0D4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73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6F650-049E-407C-BD26-4C8FDF2F1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00A4D-C341-499C-AFF1-2FF9F368E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41FAE-4614-453F-9F01-B75AB0028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8F938-058A-4FF2-979F-7B7096861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33E1EC-BC30-4044-8261-D2B1F4704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655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E7C64-895A-468C-B1AD-C3DE5A462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097CA9-1C44-459B-A33A-F0C33520C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0A1145-6832-42DA-A4AE-6FEFA11F2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D1460D-3DD9-44DD-9113-E355DE853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EA9E64-EF0A-4FCD-BA33-5CC0AE9F7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93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81942-873F-408A-ADAC-365F2CA2D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B90C7-D1E3-462A-82FA-D67B5C81AC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45E041-2B06-4A0E-AF42-01EE7E6FF1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C08E5C-33EE-4532-A23D-5B1066115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2B99B1-9319-4D1C-A410-A2F8CE3FE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9402A8-4BF7-47DD-AA76-2218943D3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8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B0C8A-B711-49E7-872E-7070177CF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46923A-6699-49BA-BE92-DAEA4874CC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E89B2B-98A3-4FD2-AD5B-A3A2FF3E19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3EAD10-2289-47C9-B0FF-8259052E44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3CAF7B-6FCF-4121-A6E9-5A753C5C2D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489914-8A0D-4263-9FB3-BA7CD068D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D26AC9-3F34-4677-B9ED-60B558015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BFE54C-9125-4328-90A0-DEF374D81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942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3E0F1-A0CC-468F-83F6-014BD20F7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A9F0E4-2B03-447D-B352-F76E0D360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BF6A0A-FCB3-4318-9CAB-2AA70E351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ACFD68-46EF-40F3-891B-F3D25D684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731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126716-E173-4C25-8693-0C634CD9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359593-42CE-4D22-B179-180844FA0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51DA6C-0AC3-4E2C-B845-7D649608B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93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10D8D-A283-4631-AC56-02B9BD477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05C80-A0B6-4D41-8FD9-DBCB4F46D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9A359F-7A71-4F80-BA19-C58D60DDCB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37AA2C-9DFD-4206-8F77-5FE59F604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F10ECD-6C9C-4AA5-A106-D6AE1D660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70AFDB-ED85-4891-ADF6-9259620FF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929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67368-87BC-47CF-8A24-1FFF6930F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83F636-9927-49EB-9ADB-BDAB0117F6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C8041E-433C-4526-9653-E25E318D33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E1E44A-7E7A-4476-B902-74D6AA177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7F5B67-20C7-4438-A51A-D93A35CC4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5AC9C5-4E84-4A8A-978D-4148D7424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034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490DFB-48E7-41BF-8657-FF79A5AED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9D8AD0-4220-4471-9433-21440A828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914B3-DE36-4508-9D68-4B9DF845F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813FA-FD8C-4F5B-BCD3-9FE18765E15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D408D3-6B18-401B-894B-0B3E134C25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AE3A0-9FBF-4B2A-B1E1-7065CEC094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367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84769FE-1656-422F-86E1-8C1B16C27B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B249F6D-244F-494A-98B9-5CC7413C4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5760" y="682754"/>
            <a:ext cx="5492493" cy="5492493"/>
          </a:xfrm>
          <a:custGeom>
            <a:avLst/>
            <a:gdLst>
              <a:gd name="connsiteX0" fmla="*/ 2746247 w 5492493"/>
              <a:gd name="connsiteY0" fmla="*/ 0 h 5492493"/>
              <a:gd name="connsiteX1" fmla="*/ 5492493 w 5492493"/>
              <a:gd name="connsiteY1" fmla="*/ 2746247 h 5492493"/>
              <a:gd name="connsiteX2" fmla="*/ 2746247 w 5492493"/>
              <a:gd name="connsiteY2" fmla="*/ 5492493 h 5492493"/>
              <a:gd name="connsiteX3" fmla="*/ 0 w 5492493"/>
              <a:gd name="connsiteY3" fmla="*/ 2746247 h 5492493"/>
              <a:gd name="connsiteX4" fmla="*/ 2746247 w 5492493"/>
              <a:gd name="connsiteY4" fmla="*/ 0 h 5492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92493" h="5492493">
                <a:moveTo>
                  <a:pt x="2746247" y="0"/>
                </a:moveTo>
                <a:cubicBezTo>
                  <a:pt x="4262957" y="0"/>
                  <a:pt x="5492493" y="1229536"/>
                  <a:pt x="5492493" y="2746247"/>
                </a:cubicBezTo>
                <a:cubicBezTo>
                  <a:pt x="5492493" y="4262957"/>
                  <a:pt x="4262957" y="5492493"/>
                  <a:pt x="2746247" y="5492493"/>
                </a:cubicBezTo>
                <a:cubicBezTo>
                  <a:pt x="1229536" y="5492493"/>
                  <a:pt x="0" y="4262957"/>
                  <a:pt x="0" y="2746247"/>
                </a:cubicBezTo>
                <a:cubicBezTo>
                  <a:pt x="0" y="1229536"/>
                  <a:pt x="1229536" y="0"/>
                  <a:pt x="2746247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06C536E-6ECA-4211-AF8C-A2671C484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34260" y="5435945"/>
            <a:ext cx="435428" cy="435428"/>
          </a:xfrm>
          <a:prstGeom prst="ellipse">
            <a:avLst/>
          </a:prstGeom>
          <a:solidFill>
            <a:schemeClr val="tx1">
              <a:lumMod val="65000"/>
              <a:lumOff val="3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EAA70EA-2201-4F5D-AF08-58CFF851CC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011593" y="3567390"/>
            <a:ext cx="2311806" cy="2303982"/>
          </a:xfrm>
          <a:custGeom>
            <a:avLst/>
            <a:gdLst>
              <a:gd name="connsiteX0" fmla="*/ 0 w 3108399"/>
              <a:gd name="connsiteY0" fmla="*/ 0 h 3097879"/>
              <a:gd name="connsiteX1" fmla="*/ 159985 w 3108399"/>
              <a:gd name="connsiteY1" fmla="*/ 4045 h 3097879"/>
              <a:gd name="connsiteX2" fmla="*/ 3092907 w 3108399"/>
              <a:gd name="connsiteY2" fmla="*/ 2791087 h 3097879"/>
              <a:gd name="connsiteX3" fmla="*/ 3108399 w 3108399"/>
              <a:gd name="connsiteY3" fmla="*/ 3097879 h 3097879"/>
              <a:gd name="connsiteX4" fmla="*/ 2470733 w 3108399"/>
              <a:gd name="connsiteY4" fmla="*/ 3097879 h 3097879"/>
              <a:gd name="connsiteX5" fmla="*/ 2458534 w 3108399"/>
              <a:gd name="connsiteY5" fmla="*/ 2856285 h 3097879"/>
              <a:gd name="connsiteX6" fmla="*/ 252674 w 3108399"/>
              <a:gd name="connsiteY6" fmla="*/ 650424 h 3097879"/>
              <a:gd name="connsiteX7" fmla="*/ 0 w 3108399"/>
              <a:gd name="connsiteY7" fmla="*/ 637665 h 3097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08399" h="3097879">
                <a:moveTo>
                  <a:pt x="0" y="0"/>
                </a:moveTo>
                <a:lnTo>
                  <a:pt x="159985" y="4045"/>
                </a:lnTo>
                <a:cubicBezTo>
                  <a:pt x="1696687" y="81941"/>
                  <a:pt x="2939004" y="1275632"/>
                  <a:pt x="3092907" y="2791087"/>
                </a:cubicBezTo>
                <a:lnTo>
                  <a:pt x="3108399" y="3097879"/>
                </a:lnTo>
                <a:lnTo>
                  <a:pt x="2470733" y="3097879"/>
                </a:lnTo>
                <a:lnTo>
                  <a:pt x="2458534" y="2856285"/>
                </a:lnTo>
                <a:cubicBezTo>
                  <a:pt x="2340416" y="1693197"/>
                  <a:pt x="1415762" y="768542"/>
                  <a:pt x="252674" y="650424"/>
                </a:cubicBezTo>
                <a:lnTo>
                  <a:pt x="0" y="637665"/>
                </a:lnTo>
                <a:close/>
              </a:path>
            </a:pathLst>
          </a:custGeom>
          <a:solidFill>
            <a:schemeClr val="accent6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8C927C7-4E35-42F5-BE84-393B3C3A5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8316" y="1431042"/>
            <a:ext cx="4055899" cy="3995916"/>
          </a:xfrm>
        </p:spPr>
        <p:txBody>
          <a:bodyPr anchor="ctr">
            <a:norm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Employment</a:t>
            </a:r>
          </a:p>
        </p:txBody>
      </p:sp>
      <p:sp>
        <p:nvSpPr>
          <p:cNvPr id="54" name="Content Placeholder 4">
            <a:extLst>
              <a:ext uri="{FF2B5EF4-FFF2-40B4-BE49-F238E27FC236}">
                <a16:creationId xmlns:a16="http://schemas.microsoft.com/office/drawing/2014/main" id="{0E9B36C7-6A31-4050-A284-783A43035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3840" y="1431042"/>
            <a:ext cx="3877026" cy="3995916"/>
          </a:xfrm>
        </p:spPr>
        <p:txBody>
          <a:bodyPr anchor="ctr">
            <a:normAutofit fontScale="92500"/>
          </a:bodyPr>
          <a:lstStyle/>
          <a:p>
            <a:pPr marL="0" indent="0" algn="ctr">
              <a:buNone/>
            </a:pPr>
            <a:endParaRPr lang="en-US" sz="40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en-US" sz="40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en-US" sz="40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00B050"/>
                </a:solidFill>
              </a:rPr>
              <a:t>CBU</a:t>
            </a:r>
          </a:p>
          <a:p>
            <a:pPr marL="0" indent="0" algn="ctr">
              <a:buNone/>
            </a:pPr>
            <a:r>
              <a:rPr lang="en-US" sz="4000" b="1" dirty="0">
                <a:solidFill>
                  <a:srgbClr val="00B050"/>
                </a:solidFill>
              </a:rPr>
              <a:t>Teacher Education</a:t>
            </a:r>
          </a:p>
          <a:p>
            <a:pPr marL="0" indent="0" algn="ctr">
              <a:buNone/>
            </a:pPr>
            <a:r>
              <a:rPr lang="en-US" sz="4000" b="1" dirty="0">
                <a:solidFill>
                  <a:srgbClr val="00B050"/>
                </a:solidFill>
              </a:rPr>
              <a:t>93%</a:t>
            </a:r>
          </a:p>
          <a:p>
            <a:pPr marL="0" indent="0" algn="ctr">
              <a:buNone/>
            </a:pPr>
            <a:endParaRPr lang="en-US" sz="40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en-US" sz="40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en-US" sz="4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319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59B27-FDD5-4F82-B49F-BA8720EA2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Employment - Teachers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C4C27-86E5-4808-B680-BDEABAA00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Of the 30 teachers who completed their programs between December of 2019 and December of 2020, 28 of the 30 taught in 2020.</a:t>
            </a:r>
          </a:p>
        </p:txBody>
      </p:sp>
    </p:spTree>
    <p:extLst>
      <p:ext uri="{BB962C8B-B14F-4D97-AF65-F5344CB8AC3E}">
        <p14:creationId xmlns:p14="http://schemas.microsoft.com/office/powerpoint/2010/main" val="1775894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Rectangle 58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B8C927C7-4E35-42F5-BE84-393B3C3A5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00B050"/>
                </a:solidFill>
              </a:rPr>
              <a:t>Employment</a:t>
            </a:r>
          </a:p>
        </p:txBody>
      </p:sp>
      <p:sp>
        <p:nvSpPr>
          <p:cNvPr id="54" name="Content Placeholder 4">
            <a:extLst>
              <a:ext uri="{FF2B5EF4-FFF2-40B4-BE49-F238E27FC236}">
                <a16:creationId xmlns:a16="http://schemas.microsoft.com/office/drawing/2014/main" id="{0E9B36C7-6A31-4050-A284-783A43035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9009" y="813816"/>
            <a:ext cx="5221224" cy="523036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18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b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3600" b="1" dirty="0">
                <a:solidFill>
                  <a:srgbClr val="00B050"/>
                </a:solidFill>
              </a:rPr>
              <a:t>CBU Leadership</a:t>
            </a:r>
          </a:p>
          <a:p>
            <a:pPr marL="0" indent="0" algn="ctr">
              <a:buNone/>
            </a:pPr>
            <a:endParaRPr lang="en-US" sz="36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3600" b="1" dirty="0">
                <a:solidFill>
                  <a:srgbClr val="00B050"/>
                </a:solidFill>
              </a:rPr>
              <a:t>100%</a:t>
            </a:r>
          </a:p>
          <a:p>
            <a:pPr marL="0" indent="0" algn="ctr">
              <a:buNone/>
            </a:pPr>
            <a:endParaRPr lang="en-US" sz="32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en-US" sz="32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en-US" sz="32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1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294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59B27-FDD5-4F82-B49F-BA8720EA2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Employment -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C4C27-86E5-4808-B680-BDEABAA00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All leadership candidates who completed their programs between December of 2019 and December of 2020 were administrators in 2020.</a:t>
            </a:r>
          </a:p>
        </p:txBody>
      </p:sp>
    </p:spTree>
    <p:extLst>
      <p:ext uri="{BB962C8B-B14F-4D97-AF65-F5344CB8AC3E}">
        <p14:creationId xmlns:p14="http://schemas.microsoft.com/office/powerpoint/2010/main" val="747334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1240</TotalTime>
  <Words>62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Employment</vt:lpstr>
      <vt:lpstr>Employment - Teachers</vt:lpstr>
      <vt:lpstr>Employment</vt:lpstr>
      <vt:lpstr>Employment - Leadership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on P-12 Learning and Development</dc:title>
  <dc:creator>Nancy P. Wilder</dc:creator>
  <cp:lastModifiedBy>Nancy P. Wilder</cp:lastModifiedBy>
  <cp:revision>18</cp:revision>
  <dcterms:created xsi:type="dcterms:W3CDTF">2021-05-27T19:57:24Z</dcterms:created>
  <dcterms:modified xsi:type="dcterms:W3CDTF">2021-06-02T14:09:33Z</dcterms:modified>
</cp:coreProperties>
</file>