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8" r:id="rId5"/>
    <p:sldId id="290" r:id="rId6"/>
    <p:sldId id="292" r:id="rId7"/>
    <p:sldId id="260" r:id="rId8"/>
    <p:sldId id="263" r:id="rId9"/>
    <p:sldId id="265" r:id="rId10"/>
    <p:sldId id="267" r:id="rId11"/>
    <p:sldId id="287" r:id="rId12"/>
    <p:sldId id="268" r:id="rId13"/>
    <p:sldId id="293" r:id="rId14"/>
    <p:sldId id="273" r:id="rId15"/>
    <p:sldId id="275" r:id="rId16"/>
    <p:sldId id="2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58" autoAdjust="0"/>
    <p:restoredTop sz="75273" autoAdjust="0"/>
  </p:normalViewPr>
  <p:slideViewPr>
    <p:cSldViewPr snapToGrid="0">
      <p:cViewPr varScale="1">
        <p:scale>
          <a:sx n="80" d="100"/>
          <a:sy n="80" d="100"/>
        </p:scale>
        <p:origin x="92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2C035E-F354-4375-86CB-74A3346CD463}" type="datetimeFigureOut">
              <a:rPr lang="en-US" smtClean="0"/>
              <a:t>4/16/2025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F37544-F820-417B-8AE6-E19E0A74BFDD}" type="slidenum">
              <a:rPr lang="en-US" smtClean="0"/>
              <a:t>‹#›</a:t>
            </a:fld>
            <a:endParaRPr lang="en-US"/>
          </a:p>
        </p:txBody>
      </p:sp>
    </p:spTree>
    <p:extLst>
      <p:ext uri="{BB962C8B-B14F-4D97-AF65-F5344CB8AC3E}">
        <p14:creationId xmlns:p14="http://schemas.microsoft.com/office/powerpoint/2010/main" val="1646670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Level 3 97.8 Average  – 91.7 Early Childhood Education</a:t>
            </a:r>
          </a:p>
          <a:p>
            <a:r>
              <a:rPr lang="en-US" dirty="0"/>
              <a:t>               100% Elementary Education</a:t>
            </a:r>
          </a:p>
          <a:p>
            <a:endParaRPr lang="en-US" dirty="0"/>
          </a:p>
          <a:p>
            <a:r>
              <a:rPr lang="en-US" dirty="0"/>
              <a:t>Level 4 – 76.1% avg based on 66.7% Early Childhood Ed</a:t>
            </a:r>
          </a:p>
          <a:p>
            <a:r>
              <a:rPr lang="en-US" dirty="0"/>
              <a:t>               69.2% Elementary Education</a:t>
            </a:r>
          </a:p>
        </p:txBody>
      </p:sp>
      <p:sp>
        <p:nvSpPr>
          <p:cNvPr id="4" name="Slide Number Placeholder 3"/>
          <p:cNvSpPr>
            <a:spLocks noGrp="1"/>
          </p:cNvSpPr>
          <p:nvPr>
            <p:ph type="sldNum" sz="quarter" idx="5"/>
          </p:nvPr>
        </p:nvSpPr>
        <p:spPr/>
        <p:txBody>
          <a:bodyPr/>
          <a:lstStyle/>
          <a:p>
            <a:fld id="{0AB414E4-DF2F-47A6-8D12-17E13C2818EE}" type="slidenum">
              <a:rPr lang="en-US" smtClean="0"/>
              <a:t>5</a:t>
            </a:fld>
            <a:endParaRPr lang="en-US"/>
          </a:p>
        </p:txBody>
      </p:sp>
    </p:spTree>
    <p:extLst>
      <p:ext uri="{BB962C8B-B14F-4D97-AF65-F5344CB8AC3E}">
        <p14:creationId xmlns:p14="http://schemas.microsoft.com/office/powerpoint/2010/main" val="3948007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6</a:t>
            </a:fld>
            <a:endParaRPr lang="en-US"/>
          </a:p>
        </p:txBody>
      </p:sp>
    </p:spTree>
    <p:extLst>
      <p:ext uri="{BB962C8B-B14F-4D97-AF65-F5344CB8AC3E}">
        <p14:creationId xmlns:p14="http://schemas.microsoft.com/office/powerpoint/2010/main" val="2431993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7</a:t>
            </a:fld>
            <a:endParaRPr lang="en-US"/>
          </a:p>
        </p:txBody>
      </p:sp>
    </p:spTree>
    <p:extLst>
      <p:ext uri="{BB962C8B-B14F-4D97-AF65-F5344CB8AC3E}">
        <p14:creationId xmlns:p14="http://schemas.microsoft.com/office/powerpoint/2010/main" val="3044483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8</a:t>
            </a:fld>
            <a:endParaRPr lang="en-US"/>
          </a:p>
        </p:txBody>
      </p:sp>
    </p:spTree>
    <p:extLst>
      <p:ext uri="{BB962C8B-B14F-4D97-AF65-F5344CB8AC3E}">
        <p14:creationId xmlns:p14="http://schemas.microsoft.com/office/powerpoint/2010/main" val="3195183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9</a:t>
            </a:fld>
            <a:endParaRPr lang="en-US"/>
          </a:p>
        </p:txBody>
      </p:sp>
    </p:spTree>
    <p:extLst>
      <p:ext uri="{BB962C8B-B14F-4D97-AF65-F5344CB8AC3E}">
        <p14:creationId xmlns:p14="http://schemas.microsoft.com/office/powerpoint/2010/main" val="3026473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B414E4-DF2F-47A6-8D12-17E13C2818EE}" type="slidenum">
              <a:rPr lang="en-US" smtClean="0"/>
              <a:t>12</a:t>
            </a:fld>
            <a:endParaRPr lang="en-US"/>
          </a:p>
        </p:txBody>
      </p:sp>
    </p:spTree>
    <p:extLst>
      <p:ext uri="{BB962C8B-B14F-4D97-AF65-F5344CB8AC3E}">
        <p14:creationId xmlns:p14="http://schemas.microsoft.com/office/powerpoint/2010/main" val="3849678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1D052-06BF-4D71-A0CA-E847757246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9C7049-76D5-40C6-A2E8-1832A7B8DE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03EACA-9C8B-46FE-9918-07C72A25E71E}"/>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5" name="Footer Placeholder 4">
            <a:extLst>
              <a:ext uri="{FF2B5EF4-FFF2-40B4-BE49-F238E27FC236}">
                <a16:creationId xmlns:a16="http://schemas.microsoft.com/office/drawing/2014/main" id="{29839D8C-A0F0-4C50-B2F9-F045C21ADF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838A6-8EC7-4B3D-969F-3CDB3A0CD7F5}"/>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29463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5530E-5DD3-41D1-9460-B0B72E7657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5A3A92-6A1F-4CB5-87A7-25B40DC2B8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BC971B-982C-4706-984A-81D9F1325643}"/>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5" name="Footer Placeholder 4">
            <a:extLst>
              <a:ext uri="{FF2B5EF4-FFF2-40B4-BE49-F238E27FC236}">
                <a16:creationId xmlns:a16="http://schemas.microsoft.com/office/drawing/2014/main" id="{B4381463-F460-4E26-8558-1349347534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FEA05A-1778-4DE1-8F73-AAC16ED65D31}"/>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1529908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62445D-1EE3-48AA-A8DE-57110C2A8A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1152FC-49F0-41E0-A2D7-D8959043CD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BF4046-EB7B-45A6-A5FB-D31E71EE2983}"/>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5" name="Footer Placeholder 4">
            <a:extLst>
              <a:ext uri="{FF2B5EF4-FFF2-40B4-BE49-F238E27FC236}">
                <a16:creationId xmlns:a16="http://schemas.microsoft.com/office/drawing/2014/main" id="{4293E230-A8E1-4390-9099-5604356E49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6E2E3-7BBF-49B2-8B46-282405447148}"/>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1474647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893F4-AA3A-4704-ACFB-4C6DDBFDC3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77AD3F-E135-44DC-BE24-1E70313465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F5CBA2-B318-44B6-A45F-0A56BD72553B}"/>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5" name="Footer Placeholder 4">
            <a:extLst>
              <a:ext uri="{FF2B5EF4-FFF2-40B4-BE49-F238E27FC236}">
                <a16:creationId xmlns:a16="http://schemas.microsoft.com/office/drawing/2014/main" id="{4F545489-F00E-4C10-BD11-55AAADC117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B043BA-8563-49F2-93B5-CDBE8E5D9CB9}"/>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1596849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8163C-E9E4-4A21-A80F-AAE565ED23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CB67BC7-372C-4264-937F-1C1BB97418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B316BC-D1E5-44A3-AE65-DF632CFE61B8}"/>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5" name="Footer Placeholder 4">
            <a:extLst>
              <a:ext uri="{FF2B5EF4-FFF2-40B4-BE49-F238E27FC236}">
                <a16:creationId xmlns:a16="http://schemas.microsoft.com/office/drawing/2014/main" id="{CBE0629D-F5A7-445D-83D8-08EFFF305C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FE45C6-D9DA-466F-AAF1-836E4CD7CC31}"/>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3548307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5702D-FDCE-41BA-A2F5-999BCD9348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9A541D-4FEB-4F1A-802E-3D0D216745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E9BF56-A0A1-47BF-BDED-5318128ECB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270D9B-F411-473A-99F2-D372BF69BE35}"/>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6" name="Footer Placeholder 5">
            <a:extLst>
              <a:ext uri="{FF2B5EF4-FFF2-40B4-BE49-F238E27FC236}">
                <a16:creationId xmlns:a16="http://schemas.microsoft.com/office/drawing/2014/main" id="{AF65F1F1-2882-4AF0-94B2-5D98340425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109398-A6A2-4375-AED7-F8941156C36E}"/>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681352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CF53A-FF74-4391-8856-B515FB7018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9CFFE5-EF7F-429F-BDBB-424ED62CE8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AB0A01-D498-4B73-883E-A40F19A13D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F613231-9F56-4E23-8ACB-015A0A0EE2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64D218-32EA-4051-861C-5C5BA8E806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65E7E-A5C8-4C42-AC39-C0EFDD0E564D}"/>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8" name="Footer Placeholder 7">
            <a:extLst>
              <a:ext uri="{FF2B5EF4-FFF2-40B4-BE49-F238E27FC236}">
                <a16:creationId xmlns:a16="http://schemas.microsoft.com/office/drawing/2014/main" id="{504C0FFB-F058-45D4-A4DB-11ACE064486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858646-722A-4CFA-B4A7-C13F6B42112B}"/>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4284181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F3CCE-1386-4964-BDC9-E3BBD0688C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A983BE-A864-4BF4-B529-708854A0A593}"/>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4" name="Footer Placeholder 3">
            <a:extLst>
              <a:ext uri="{FF2B5EF4-FFF2-40B4-BE49-F238E27FC236}">
                <a16:creationId xmlns:a16="http://schemas.microsoft.com/office/drawing/2014/main" id="{3BBDB437-7616-484F-A095-BF277A0430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6C1DA-50D9-4113-96AE-1FCD66B8CACF}"/>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2118713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6FF48A-080C-4440-BAAF-D7BF83DF91FC}"/>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3" name="Footer Placeholder 2">
            <a:extLst>
              <a:ext uri="{FF2B5EF4-FFF2-40B4-BE49-F238E27FC236}">
                <a16:creationId xmlns:a16="http://schemas.microsoft.com/office/drawing/2014/main" id="{DC07D586-83AA-420A-AA59-CEC00E07D8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33A6D9-862C-49B3-9452-AD70D7A5D696}"/>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592236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D8A4B-C7F7-4140-A5D6-4203F35D89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C144B1-D2A9-42A4-9C2A-46EEEBF186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D3F652-4CFE-4D4A-B14D-24664A0257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C9B2DD-AD3F-41A5-867E-6B626AF78929}"/>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6" name="Footer Placeholder 5">
            <a:extLst>
              <a:ext uri="{FF2B5EF4-FFF2-40B4-BE49-F238E27FC236}">
                <a16:creationId xmlns:a16="http://schemas.microsoft.com/office/drawing/2014/main" id="{EC206067-F260-4A2E-865A-D44293A3E5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96C9C-2AA5-4980-A77C-55FF44A9C174}"/>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1705775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754C2-1812-44BC-B273-DED32CA5D7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77FF6AE-C466-49B8-B0C4-F913F37544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CBACF0-D9C2-4567-AB1E-9ACFA16D93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2F7E81-39FF-4A97-B622-ECBF8FE73D96}"/>
              </a:ext>
            </a:extLst>
          </p:cNvPr>
          <p:cNvSpPr>
            <a:spLocks noGrp="1"/>
          </p:cNvSpPr>
          <p:nvPr>
            <p:ph type="dt" sz="half" idx="10"/>
          </p:nvPr>
        </p:nvSpPr>
        <p:spPr/>
        <p:txBody>
          <a:bodyPr/>
          <a:lstStyle/>
          <a:p>
            <a:fld id="{8B235F27-C183-4634-B135-261479C233ED}" type="datetimeFigureOut">
              <a:rPr lang="en-US" smtClean="0"/>
              <a:t>4/16/2025</a:t>
            </a:fld>
            <a:endParaRPr lang="en-US"/>
          </a:p>
        </p:txBody>
      </p:sp>
      <p:sp>
        <p:nvSpPr>
          <p:cNvPr id="6" name="Footer Placeholder 5">
            <a:extLst>
              <a:ext uri="{FF2B5EF4-FFF2-40B4-BE49-F238E27FC236}">
                <a16:creationId xmlns:a16="http://schemas.microsoft.com/office/drawing/2014/main" id="{015D7774-35D2-43CF-AB54-7613B24CD0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0F7E5A-2458-4719-B2F5-2CAF6F4A27D3}"/>
              </a:ext>
            </a:extLst>
          </p:cNvPr>
          <p:cNvSpPr>
            <a:spLocks noGrp="1"/>
          </p:cNvSpPr>
          <p:nvPr>
            <p:ph type="sldNum" sz="quarter" idx="12"/>
          </p:nvPr>
        </p:nvSpPr>
        <p:spPr/>
        <p:txBody>
          <a:bodyPr/>
          <a:lstStyle/>
          <a:p>
            <a:fld id="{65F3B54F-5967-4FE4-9FF3-FBAC0059414D}" type="slidenum">
              <a:rPr lang="en-US" smtClean="0"/>
              <a:t>‹#›</a:t>
            </a:fld>
            <a:endParaRPr lang="en-US"/>
          </a:p>
        </p:txBody>
      </p:sp>
    </p:spTree>
    <p:extLst>
      <p:ext uri="{BB962C8B-B14F-4D97-AF65-F5344CB8AC3E}">
        <p14:creationId xmlns:p14="http://schemas.microsoft.com/office/powerpoint/2010/main" val="279040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6D3936-F28F-4705-87FC-A67DB503CA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C12AB0B-ABB7-427F-B0A4-90C72B899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9BC107-BB63-48FA-A662-22059C82AF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235F27-C183-4634-B135-261479C233ED}" type="datetimeFigureOut">
              <a:rPr lang="en-US" smtClean="0"/>
              <a:t>4/16/2025</a:t>
            </a:fld>
            <a:endParaRPr lang="en-US"/>
          </a:p>
        </p:txBody>
      </p:sp>
      <p:sp>
        <p:nvSpPr>
          <p:cNvPr id="5" name="Footer Placeholder 4">
            <a:extLst>
              <a:ext uri="{FF2B5EF4-FFF2-40B4-BE49-F238E27FC236}">
                <a16:creationId xmlns:a16="http://schemas.microsoft.com/office/drawing/2014/main" id="{58DE3935-C7DB-49AC-8291-8065EC000E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276698-A9A9-4B61-AA25-72EA8E8037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F3B54F-5967-4FE4-9FF3-FBAC0059414D}" type="slidenum">
              <a:rPr lang="en-US" smtClean="0"/>
              <a:t>‹#›</a:t>
            </a:fld>
            <a:endParaRPr lang="en-US"/>
          </a:p>
        </p:txBody>
      </p:sp>
    </p:spTree>
    <p:extLst>
      <p:ext uri="{BB962C8B-B14F-4D97-AF65-F5344CB8AC3E}">
        <p14:creationId xmlns:p14="http://schemas.microsoft.com/office/powerpoint/2010/main" val="1166621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2BB8140-A790-45FD-A1F6-99676CEF64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522A83E-3915-44DC-ABEC-D93B864D8E76}"/>
              </a:ext>
            </a:extLst>
          </p:cNvPr>
          <p:cNvSpPr>
            <a:spLocks noGrp="1"/>
          </p:cNvSpPr>
          <p:nvPr>
            <p:ph type="ctrTitle"/>
          </p:nvPr>
        </p:nvSpPr>
        <p:spPr>
          <a:xfrm>
            <a:off x="1524000" y="1880352"/>
            <a:ext cx="9144000" cy="2387600"/>
          </a:xfrm>
        </p:spPr>
        <p:txBody>
          <a:bodyPr>
            <a:normAutofit/>
          </a:bodyPr>
          <a:lstStyle/>
          <a:p>
            <a:r>
              <a:rPr lang="en-US" sz="4800" dirty="0"/>
              <a:t>2025 Annual EPP Accreditation</a:t>
            </a:r>
            <a:br>
              <a:rPr lang="en-US" sz="4800" dirty="0"/>
            </a:br>
            <a:r>
              <a:rPr lang="en-US" sz="4800" dirty="0"/>
              <a:t>Reporting Measures</a:t>
            </a:r>
            <a:br>
              <a:rPr lang="en-US" sz="4800" dirty="0"/>
            </a:br>
            <a:r>
              <a:rPr lang="en-US" sz="4000" dirty="0"/>
              <a:t>(2023-2024 Completer Data)</a:t>
            </a:r>
            <a:endParaRPr lang="en-US" sz="4800" dirty="0"/>
          </a:p>
        </p:txBody>
      </p:sp>
      <p:sp>
        <p:nvSpPr>
          <p:cNvPr id="3" name="Subtitle 2">
            <a:extLst>
              <a:ext uri="{FF2B5EF4-FFF2-40B4-BE49-F238E27FC236}">
                <a16:creationId xmlns:a16="http://schemas.microsoft.com/office/drawing/2014/main" id="{FEF5114A-E74A-4FC5-BD03-D5313E0551F2}"/>
              </a:ext>
            </a:extLst>
          </p:cNvPr>
          <p:cNvSpPr>
            <a:spLocks noGrp="1"/>
          </p:cNvSpPr>
          <p:nvPr>
            <p:ph type="subTitle" idx="1"/>
          </p:nvPr>
        </p:nvSpPr>
        <p:spPr>
          <a:xfrm>
            <a:off x="1586753" y="3933732"/>
            <a:ext cx="9144000" cy="1655762"/>
          </a:xfrm>
        </p:spPr>
        <p:txBody>
          <a:bodyPr>
            <a:normAutofit lnSpcReduction="10000"/>
          </a:bodyPr>
          <a:lstStyle/>
          <a:p>
            <a:endParaRPr lang="en-US" dirty="0"/>
          </a:p>
          <a:p>
            <a:endParaRPr lang="en-US" dirty="0"/>
          </a:p>
          <a:p>
            <a:r>
              <a:rPr lang="en-US" sz="2000" b="1" dirty="0">
                <a:latin typeface="Century Gothic" panose="020B0502020202020204" pitchFamily="34" charset="0"/>
                <a:cs typeface="Calibri Light" panose="020F0302020204030204" pitchFamily="34" charset="0"/>
              </a:rPr>
              <a:t>Christian Brothers University</a:t>
            </a:r>
          </a:p>
          <a:p>
            <a:r>
              <a:rPr lang="en-US" sz="2000" b="1" dirty="0">
                <a:latin typeface="Century Gothic" panose="020B0502020202020204" pitchFamily="34" charset="0"/>
                <a:cs typeface="Calibri Light" panose="020F0302020204030204" pitchFamily="34" charset="0"/>
              </a:rPr>
              <a:t>Department of Education </a:t>
            </a:r>
            <a:endParaRPr lang="en-US" sz="1800" b="1" dirty="0">
              <a:latin typeface="Century Gothic" panose="020B0502020202020204" pitchFamily="34" charset="0"/>
              <a:cs typeface="Calibri Light" panose="020F0302020204030204" pitchFamily="34" charset="0"/>
            </a:endParaRPr>
          </a:p>
          <a:p>
            <a:endParaRPr lang="en-US" dirty="0"/>
          </a:p>
        </p:txBody>
      </p:sp>
    </p:spTree>
    <p:extLst>
      <p:ext uri="{BB962C8B-B14F-4D97-AF65-F5344CB8AC3E}">
        <p14:creationId xmlns:p14="http://schemas.microsoft.com/office/powerpoint/2010/main" val="3618511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5653798-EDF4-4EC3-89C5-C8FAEC5074FD}"/>
              </a:ext>
            </a:extLst>
          </p:cNvPr>
          <p:cNvSpPr/>
          <p:nvPr/>
        </p:nvSpPr>
        <p:spPr>
          <a:xfrm>
            <a:off x="272320" y="272586"/>
            <a:ext cx="10824117" cy="369332"/>
          </a:xfrm>
          <a:prstGeom prst="rect">
            <a:avLst/>
          </a:prstGeom>
          <a:ln>
            <a:solidFill>
              <a:srgbClr val="C00000"/>
            </a:solidFill>
          </a:ln>
        </p:spPr>
        <p:txBody>
          <a:bodyPr wrap="square">
            <a:spAutoFit/>
          </a:bodyPr>
          <a:lstStyle/>
          <a:p>
            <a:r>
              <a:rPr lang="en-US" dirty="0">
                <a:latin typeface="Century Gothic"/>
                <a:cs typeface="Calibri"/>
              </a:rPr>
              <a:t>CAEP Measure 3: Candidacy Competency at Completion </a:t>
            </a:r>
            <a:r>
              <a:rPr lang="en-US" sz="1600" dirty="0">
                <a:latin typeface="Century Gothic"/>
                <a:cs typeface="Calibri"/>
              </a:rPr>
              <a:t>(Initial)</a:t>
            </a:r>
            <a:endParaRPr lang="en-US" sz="1200" dirty="0">
              <a:latin typeface="Century Gothic"/>
              <a:cs typeface="Calibri"/>
            </a:endParaRPr>
          </a:p>
        </p:txBody>
      </p:sp>
      <p:pic>
        <p:nvPicPr>
          <p:cNvPr id="7" name="Picture 6">
            <a:extLst>
              <a:ext uri="{FF2B5EF4-FFF2-40B4-BE49-F238E27FC236}">
                <a16:creationId xmlns:a16="http://schemas.microsoft.com/office/drawing/2014/main" id="{A8CAB22B-FED8-4584-A99A-D9C97EDDAD1D}"/>
              </a:ext>
            </a:extLst>
          </p:cNvPr>
          <p:cNvPicPr>
            <a:picLocks noChangeAspect="1"/>
          </p:cNvPicPr>
          <p:nvPr/>
        </p:nvPicPr>
        <p:blipFill>
          <a:blip r:embed="rId2"/>
          <a:stretch>
            <a:fillRect/>
          </a:stretch>
        </p:blipFill>
        <p:spPr>
          <a:xfrm>
            <a:off x="6364697" y="2874179"/>
            <a:ext cx="4731740" cy="3588148"/>
          </a:xfrm>
          <a:prstGeom prst="rect">
            <a:avLst/>
          </a:prstGeom>
          <a:ln>
            <a:solidFill>
              <a:schemeClr val="tx1"/>
            </a:solidFill>
          </a:ln>
        </p:spPr>
      </p:pic>
      <p:pic>
        <p:nvPicPr>
          <p:cNvPr id="8" name="Picture 7">
            <a:extLst>
              <a:ext uri="{FF2B5EF4-FFF2-40B4-BE49-F238E27FC236}">
                <a16:creationId xmlns:a16="http://schemas.microsoft.com/office/drawing/2014/main" id="{31A5CA14-FFA9-4123-99FD-510630C01EE5}"/>
              </a:ext>
            </a:extLst>
          </p:cNvPr>
          <p:cNvPicPr>
            <a:picLocks noChangeAspect="1"/>
          </p:cNvPicPr>
          <p:nvPr/>
        </p:nvPicPr>
        <p:blipFill>
          <a:blip r:embed="rId3"/>
          <a:stretch>
            <a:fillRect/>
          </a:stretch>
        </p:blipFill>
        <p:spPr>
          <a:xfrm>
            <a:off x="833052" y="2874179"/>
            <a:ext cx="4513394" cy="3588148"/>
          </a:xfrm>
          <a:prstGeom prst="rect">
            <a:avLst/>
          </a:prstGeom>
          <a:ln>
            <a:solidFill>
              <a:schemeClr val="tx1"/>
            </a:solidFill>
          </a:ln>
        </p:spPr>
      </p:pic>
      <p:sp>
        <p:nvSpPr>
          <p:cNvPr id="12" name="TextBox 11">
            <a:extLst>
              <a:ext uri="{FF2B5EF4-FFF2-40B4-BE49-F238E27FC236}">
                <a16:creationId xmlns:a16="http://schemas.microsoft.com/office/drawing/2014/main" id="{FBDFA586-13F2-4799-A432-DBF326E93F31}"/>
              </a:ext>
            </a:extLst>
          </p:cNvPr>
          <p:cNvSpPr txBox="1"/>
          <p:nvPr/>
        </p:nvSpPr>
        <p:spPr>
          <a:xfrm>
            <a:off x="1191124" y="1342076"/>
            <a:ext cx="9577137" cy="1015663"/>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Century Gothic"/>
                <a:ea typeface="+mn-lt"/>
                <a:cs typeface="+mn-lt"/>
              </a:rPr>
              <a:t>The purpose of the TEAM evaluation process is to provide educators with a model that helps them continuously improve their practice based on indicators in the following three areas: </a:t>
            </a:r>
          </a:p>
          <a:p>
            <a:pPr marL="285750" indent="-285750">
              <a:buFont typeface="Calibri"/>
              <a:buChar char="-"/>
            </a:pPr>
            <a:r>
              <a:rPr lang="en-US" sz="1200" dirty="0">
                <a:latin typeface="Century Gothic"/>
                <a:ea typeface="+mn-lt"/>
                <a:cs typeface="+mn-lt"/>
              </a:rPr>
              <a:t>Planning </a:t>
            </a:r>
          </a:p>
          <a:p>
            <a:pPr marL="285750" indent="-285750">
              <a:buFont typeface="Calibri"/>
              <a:buChar char="-"/>
            </a:pPr>
            <a:r>
              <a:rPr lang="en-US" sz="1200" dirty="0">
                <a:latin typeface="Century Gothic"/>
                <a:ea typeface="+mn-lt"/>
                <a:cs typeface="+mn-lt"/>
              </a:rPr>
              <a:t>Environment</a:t>
            </a:r>
          </a:p>
          <a:p>
            <a:pPr marL="285750" indent="-285750">
              <a:buFont typeface="Calibri"/>
              <a:buChar char="-"/>
            </a:pPr>
            <a:r>
              <a:rPr lang="en-US" sz="1200" dirty="0">
                <a:latin typeface="Century Gothic"/>
                <a:ea typeface="+mn-lt"/>
                <a:cs typeface="+mn-lt"/>
              </a:rPr>
              <a:t>Instruction </a:t>
            </a:r>
          </a:p>
        </p:txBody>
      </p:sp>
      <p:sp>
        <p:nvSpPr>
          <p:cNvPr id="13" name="TextBox 12">
            <a:extLst>
              <a:ext uri="{FF2B5EF4-FFF2-40B4-BE49-F238E27FC236}">
                <a16:creationId xmlns:a16="http://schemas.microsoft.com/office/drawing/2014/main" id="{59E530B2-5C7F-4055-A674-A06D1A2B5BFC}"/>
              </a:ext>
            </a:extLst>
          </p:cNvPr>
          <p:cNvSpPr txBox="1"/>
          <p:nvPr/>
        </p:nvSpPr>
        <p:spPr>
          <a:xfrm>
            <a:off x="2617601" y="808158"/>
            <a:ext cx="6724185" cy="369332"/>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dirty="0">
                <a:ln w="0"/>
                <a:effectLst>
                  <a:outerShdw blurRad="38100" dist="19050" dir="2700000" algn="tl" rotWithShape="0">
                    <a:schemeClr val="dk1">
                      <a:alpha val="40000"/>
                    </a:schemeClr>
                  </a:outerShdw>
                </a:effectLst>
                <a:latin typeface="Century Gothic" panose="020B0502020202020204" pitchFamily="34" charset="0"/>
              </a:rPr>
              <a:t>TEAM Observation Data</a:t>
            </a:r>
          </a:p>
        </p:txBody>
      </p:sp>
    </p:spTree>
    <p:extLst>
      <p:ext uri="{BB962C8B-B14F-4D97-AF65-F5344CB8AC3E}">
        <p14:creationId xmlns:p14="http://schemas.microsoft.com/office/powerpoint/2010/main" val="1988440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55653798-EDF4-4EC3-89C5-C8FAEC5074FD}"/>
              </a:ext>
            </a:extLst>
          </p:cNvPr>
          <p:cNvSpPr/>
          <p:nvPr/>
        </p:nvSpPr>
        <p:spPr>
          <a:xfrm>
            <a:off x="293647" y="280927"/>
            <a:ext cx="10824117" cy="369332"/>
          </a:xfrm>
          <a:prstGeom prst="rect">
            <a:avLst/>
          </a:prstGeom>
          <a:ln>
            <a:solidFill>
              <a:srgbClr val="C00000"/>
            </a:solidFill>
          </a:ln>
        </p:spPr>
        <p:txBody>
          <a:bodyPr wrap="square">
            <a:spAutoFit/>
          </a:bodyPr>
          <a:lstStyle/>
          <a:p>
            <a:r>
              <a:rPr lang="en-US" dirty="0">
                <a:latin typeface="Century Gothic"/>
                <a:cs typeface="Calibri"/>
              </a:rPr>
              <a:t>CAEP Measure 3: Candidacy Competency at Completion </a:t>
            </a:r>
            <a:r>
              <a:rPr lang="en-US" sz="1400" dirty="0">
                <a:latin typeface="Century Gothic"/>
                <a:cs typeface="Calibri"/>
              </a:rPr>
              <a:t>(Advanced)</a:t>
            </a:r>
            <a:r>
              <a:rPr lang="en-US" sz="1200" dirty="0">
                <a:latin typeface="Century Gothic"/>
                <a:cs typeface="Calibri"/>
              </a:rPr>
              <a:t> </a:t>
            </a:r>
          </a:p>
        </p:txBody>
      </p:sp>
      <p:sp>
        <p:nvSpPr>
          <p:cNvPr id="9" name="Circle: Hollow 8">
            <a:extLst>
              <a:ext uri="{FF2B5EF4-FFF2-40B4-BE49-F238E27FC236}">
                <a16:creationId xmlns:a16="http://schemas.microsoft.com/office/drawing/2014/main" id="{A1FD2CAD-6314-4D14-A0FC-5276C7E36223}"/>
              </a:ext>
            </a:extLst>
          </p:cNvPr>
          <p:cNvSpPr/>
          <p:nvPr/>
        </p:nvSpPr>
        <p:spPr>
          <a:xfrm>
            <a:off x="6997390" y="1583472"/>
            <a:ext cx="3635297" cy="3691053"/>
          </a:xfrm>
          <a:prstGeom prst="donut">
            <a:avLst>
              <a:gd name="adj" fmla="val 103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F23118C4-307E-490B-8489-0C5D4B16B4C3}"/>
              </a:ext>
            </a:extLst>
          </p:cNvPr>
          <p:cNvSpPr txBox="1"/>
          <p:nvPr/>
        </p:nvSpPr>
        <p:spPr>
          <a:xfrm>
            <a:off x="8084632" y="3075055"/>
            <a:ext cx="1616930" cy="707886"/>
          </a:xfrm>
          <a:prstGeom prst="rect">
            <a:avLst/>
          </a:prstGeom>
          <a:noFill/>
        </p:spPr>
        <p:txBody>
          <a:bodyPr wrap="square" rtlCol="0">
            <a:spAutoFit/>
          </a:bodyPr>
          <a:lstStyle/>
          <a:p>
            <a:pPr algn="ctr"/>
            <a:r>
              <a:rPr lang="en-US" sz="4000" b="1" dirty="0">
                <a:latin typeface="Century Gothic" panose="020B0502020202020204" pitchFamily="34" charset="0"/>
              </a:rPr>
              <a:t>100%</a:t>
            </a:r>
          </a:p>
        </p:txBody>
      </p:sp>
      <p:sp>
        <p:nvSpPr>
          <p:cNvPr id="11" name="TextBox 10">
            <a:extLst>
              <a:ext uri="{FF2B5EF4-FFF2-40B4-BE49-F238E27FC236}">
                <a16:creationId xmlns:a16="http://schemas.microsoft.com/office/drawing/2014/main" id="{1A12E06C-8455-4912-A6DF-AEEBCFD92EB3}"/>
              </a:ext>
            </a:extLst>
          </p:cNvPr>
          <p:cNvSpPr txBox="1"/>
          <p:nvPr/>
        </p:nvSpPr>
        <p:spPr>
          <a:xfrm>
            <a:off x="925648" y="2644169"/>
            <a:ext cx="5497453" cy="1569660"/>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latin typeface="Century Gothic"/>
                <a:ea typeface="+mn-lt"/>
                <a:cs typeface="+mn-lt"/>
              </a:rPr>
              <a:t>Candidates must pass the Praxis Leadership assessment to gain administrative licensure for the state of Tennessee. </a:t>
            </a:r>
            <a:endParaRPr lang="en-US" dirty="0">
              <a:cs typeface="Calibri"/>
            </a:endParaRPr>
          </a:p>
          <a:p>
            <a:endParaRPr lang="en-US" sz="1600" dirty="0">
              <a:latin typeface="Century Gothic"/>
              <a:ea typeface="+mn-lt"/>
              <a:cs typeface="+mn-lt"/>
            </a:endParaRPr>
          </a:p>
          <a:p>
            <a:r>
              <a:rPr lang="en-US" sz="1600" dirty="0">
                <a:latin typeface="Century Gothic"/>
                <a:ea typeface="+mn-lt"/>
                <a:cs typeface="+mn-lt"/>
              </a:rPr>
              <a:t>CBU Praxis Leadership pass rates for SY 2023-24 is 100%</a:t>
            </a:r>
          </a:p>
          <a:p>
            <a:r>
              <a:rPr lang="en-US" sz="1600" dirty="0">
                <a:latin typeface="Century Gothic"/>
                <a:ea typeface="+mn-lt"/>
                <a:cs typeface="+mn-lt"/>
              </a:rPr>
              <a:t>(n-size 25)</a:t>
            </a:r>
          </a:p>
        </p:txBody>
      </p:sp>
    </p:spTree>
    <p:extLst>
      <p:ext uri="{BB962C8B-B14F-4D97-AF65-F5344CB8AC3E}">
        <p14:creationId xmlns:p14="http://schemas.microsoft.com/office/powerpoint/2010/main" val="47019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5" name="Rectangle 4">
            <a:extLst>
              <a:ext uri="{FF2B5EF4-FFF2-40B4-BE49-F238E27FC236}">
                <a16:creationId xmlns:a16="http://schemas.microsoft.com/office/drawing/2014/main" id="{55653798-EDF4-4EC3-89C5-C8FAEC5074FD}"/>
              </a:ext>
            </a:extLst>
          </p:cNvPr>
          <p:cNvSpPr/>
          <p:nvPr/>
        </p:nvSpPr>
        <p:spPr>
          <a:xfrm>
            <a:off x="457260" y="213192"/>
            <a:ext cx="10824117" cy="400110"/>
          </a:xfrm>
          <a:prstGeom prst="rect">
            <a:avLst/>
          </a:prstGeom>
          <a:ln>
            <a:solidFill>
              <a:srgbClr val="C00000"/>
            </a:solidFill>
          </a:ln>
        </p:spPr>
        <p:txBody>
          <a:bodyPr wrap="square">
            <a:spAutoFit/>
          </a:bodyPr>
          <a:lstStyle/>
          <a:p>
            <a:r>
              <a:rPr lang="en-US" sz="2000" dirty="0">
                <a:latin typeface="Century Gothic"/>
                <a:cs typeface="Calibri"/>
              </a:rPr>
              <a:t>CAEP Measure 4: Ability of Completers to Be Hired </a:t>
            </a:r>
            <a:r>
              <a:rPr lang="en-US" sz="1600" dirty="0">
                <a:latin typeface="Century Gothic"/>
                <a:cs typeface="Calibri"/>
              </a:rPr>
              <a:t>(Initial)</a:t>
            </a:r>
            <a:endParaRPr lang="en-US" sz="1600" dirty="0"/>
          </a:p>
        </p:txBody>
      </p:sp>
      <p:graphicFrame>
        <p:nvGraphicFramePr>
          <p:cNvPr id="6" name="Table 5">
            <a:extLst>
              <a:ext uri="{FF2B5EF4-FFF2-40B4-BE49-F238E27FC236}">
                <a16:creationId xmlns:a16="http://schemas.microsoft.com/office/drawing/2014/main" id="{0DB688E5-2E3F-4163-A0F7-FE51B1ED5B35}"/>
              </a:ext>
            </a:extLst>
          </p:cNvPr>
          <p:cNvGraphicFramePr>
            <a:graphicFrameLocks noGrp="1"/>
          </p:cNvGraphicFramePr>
          <p:nvPr>
            <p:extLst>
              <p:ext uri="{D42A27DB-BD31-4B8C-83A1-F6EECF244321}">
                <p14:modId xmlns:p14="http://schemas.microsoft.com/office/powerpoint/2010/main" val="752262379"/>
              </p:ext>
            </p:extLst>
          </p:nvPr>
        </p:nvGraphicFramePr>
        <p:xfrm>
          <a:off x="4957358" y="4456782"/>
          <a:ext cx="6716480" cy="1540237"/>
        </p:xfrm>
        <a:graphic>
          <a:graphicData uri="http://schemas.openxmlformats.org/drawingml/2006/table">
            <a:tbl>
              <a:tblPr firstRow="1" bandRow="1">
                <a:tableStyleId>{073A0DAA-6AF3-43AB-8588-CEC1D06C72B9}</a:tableStyleId>
              </a:tblPr>
              <a:tblGrid>
                <a:gridCol w="1207211">
                  <a:extLst>
                    <a:ext uri="{9D8B030D-6E8A-4147-A177-3AD203B41FA5}">
                      <a16:colId xmlns:a16="http://schemas.microsoft.com/office/drawing/2014/main" val="2957480164"/>
                    </a:ext>
                  </a:extLst>
                </a:gridCol>
                <a:gridCol w="1492550">
                  <a:extLst>
                    <a:ext uri="{9D8B030D-6E8A-4147-A177-3AD203B41FA5}">
                      <a16:colId xmlns:a16="http://schemas.microsoft.com/office/drawing/2014/main" val="3287745111"/>
                    </a:ext>
                  </a:extLst>
                </a:gridCol>
                <a:gridCol w="1733993">
                  <a:extLst>
                    <a:ext uri="{9D8B030D-6E8A-4147-A177-3AD203B41FA5}">
                      <a16:colId xmlns:a16="http://schemas.microsoft.com/office/drawing/2014/main" val="2430525753"/>
                    </a:ext>
                  </a:extLst>
                </a:gridCol>
                <a:gridCol w="1284033">
                  <a:extLst>
                    <a:ext uri="{9D8B030D-6E8A-4147-A177-3AD203B41FA5}">
                      <a16:colId xmlns:a16="http://schemas.microsoft.com/office/drawing/2014/main" val="3764648393"/>
                    </a:ext>
                  </a:extLst>
                </a:gridCol>
                <a:gridCol w="998693">
                  <a:extLst>
                    <a:ext uri="{9D8B030D-6E8A-4147-A177-3AD203B41FA5}">
                      <a16:colId xmlns:a16="http://schemas.microsoft.com/office/drawing/2014/main" val="1368583346"/>
                    </a:ext>
                  </a:extLst>
                </a:gridCol>
              </a:tblGrid>
              <a:tr h="517320">
                <a:tc>
                  <a:txBody>
                    <a:bodyPr/>
                    <a:lstStyle/>
                    <a:p>
                      <a:pPr algn="ctr"/>
                      <a:r>
                        <a:rPr lang="en-US" sz="1200">
                          <a:latin typeface="Century Gothic"/>
                        </a:rPr>
                        <a:t>Data Cycle </a:t>
                      </a:r>
                    </a:p>
                  </a:txBody>
                  <a:tcPr anchor="ctr"/>
                </a:tc>
                <a:tc>
                  <a:txBody>
                    <a:bodyPr/>
                    <a:lstStyle/>
                    <a:p>
                      <a:pPr lvl="0" algn="ctr">
                        <a:buNone/>
                      </a:pPr>
                      <a:r>
                        <a:rPr lang="en-US" sz="1200">
                          <a:latin typeface="Century Gothic"/>
                        </a:rPr>
                        <a:t>Overall</a:t>
                      </a:r>
                    </a:p>
                    <a:p>
                      <a:pPr lvl="0" algn="ctr">
                        <a:buNone/>
                      </a:pPr>
                      <a:r>
                        <a:rPr lang="en-US" sz="1200">
                          <a:latin typeface="Century Gothic"/>
                        </a:rPr>
                        <a:t>Domain</a:t>
                      </a:r>
                    </a:p>
                    <a:p>
                      <a:pPr lvl="0" algn="ctr">
                        <a:buNone/>
                      </a:pPr>
                      <a:r>
                        <a:rPr lang="en-US" sz="1200">
                          <a:latin typeface="Century Gothic"/>
                        </a:rPr>
                        <a:t> Performance</a:t>
                      </a:r>
                    </a:p>
                  </a:txBody>
                  <a:tcPr anchor="ctr"/>
                </a:tc>
                <a:tc>
                  <a:txBody>
                    <a:bodyPr/>
                    <a:lstStyle/>
                    <a:p>
                      <a:pPr lvl="0" algn="ctr">
                        <a:buNone/>
                      </a:pPr>
                      <a:r>
                        <a:rPr lang="en-US" sz="1200">
                          <a:latin typeface="Century Gothic"/>
                        </a:rPr>
                        <a:t>Rate of </a:t>
                      </a:r>
                    </a:p>
                    <a:p>
                      <a:pPr lvl="0" algn="ctr">
                        <a:buNone/>
                      </a:pPr>
                      <a:r>
                        <a:rPr lang="en-US" sz="1200">
                          <a:latin typeface="Century Gothic"/>
                        </a:rPr>
                        <a:t>First Year </a:t>
                      </a:r>
                    </a:p>
                    <a:p>
                      <a:pPr lvl="0" algn="ctr">
                        <a:buNone/>
                      </a:pPr>
                      <a:r>
                        <a:rPr lang="en-US" sz="1200">
                          <a:latin typeface="Century Gothic"/>
                        </a:rPr>
                        <a:t>Employment in TN Public Schools </a:t>
                      </a:r>
                    </a:p>
                  </a:txBody>
                  <a:tcPr anchor="ctr"/>
                </a:tc>
                <a:tc>
                  <a:txBody>
                    <a:bodyPr/>
                    <a:lstStyle/>
                    <a:p>
                      <a:pPr lvl="0" algn="ctr">
                        <a:buNone/>
                      </a:pPr>
                      <a:r>
                        <a:rPr lang="en-US" sz="1200">
                          <a:latin typeface="Century Gothic"/>
                        </a:rPr>
                        <a:t>Second Year </a:t>
                      </a:r>
                    </a:p>
                    <a:p>
                      <a:pPr lvl="0" algn="ctr">
                        <a:buNone/>
                      </a:pPr>
                      <a:r>
                        <a:rPr lang="en-US" sz="1200">
                          <a:latin typeface="Century Gothic"/>
                        </a:rPr>
                        <a:t>Retention Rate </a:t>
                      </a:r>
                    </a:p>
                  </a:txBody>
                  <a:tcPr anchor="ctr"/>
                </a:tc>
                <a:tc>
                  <a:txBody>
                    <a:bodyPr/>
                    <a:lstStyle/>
                    <a:p>
                      <a:pPr lvl="0" algn="ctr">
                        <a:buNone/>
                      </a:pPr>
                      <a:r>
                        <a:rPr lang="en-US" sz="1200">
                          <a:latin typeface="Century Gothic"/>
                        </a:rPr>
                        <a:t>Third Year Retention Rate </a:t>
                      </a:r>
                    </a:p>
                  </a:txBody>
                  <a:tcPr anchor="ctr"/>
                </a:tc>
                <a:extLst>
                  <a:ext uri="{0D108BD9-81ED-4DB2-BD59-A6C34878D82A}">
                    <a16:rowId xmlns:a16="http://schemas.microsoft.com/office/drawing/2014/main" val="217535599"/>
                  </a:ext>
                </a:extLst>
              </a:tr>
              <a:tr h="370839">
                <a:tc>
                  <a:txBody>
                    <a:bodyPr/>
                    <a:lstStyle/>
                    <a:p>
                      <a:pPr lvl="0" algn="ctr">
                        <a:buNone/>
                      </a:pPr>
                      <a:r>
                        <a:rPr lang="en-US" sz="1200">
                          <a:latin typeface="Century Gothic"/>
                        </a:rPr>
                        <a:t>TN Average </a:t>
                      </a:r>
                    </a:p>
                  </a:txBody>
                  <a:tcPr anchor="ctr"/>
                </a:tc>
                <a:tc rowSpan="2">
                  <a:txBody>
                    <a:bodyPr/>
                    <a:lstStyle/>
                    <a:p>
                      <a:pPr marL="0" lvl="0" indent="0" algn="ctr">
                        <a:buNone/>
                      </a:pPr>
                      <a:endParaRPr lang="en-US" sz="1200" dirty="0">
                        <a:latin typeface="Century Gothic"/>
                      </a:endParaRPr>
                    </a:p>
                    <a:p>
                      <a:pPr algn="ctr"/>
                      <a:r>
                        <a:rPr lang="en-US" sz="1200" dirty="0">
                          <a:latin typeface="Century Gothic"/>
                        </a:rPr>
                        <a:t>Exceeds </a:t>
                      </a:r>
                    </a:p>
                    <a:p>
                      <a:pPr lvl="0" algn="ctr">
                        <a:buNone/>
                      </a:pPr>
                      <a:r>
                        <a:rPr lang="en-US" sz="1200" dirty="0">
                          <a:latin typeface="Century Gothic"/>
                        </a:rPr>
                        <a:t>Expectations </a:t>
                      </a:r>
                    </a:p>
                  </a:txBody>
                  <a:tcPr/>
                </a:tc>
                <a:tc>
                  <a:txBody>
                    <a:bodyPr/>
                    <a:lstStyle/>
                    <a:p>
                      <a:pPr lvl="0" algn="ctr">
                        <a:buNone/>
                      </a:pPr>
                      <a:r>
                        <a:rPr lang="en-US" sz="1200" dirty="0">
                          <a:latin typeface="Century Gothic"/>
                        </a:rPr>
                        <a:t>79.1%</a:t>
                      </a:r>
                    </a:p>
                  </a:txBody>
                  <a:tcPr anchor="ctr"/>
                </a:tc>
                <a:tc>
                  <a:txBody>
                    <a:bodyPr/>
                    <a:lstStyle/>
                    <a:p>
                      <a:pPr lvl="0" algn="ctr">
                        <a:buNone/>
                      </a:pPr>
                      <a:r>
                        <a:rPr lang="en-US" sz="1200">
                          <a:latin typeface="Century Gothic"/>
                        </a:rPr>
                        <a:t>94.2%</a:t>
                      </a:r>
                    </a:p>
                  </a:txBody>
                  <a:tcPr anchor="ctr"/>
                </a:tc>
                <a:tc>
                  <a:txBody>
                    <a:bodyPr/>
                    <a:lstStyle/>
                    <a:p>
                      <a:pPr lvl="0" algn="ctr">
                        <a:buNone/>
                      </a:pPr>
                      <a:r>
                        <a:rPr lang="en-US" sz="1200">
                          <a:latin typeface="Century Gothic"/>
                        </a:rPr>
                        <a:t>82.6%</a:t>
                      </a:r>
                    </a:p>
                  </a:txBody>
                  <a:tcPr anchor="ctr"/>
                </a:tc>
                <a:extLst>
                  <a:ext uri="{0D108BD9-81ED-4DB2-BD59-A6C34878D82A}">
                    <a16:rowId xmlns:a16="http://schemas.microsoft.com/office/drawing/2014/main" val="3240309268"/>
                  </a:ext>
                </a:extLst>
              </a:tr>
              <a:tr h="346438">
                <a:tc>
                  <a:txBody>
                    <a:bodyPr/>
                    <a:lstStyle/>
                    <a:p>
                      <a:pPr algn="ctr"/>
                      <a:r>
                        <a:rPr lang="en-US" sz="1200" dirty="0">
                          <a:latin typeface="Century Gothic"/>
                        </a:rPr>
                        <a:t>CBU (2021-22)</a:t>
                      </a:r>
                    </a:p>
                  </a:txBody>
                  <a:tcPr anchor="ctr"/>
                </a:tc>
                <a:tc vMerge="1">
                  <a:txBody>
                    <a:bodyPr/>
                    <a:lstStyle/>
                    <a:p>
                      <a:pPr algn="ctr"/>
                      <a:endParaRPr lang="en-US" sz="1200" dirty="0">
                        <a:latin typeface="Century Gothic"/>
                      </a:endParaRPr>
                    </a:p>
                  </a:txBody>
                  <a:tcPr anchor="ctr"/>
                </a:tc>
                <a:tc>
                  <a:txBody>
                    <a:bodyPr/>
                    <a:lstStyle/>
                    <a:p>
                      <a:pPr algn="ctr"/>
                      <a:r>
                        <a:rPr lang="en-US" sz="1200" dirty="0">
                          <a:latin typeface="Century Gothic"/>
                        </a:rPr>
                        <a:t>84.4%</a:t>
                      </a:r>
                    </a:p>
                  </a:txBody>
                  <a:tcPr anchor="ctr"/>
                </a:tc>
                <a:tc>
                  <a:txBody>
                    <a:bodyPr/>
                    <a:lstStyle/>
                    <a:p>
                      <a:pPr algn="ctr"/>
                      <a:r>
                        <a:rPr lang="en-US" sz="1200">
                          <a:latin typeface="Century Gothic"/>
                        </a:rPr>
                        <a:t>96.6%</a:t>
                      </a:r>
                    </a:p>
                  </a:txBody>
                  <a:tcPr anchor="ctr"/>
                </a:tc>
                <a:tc>
                  <a:txBody>
                    <a:bodyPr/>
                    <a:lstStyle/>
                    <a:p>
                      <a:pPr algn="ctr"/>
                      <a:r>
                        <a:rPr lang="en-US" sz="1200" dirty="0">
                          <a:latin typeface="Century Gothic"/>
                        </a:rPr>
                        <a:t>91.7%</a:t>
                      </a:r>
                    </a:p>
                  </a:txBody>
                  <a:tcPr anchor="ctr"/>
                </a:tc>
                <a:extLst>
                  <a:ext uri="{0D108BD9-81ED-4DB2-BD59-A6C34878D82A}">
                    <a16:rowId xmlns:a16="http://schemas.microsoft.com/office/drawing/2014/main" val="1898761486"/>
                  </a:ext>
                </a:extLst>
              </a:tr>
            </a:tbl>
          </a:graphicData>
        </a:graphic>
      </p:graphicFrame>
      <p:graphicFrame>
        <p:nvGraphicFramePr>
          <p:cNvPr id="10" name="Table 9">
            <a:extLst>
              <a:ext uri="{FF2B5EF4-FFF2-40B4-BE49-F238E27FC236}">
                <a16:creationId xmlns:a16="http://schemas.microsoft.com/office/drawing/2014/main" id="{77385E3A-95EF-4EF8-82E1-49E17C98D646}"/>
              </a:ext>
            </a:extLst>
          </p:cNvPr>
          <p:cNvGraphicFramePr>
            <a:graphicFrameLocks noGrp="1"/>
          </p:cNvGraphicFramePr>
          <p:nvPr>
            <p:extLst>
              <p:ext uri="{D42A27DB-BD31-4B8C-83A1-F6EECF244321}">
                <p14:modId xmlns:p14="http://schemas.microsoft.com/office/powerpoint/2010/main" val="2121174359"/>
              </p:ext>
            </p:extLst>
          </p:nvPr>
        </p:nvGraphicFramePr>
        <p:xfrm>
          <a:off x="4957358" y="2646679"/>
          <a:ext cx="6744444" cy="1564640"/>
        </p:xfrm>
        <a:graphic>
          <a:graphicData uri="http://schemas.openxmlformats.org/drawingml/2006/table">
            <a:tbl>
              <a:tblPr firstRow="1" bandRow="1">
                <a:tableStyleId>{073A0DAA-6AF3-43AB-8588-CEC1D06C72B9}</a:tableStyleId>
              </a:tblPr>
              <a:tblGrid>
                <a:gridCol w="1286200">
                  <a:extLst>
                    <a:ext uri="{9D8B030D-6E8A-4147-A177-3AD203B41FA5}">
                      <a16:colId xmlns:a16="http://schemas.microsoft.com/office/drawing/2014/main" val="3621865848"/>
                    </a:ext>
                  </a:extLst>
                </a:gridCol>
                <a:gridCol w="1491559">
                  <a:extLst>
                    <a:ext uri="{9D8B030D-6E8A-4147-A177-3AD203B41FA5}">
                      <a16:colId xmlns:a16="http://schemas.microsoft.com/office/drawing/2014/main" val="1570410624"/>
                    </a:ext>
                  </a:extLst>
                </a:gridCol>
                <a:gridCol w="1686111">
                  <a:extLst>
                    <a:ext uri="{9D8B030D-6E8A-4147-A177-3AD203B41FA5}">
                      <a16:colId xmlns:a16="http://schemas.microsoft.com/office/drawing/2014/main" val="1359550192"/>
                    </a:ext>
                  </a:extLst>
                </a:gridCol>
                <a:gridCol w="1286200">
                  <a:extLst>
                    <a:ext uri="{9D8B030D-6E8A-4147-A177-3AD203B41FA5}">
                      <a16:colId xmlns:a16="http://schemas.microsoft.com/office/drawing/2014/main" val="613799108"/>
                    </a:ext>
                  </a:extLst>
                </a:gridCol>
                <a:gridCol w="994374">
                  <a:extLst>
                    <a:ext uri="{9D8B030D-6E8A-4147-A177-3AD203B41FA5}">
                      <a16:colId xmlns:a16="http://schemas.microsoft.com/office/drawing/2014/main" val="47149926"/>
                    </a:ext>
                  </a:extLst>
                </a:gridCol>
              </a:tblGrid>
              <a:tr h="369454">
                <a:tc>
                  <a:txBody>
                    <a:bodyPr/>
                    <a:lstStyle/>
                    <a:p>
                      <a:pPr algn="ctr"/>
                      <a:endParaRPr lang="en-US" sz="1200" dirty="0">
                        <a:latin typeface="Century Gothic"/>
                      </a:endParaRPr>
                    </a:p>
                    <a:p>
                      <a:pPr lvl="0" algn="ctr">
                        <a:buNone/>
                      </a:pPr>
                      <a:r>
                        <a:rPr lang="en-US" sz="1200" dirty="0">
                          <a:latin typeface="Century Gothic"/>
                        </a:rPr>
                        <a:t>Data Cycle </a:t>
                      </a:r>
                    </a:p>
                  </a:txBody>
                  <a:tcPr/>
                </a:tc>
                <a:tc>
                  <a:txBody>
                    <a:bodyPr/>
                    <a:lstStyle/>
                    <a:p>
                      <a:pPr algn="ctr"/>
                      <a:r>
                        <a:rPr lang="en-US" sz="1200" dirty="0">
                          <a:latin typeface="Century Gothic"/>
                        </a:rPr>
                        <a:t>Overall </a:t>
                      </a:r>
                    </a:p>
                    <a:p>
                      <a:pPr lvl="0" algn="ctr">
                        <a:buNone/>
                      </a:pPr>
                      <a:r>
                        <a:rPr lang="en-US" sz="1200" dirty="0">
                          <a:latin typeface="Century Gothic"/>
                        </a:rPr>
                        <a:t>Domain </a:t>
                      </a:r>
                    </a:p>
                    <a:p>
                      <a:pPr lvl="0" algn="ctr">
                        <a:buNone/>
                      </a:pPr>
                      <a:r>
                        <a:rPr lang="en-US" sz="1200" dirty="0">
                          <a:latin typeface="Century Gothic"/>
                        </a:rPr>
                        <a:t>Performance </a:t>
                      </a:r>
                      <a:endParaRPr lang="en-US" dirty="0">
                        <a:latin typeface="Century Gothic"/>
                      </a:endParaRPr>
                    </a:p>
                  </a:txBody>
                  <a:tcPr anchor="ctr"/>
                </a:tc>
                <a:tc>
                  <a:txBody>
                    <a:bodyPr/>
                    <a:lstStyle/>
                    <a:p>
                      <a:pPr algn="ctr"/>
                      <a:r>
                        <a:rPr lang="en-US" sz="1100">
                          <a:latin typeface="Century Gothic"/>
                        </a:rPr>
                        <a:t>Rate of</a:t>
                      </a:r>
                    </a:p>
                    <a:p>
                      <a:pPr lvl="0" algn="ctr">
                        <a:buNone/>
                      </a:pPr>
                      <a:r>
                        <a:rPr lang="en-US" sz="1100">
                          <a:latin typeface="Century Gothic"/>
                        </a:rPr>
                        <a:t> First Year </a:t>
                      </a:r>
                    </a:p>
                    <a:p>
                      <a:pPr lvl="0" algn="ctr">
                        <a:buNone/>
                      </a:pPr>
                      <a:r>
                        <a:rPr lang="en-US" sz="1100">
                          <a:latin typeface="Century Gothic"/>
                        </a:rPr>
                        <a:t>Employment in TN </a:t>
                      </a:r>
                    </a:p>
                    <a:p>
                      <a:pPr lvl="0" algn="ctr">
                        <a:buNone/>
                      </a:pPr>
                      <a:r>
                        <a:rPr lang="en-US" sz="1100">
                          <a:latin typeface="Century Gothic"/>
                        </a:rPr>
                        <a:t>Public Schools</a:t>
                      </a:r>
                      <a:r>
                        <a:rPr lang="en-US" sz="1200">
                          <a:latin typeface="Century Gothic"/>
                        </a:rPr>
                        <a:t> </a:t>
                      </a:r>
                    </a:p>
                  </a:txBody>
                  <a:tcPr/>
                </a:tc>
                <a:tc>
                  <a:txBody>
                    <a:bodyPr/>
                    <a:lstStyle/>
                    <a:p>
                      <a:pPr algn="ctr"/>
                      <a:endParaRPr lang="en-US" sz="1200" dirty="0">
                        <a:latin typeface="Century Gothic"/>
                      </a:endParaRPr>
                    </a:p>
                    <a:p>
                      <a:pPr lvl="0" algn="ctr">
                        <a:buNone/>
                      </a:pPr>
                      <a:r>
                        <a:rPr lang="en-US" sz="1200" dirty="0">
                          <a:latin typeface="Century Gothic"/>
                        </a:rPr>
                        <a:t>Second Year </a:t>
                      </a:r>
                    </a:p>
                    <a:p>
                      <a:pPr lvl="0" algn="ctr">
                        <a:buNone/>
                      </a:pPr>
                      <a:r>
                        <a:rPr lang="en-US" sz="1200" dirty="0">
                          <a:latin typeface="Century Gothic"/>
                        </a:rPr>
                        <a:t>Retention Rate </a:t>
                      </a:r>
                    </a:p>
                  </a:txBody>
                  <a:tcPr/>
                </a:tc>
                <a:tc>
                  <a:txBody>
                    <a:bodyPr/>
                    <a:lstStyle/>
                    <a:p>
                      <a:pPr lvl="0" algn="ctr">
                        <a:buNone/>
                      </a:pPr>
                      <a:endParaRPr lang="en-US" sz="1200">
                        <a:latin typeface="Century Gothic"/>
                      </a:endParaRPr>
                    </a:p>
                    <a:p>
                      <a:pPr lvl="0" algn="ctr">
                        <a:buNone/>
                      </a:pPr>
                      <a:r>
                        <a:rPr lang="en-US" sz="1200">
                          <a:latin typeface="Century Gothic"/>
                        </a:rPr>
                        <a:t>Third Year</a:t>
                      </a:r>
                    </a:p>
                    <a:p>
                      <a:pPr lvl="0" algn="ctr">
                        <a:buNone/>
                      </a:pPr>
                      <a:r>
                        <a:rPr lang="en-US" sz="1200">
                          <a:latin typeface="Century Gothic"/>
                        </a:rPr>
                        <a:t>Retention Rate </a:t>
                      </a:r>
                    </a:p>
                  </a:txBody>
                  <a:tcPr/>
                </a:tc>
                <a:extLst>
                  <a:ext uri="{0D108BD9-81ED-4DB2-BD59-A6C34878D82A}">
                    <a16:rowId xmlns:a16="http://schemas.microsoft.com/office/drawing/2014/main" val="1118540860"/>
                  </a:ext>
                </a:extLst>
              </a:tr>
              <a:tr h="370840">
                <a:tc>
                  <a:txBody>
                    <a:bodyPr/>
                    <a:lstStyle/>
                    <a:p>
                      <a:pPr algn="ctr"/>
                      <a:r>
                        <a:rPr lang="en-US" sz="1200">
                          <a:latin typeface="Century Gothic"/>
                        </a:rPr>
                        <a:t>TN Average </a:t>
                      </a:r>
                    </a:p>
                  </a:txBody>
                  <a:tcPr/>
                </a:tc>
                <a:tc rowSpan="2">
                  <a:txBody>
                    <a:bodyPr/>
                    <a:lstStyle/>
                    <a:p>
                      <a:pPr algn="ctr"/>
                      <a:endParaRPr lang="en-US" sz="1200" dirty="0">
                        <a:latin typeface="Century Gothic"/>
                      </a:endParaRPr>
                    </a:p>
                    <a:p>
                      <a:pPr algn="ctr"/>
                      <a:r>
                        <a:rPr lang="en-US" sz="1200" dirty="0">
                          <a:latin typeface="Century Gothic"/>
                        </a:rPr>
                        <a:t>Exceeds Expectations </a:t>
                      </a:r>
                    </a:p>
                  </a:txBody>
                  <a:tcPr/>
                </a:tc>
                <a:tc>
                  <a:txBody>
                    <a:bodyPr/>
                    <a:lstStyle/>
                    <a:p>
                      <a:pPr algn="ctr"/>
                      <a:r>
                        <a:rPr lang="en-US" sz="1200" dirty="0">
                          <a:latin typeface="Century Gothic"/>
                        </a:rPr>
                        <a:t>80.3%</a:t>
                      </a:r>
                    </a:p>
                  </a:txBody>
                  <a:tcPr/>
                </a:tc>
                <a:tc>
                  <a:txBody>
                    <a:bodyPr/>
                    <a:lstStyle/>
                    <a:p>
                      <a:pPr algn="ctr"/>
                      <a:r>
                        <a:rPr lang="en-US" sz="1200" dirty="0">
                          <a:latin typeface="Century Gothic"/>
                        </a:rPr>
                        <a:t>93.6%</a:t>
                      </a:r>
                    </a:p>
                  </a:txBody>
                  <a:tcPr/>
                </a:tc>
                <a:tc>
                  <a:txBody>
                    <a:bodyPr/>
                    <a:lstStyle/>
                    <a:p>
                      <a:pPr lvl="0" algn="ctr">
                        <a:buNone/>
                      </a:pPr>
                      <a:r>
                        <a:rPr lang="en-US" sz="1200" dirty="0">
                          <a:latin typeface="Century Gothic"/>
                        </a:rPr>
                        <a:t>78.8%</a:t>
                      </a:r>
                    </a:p>
                  </a:txBody>
                  <a:tcPr/>
                </a:tc>
                <a:extLst>
                  <a:ext uri="{0D108BD9-81ED-4DB2-BD59-A6C34878D82A}">
                    <a16:rowId xmlns:a16="http://schemas.microsoft.com/office/drawing/2014/main" val="1631704300"/>
                  </a:ext>
                </a:extLst>
              </a:tr>
              <a:tr h="370840">
                <a:tc>
                  <a:txBody>
                    <a:bodyPr/>
                    <a:lstStyle/>
                    <a:p>
                      <a:pPr algn="ctr"/>
                      <a:r>
                        <a:rPr lang="en-US" sz="1200" dirty="0">
                          <a:latin typeface="Century Gothic"/>
                        </a:rPr>
                        <a:t>CBU (2022-23)</a:t>
                      </a:r>
                      <a:endParaRPr lang="en-US" dirty="0">
                        <a:latin typeface="Century Gothic"/>
                      </a:endParaRPr>
                    </a:p>
                  </a:txBody>
                  <a:tcPr/>
                </a:tc>
                <a:tc vMerge="1">
                  <a:txBody>
                    <a:bodyPr/>
                    <a:lstStyle/>
                    <a:p>
                      <a:pPr algn="ctr"/>
                      <a:endParaRPr lang="en-US" sz="1200" dirty="0">
                        <a:latin typeface="Century Gothic"/>
                      </a:endParaRPr>
                    </a:p>
                  </a:txBody>
                  <a:tcPr/>
                </a:tc>
                <a:tc>
                  <a:txBody>
                    <a:bodyPr/>
                    <a:lstStyle/>
                    <a:p>
                      <a:pPr lvl="0" algn="ctr">
                        <a:buNone/>
                      </a:pPr>
                      <a:r>
                        <a:rPr lang="en-US" sz="1200" u="none" strike="noStrike" noProof="0" dirty="0">
                          <a:latin typeface="Century Gothic"/>
                        </a:rPr>
                        <a:t>82.5%</a:t>
                      </a:r>
                      <a:endParaRPr lang="en-US" dirty="0">
                        <a:latin typeface="Century Gothic"/>
                      </a:endParaRPr>
                    </a:p>
                  </a:txBody>
                  <a:tcPr/>
                </a:tc>
                <a:tc>
                  <a:txBody>
                    <a:bodyPr/>
                    <a:lstStyle/>
                    <a:p>
                      <a:pPr lvl="0" algn="ctr">
                        <a:buNone/>
                      </a:pPr>
                      <a:r>
                        <a:rPr lang="en-US" sz="1200" dirty="0">
                          <a:latin typeface="Century Gothic"/>
                        </a:rPr>
                        <a:t>96.6%</a:t>
                      </a:r>
                    </a:p>
                  </a:txBody>
                  <a:tcPr/>
                </a:tc>
                <a:tc>
                  <a:txBody>
                    <a:bodyPr/>
                    <a:lstStyle/>
                    <a:p>
                      <a:pPr lvl="0" algn="ctr">
                        <a:buNone/>
                      </a:pPr>
                      <a:r>
                        <a:rPr lang="en-US" sz="1200" dirty="0">
                          <a:latin typeface="Century Gothic"/>
                        </a:rPr>
                        <a:t>77.8%</a:t>
                      </a:r>
                    </a:p>
                  </a:txBody>
                  <a:tcPr/>
                </a:tc>
                <a:extLst>
                  <a:ext uri="{0D108BD9-81ED-4DB2-BD59-A6C34878D82A}">
                    <a16:rowId xmlns:a16="http://schemas.microsoft.com/office/drawing/2014/main" val="2712788077"/>
                  </a:ext>
                </a:extLst>
              </a:tr>
            </a:tbl>
          </a:graphicData>
        </a:graphic>
      </p:graphicFrame>
      <p:sp>
        <p:nvSpPr>
          <p:cNvPr id="7" name="TextBox 6">
            <a:extLst>
              <a:ext uri="{FF2B5EF4-FFF2-40B4-BE49-F238E27FC236}">
                <a16:creationId xmlns:a16="http://schemas.microsoft.com/office/drawing/2014/main" id="{DFE5E861-94F6-4F22-BA47-A3753925D111}"/>
              </a:ext>
            </a:extLst>
          </p:cNvPr>
          <p:cNvSpPr txBox="1"/>
          <p:nvPr/>
        </p:nvSpPr>
        <p:spPr>
          <a:xfrm>
            <a:off x="457260" y="1960242"/>
            <a:ext cx="4009901" cy="203132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latin typeface="Century Gothic"/>
                <a:ea typeface="+mn-lt"/>
                <a:cs typeface="+mn-lt"/>
              </a:rPr>
              <a:t>Based on the TN EPP Report Card, the Employment domain evaluates a provider's performance in preparing educators to </a:t>
            </a:r>
            <a:r>
              <a:rPr lang="en-US" sz="1400" b="1">
                <a:latin typeface="Century Gothic"/>
                <a:ea typeface="+mn-lt"/>
                <a:cs typeface="+mn-lt"/>
              </a:rPr>
              <a:t>begin</a:t>
            </a:r>
            <a:r>
              <a:rPr lang="en-US" sz="1400">
                <a:latin typeface="Century Gothic"/>
                <a:ea typeface="+mn-lt"/>
                <a:cs typeface="+mn-lt"/>
              </a:rPr>
              <a:t> and </a:t>
            </a:r>
            <a:r>
              <a:rPr lang="en-US" sz="1400" b="1">
                <a:latin typeface="Century Gothic"/>
                <a:ea typeface="+mn-lt"/>
                <a:cs typeface="+mn-lt"/>
              </a:rPr>
              <a:t>remain</a:t>
            </a:r>
            <a:r>
              <a:rPr lang="en-US" sz="1400">
                <a:latin typeface="Century Gothic"/>
                <a:ea typeface="+mn-lt"/>
                <a:cs typeface="+mn-lt"/>
              </a:rPr>
              <a:t> teaching in Tennessee public schools. Over a three-year range, CBU completers have surpassed state hiring and retention averages in Tennessee public school</a:t>
            </a:r>
            <a:r>
              <a:rPr lang="en-US" sz="1400">
                <a:latin typeface="Century Gothic"/>
                <a:ea typeface="Calibri"/>
                <a:cs typeface="Calibri"/>
              </a:rPr>
              <a:t>s, earning </a:t>
            </a:r>
            <a:r>
              <a:rPr lang="en-US" sz="1400" b="1">
                <a:latin typeface="Century Gothic"/>
                <a:ea typeface="Calibri"/>
                <a:cs typeface="Calibri"/>
              </a:rPr>
              <a:t>'Exceeds Expectations</a:t>
            </a:r>
            <a:r>
              <a:rPr lang="en-US" sz="1400">
                <a:latin typeface="Century Gothic"/>
                <a:ea typeface="Calibri"/>
                <a:cs typeface="Calibri"/>
              </a:rPr>
              <a:t>' performance rating. </a:t>
            </a:r>
            <a:endParaRPr lang="en-US" sz="1400" b="1">
              <a:latin typeface="Century Gothic"/>
              <a:ea typeface="Calibri"/>
              <a:cs typeface="Calibri"/>
            </a:endParaRPr>
          </a:p>
        </p:txBody>
      </p:sp>
      <p:graphicFrame>
        <p:nvGraphicFramePr>
          <p:cNvPr id="8" name="Table 7">
            <a:extLst>
              <a:ext uri="{FF2B5EF4-FFF2-40B4-BE49-F238E27FC236}">
                <a16:creationId xmlns:a16="http://schemas.microsoft.com/office/drawing/2014/main" id="{E126506A-4B4A-4A8F-A49E-EC82C2BB63F3}"/>
              </a:ext>
            </a:extLst>
          </p:cNvPr>
          <p:cNvGraphicFramePr>
            <a:graphicFrameLocks noGrp="1"/>
          </p:cNvGraphicFramePr>
          <p:nvPr>
            <p:extLst>
              <p:ext uri="{D42A27DB-BD31-4B8C-83A1-F6EECF244321}">
                <p14:modId xmlns:p14="http://schemas.microsoft.com/office/powerpoint/2010/main" val="247106231"/>
              </p:ext>
            </p:extLst>
          </p:nvPr>
        </p:nvGraphicFramePr>
        <p:xfrm>
          <a:off x="4929394" y="860981"/>
          <a:ext cx="6744444" cy="1564640"/>
        </p:xfrm>
        <a:graphic>
          <a:graphicData uri="http://schemas.openxmlformats.org/drawingml/2006/table">
            <a:tbl>
              <a:tblPr firstRow="1" bandRow="1">
                <a:tableStyleId>{073A0DAA-6AF3-43AB-8588-CEC1D06C72B9}</a:tableStyleId>
              </a:tblPr>
              <a:tblGrid>
                <a:gridCol w="1286200">
                  <a:extLst>
                    <a:ext uri="{9D8B030D-6E8A-4147-A177-3AD203B41FA5}">
                      <a16:colId xmlns:a16="http://schemas.microsoft.com/office/drawing/2014/main" val="3621865848"/>
                    </a:ext>
                  </a:extLst>
                </a:gridCol>
                <a:gridCol w="1491559">
                  <a:extLst>
                    <a:ext uri="{9D8B030D-6E8A-4147-A177-3AD203B41FA5}">
                      <a16:colId xmlns:a16="http://schemas.microsoft.com/office/drawing/2014/main" val="1570410624"/>
                    </a:ext>
                  </a:extLst>
                </a:gridCol>
                <a:gridCol w="1686111">
                  <a:extLst>
                    <a:ext uri="{9D8B030D-6E8A-4147-A177-3AD203B41FA5}">
                      <a16:colId xmlns:a16="http://schemas.microsoft.com/office/drawing/2014/main" val="1359550192"/>
                    </a:ext>
                  </a:extLst>
                </a:gridCol>
                <a:gridCol w="1286200">
                  <a:extLst>
                    <a:ext uri="{9D8B030D-6E8A-4147-A177-3AD203B41FA5}">
                      <a16:colId xmlns:a16="http://schemas.microsoft.com/office/drawing/2014/main" val="613799108"/>
                    </a:ext>
                  </a:extLst>
                </a:gridCol>
                <a:gridCol w="994374">
                  <a:extLst>
                    <a:ext uri="{9D8B030D-6E8A-4147-A177-3AD203B41FA5}">
                      <a16:colId xmlns:a16="http://schemas.microsoft.com/office/drawing/2014/main" val="47149926"/>
                    </a:ext>
                  </a:extLst>
                </a:gridCol>
              </a:tblGrid>
              <a:tr h="369454">
                <a:tc>
                  <a:txBody>
                    <a:bodyPr/>
                    <a:lstStyle/>
                    <a:p>
                      <a:pPr algn="ctr"/>
                      <a:endParaRPr lang="en-US" sz="1200" dirty="0">
                        <a:latin typeface="Century Gothic"/>
                      </a:endParaRPr>
                    </a:p>
                    <a:p>
                      <a:pPr lvl="0" algn="ctr">
                        <a:buNone/>
                      </a:pPr>
                      <a:r>
                        <a:rPr lang="en-US" sz="1200" dirty="0">
                          <a:latin typeface="Century Gothic"/>
                        </a:rPr>
                        <a:t>Data Cycle </a:t>
                      </a:r>
                    </a:p>
                  </a:txBody>
                  <a:tcPr/>
                </a:tc>
                <a:tc>
                  <a:txBody>
                    <a:bodyPr/>
                    <a:lstStyle/>
                    <a:p>
                      <a:pPr algn="ctr"/>
                      <a:r>
                        <a:rPr lang="en-US" sz="1200" dirty="0">
                          <a:latin typeface="Century Gothic"/>
                        </a:rPr>
                        <a:t>Overall </a:t>
                      </a:r>
                    </a:p>
                    <a:p>
                      <a:pPr lvl="0" algn="ctr">
                        <a:buNone/>
                      </a:pPr>
                      <a:r>
                        <a:rPr lang="en-US" sz="1200" dirty="0">
                          <a:latin typeface="Century Gothic"/>
                        </a:rPr>
                        <a:t>Domain </a:t>
                      </a:r>
                    </a:p>
                    <a:p>
                      <a:pPr lvl="0" algn="ctr">
                        <a:buNone/>
                      </a:pPr>
                      <a:r>
                        <a:rPr lang="en-US" sz="1200" dirty="0">
                          <a:latin typeface="Century Gothic"/>
                        </a:rPr>
                        <a:t>Performance </a:t>
                      </a:r>
                      <a:endParaRPr lang="en-US" dirty="0">
                        <a:latin typeface="Century Gothic"/>
                      </a:endParaRPr>
                    </a:p>
                  </a:txBody>
                  <a:tcPr anchor="ctr"/>
                </a:tc>
                <a:tc>
                  <a:txBody>
                    <a:bodyPr/>
                    <a:lstStyle/>
                    <a:p>
                      <a:pPr algn="ctr"/>
                      <a:r>
                        <a:rPr lang="en-US" sz="1100">
                          <a:latin typeface="Century Gothic"/>
                        </a:rPr>
                        <a:t>Rate of</a:t>
                      </a:r>
                    </a:p>
                    <a:p>
                      <a:pPr lvl="0" algn="ctr">
                        <a:buNone/>
                      </a:pPr>
                      <a:r>
                        <a:rPr lang="en-US" sz="1100">
                          <a:latin typeface="Century Gothic"/>
                        </a:rPr>
                        <a:t> First Year </a:t>
                      </a:r>
                    </a:p>
                    <a:p>
                      <a:pPr lvl="0" algn="ctr">
                        <a:buNone/>
                      </a:pPr>
                      <a:r>
                        <a:rPr lang="en-US" sz="1100">
                          <a:latin typeface="Century Gothic"/>
                        </a:rPr>
                        <a:t>Employment in TN </a:t>
                      </a:r>
                    </a:p>
                    <a:p>
                      <a:pPr lvl="0" algn="ctr">
                        <a:buNone/>
                      </a:pPr>
                      <a:r>
                        <a:rPr lang="en-US" sz="1100">
                          <a:latin typeface="Century Gothic"/>
                        </a:rPr>
                        <a:t>Public Schools</a:t>
                      </a:r>
                      <a:r>
                        <a:rPr lang="en-US" sz="1200">
                          <a:latin typeface="Century Gothic"/>
                        </a:rPr>
                        <a:t> </a:t>
                      </a:r>
                    </a:p>
                  </a:txBody>
                  <a:tcPr/>
                </a:tc>
                <a:tc>
                  <a:txBody>
                    <a:bodyPr/>
                    <a:lstStyle/>
                    <a:p>
                      <a:pPr algn="ctr"/>
                      <a:endParaRPr lang="en-US" sz="1200">
                        <a:latin typeface="Century Gothic"/>
                      </a:endParaRPr>
                    </a:p>
                    <a:p>
                      <a:pPr lvl="0" algn="ctr">
                        <a:buNone/>
                      </a:pPr>
                      <a:r>
                        <a:rPr lang="en-US" sz="1200">
                          <a:latin typeface="Century Gothic"/>
                        </a:rPr>
                        <a:t>Second Year </a:t>
                      </a:r>
                    </a:p>
                    <a:p>
                      <a:pPr lvl="0" algn="ctr">
                        <a:buNone/>
                      </a:pPr>
                      <a:r>
                        <a:rPr lang="en-US" sz="1200">
                          <a:latin typeface="Century Gothic"/>
                        </a:rPr>
                        <a:t>Retention Rate </a:t>
                      </a:r>
                    </a:p>
                  </a:txBody>
                  <a:tcPr/>
                </a:tc>
                <a:tc>
                  <a:txBody>
                    <a:bodyPr/>
                    <a:lstStyle/>
                    <a:p>
                      <a:pPr lvl="0" algn="ctr">
                        <a:buNone/>
                      </a:pPr>
                      <a:endParaRPr lang="en-US" sz="1200">
                        <a:latin typeface="Century Gothic"/>
                      </a:endParaRPr>
                    </a:p>
                    <a:p>
                      <a:pPr lvl="0" algn="ctr">
                        <a:buNone/>
                      </a:pPr>
                      <a:r>
                        <a:rPr lang="en-US" sz="1200">
                          <a:latin typeface="Century Gothic"/>
                        </a:rPr>
                        <a:t>Third Year</a:t>
                      </a:r>
                    </a:p>
                    <a:p>
                      <a:pPr lvl="0" algn="ctr">
                        <a:buNone/>
                      </a:pPr>
                      <a:r>
                        <a:rPr lang="en-US" sz="1200">
                          <a:latin typeface="Century Gothic"/>
                        </a:rPr>
                        <a:t>Retention Rate </a:t>
                      </a:r>
                    </a:p>
                  </a:txBody>
                  <a:tcPr/>
                </a:tc>
                <a:extLst>
                  <a:ext uri="{0D108BD9-81ED-4DB2-BD59-A6C34878D82A}">
                    <a16:rowId xmlns:a16="http://schemas.microsoft.com/office/drawing/2014/main" val="1118540860"/>
                  </a:ext>
                </a:extLst>
              </a:tr>
              <a:tr h="370840">
                <a:tc>
                  <a:txBody>
                    <a:bodyPr/>
                    <a:lstStyle/>
                    <a:p>
                      <a:pPr algn="ctr"/>
                      <a:r>
                        <a:rPr lang="en-US" sz="1200">
                          <a:latin typeface="Century Gothic"/>
                        </a:rPr>
                        <a:t>TN Average </a:t>
                      </a:r>
                    </a:p>
                  </a:txBody>
                  <a:tcPr/>
                </a:tc>
                <a:tc rowSpan="2">
                  <a:txBody>
                    <a:bodyPr/>
                    <a:lstStyle/>
                    <a:p>
                      <a:pPr algn="ctr"/>
                      <a:endParaRPr lang="en-US" sz="1200" dirty="0">
                        <a:latin typeface="Century Gothic"/>
                      </a:endParaRPr>
                    </a:p>
                    <a:p>
                      <a:pPr algn="ctr"/>
                      <a:r>
                        <a:rPr lang="en-US" sz="1200" dirty="0">
                          <a:latin typeface="Century Gothic"/>
                        </a:rPr>
                        <a:t>Meets  Expectations </a:t>
                      </a:r>
                    </a:p>
                  </a:txBody>
                  <a:tcPr/>
                </a:tc>
                <a:tc>
                  <a:txBody>
                    <a:bodyPr/>
                    <a:lstStyle/>
                    <a:p>
                      <a:pPr algn="ctr"/>
                      <a:r>
                        <a:rPr lang="en-US" sz="1200" dirty="0">
                          <a:latin typeface="Century Gothic"/>
                        </a:rPr>
                        <a:t>82.7%</a:t>
                      </a:r>
                    </a:p>
                  </a:txBody>
                  <a:tcPr/>
                </a:tc>
                <a:tc>
                  <a:txBody>
                    <a:bodyPr/>
                    <a:lstStyle/>
                    <a:p>
                      <a:pPr algn="ctr"/>
                      <a:r>
                        <a:rPr lang="en-US" sz="1200" dirty="0">
                          <a:latin typeface="Century Gothic"/>
                        </a:rPr>
                        <a:t>89.5%</a:t>
                      </a:r>
                    </a:p>
                  </a:txBody>
                  <a:tcPr/>
                </a:tc>
                <a:tc>
                  <a:txBody>
                    <a:bodyPr/>
                    <a:lstStyle/>
                    <a:p>
                      <a:pPr lvl="0" algn="ctr">
                        <a:buNone/>
                      </a:pPr>
                      <a:r>
                        <a:rPr lang="en-US" sz="1200" dirty="0">
                          <a:latin typeface="Century Gothic"/>
                        </a:rPr>
                        <a:t>82.6%</a:t>
                      </a:r>
                    </a:p>
                  </a:txBody>
                  <a:tcPr/>
                </a:tc>
                <a:extLst>
                  <a:ext uri="{0D108BD9-81ED-4DB2-BD59-A6C34878D82A}">
                    <a16:rowId xmlns:a16="http://schemas.microsoft.com/office/drawing/2014/main" val="1631704300"/>
                  </a:ext>
                </a:extLst>
              </a:tr>
              <a:tr h="370840">
                <a:tc>
                  <a:txBody>
                    <a:bodyPr/>
                    <a:lstStyle/>
                    <a:p>
                      <a:pPr algn="ctr"/>
                      <a:r>
                        <a:rPr lang="en-US" sz="1200" dirty="0">
                          <a:latin typeface="Century Gothic"/>
                        </a:rPr>
                        <a:t>CBU (2023-24)</a:t>
                      </a:r>
                      <a:endParaRPr lang="en-US" dirty="0">
                        <a:latin typeface="Century Gothic"/>
                      </a:endParaRPr>
                    </a:p>
                  </a:txBody>
                  <a:tcPr/>
                </a:tc>
                <a:tc vMerge="1">
                  <a:txBody>
                    <a:bodyPr/>
                    <a:lstStyle/>
                    <a:p>
                      <a:pPr algn="ctr"/>
                      <a:endParaRPr lang="en-US" sz="1200" dirty="0">
                        <a:latin typeface="Century Gothic"/>
                      </a:endParaRPr>
                    </a:p>
                  </a:txBody>
                  <a:tcPr/>
                </a:tc>
                <a:tc>
                  <a:txBody>
                    <a:bodyPr/>
                    <a:lstStyle/>
                    <a:p>
                      <a:pPr lvl="0" algn="ctr">
                        <a:buNone/>
                      </a:pPr>
                      <a:r>
                        <a:rPr lang="en-US" sz="1200" u="none" strike="noStrike" noProof="0" dirty="0">
                          <a:latin typeface="Century Gothic"/>
                        </a:rPr>
                        <a:t>79.1%</a:t>
                      </a:r>
                      <a:endParaRPr lang="en-US" dirty="0">
                        <a:latin typeface="Century Gothic"/>
                      </a:endParaRPr>
                    </a:p>
                  </a:txBody>
                  <a:tcPr/>
                </a:tc>
                <a:tc>
                  <a:txBody>
                    <a:bodyPr/>
                    <a:lstStyle/>
                    <a:p>
                      <a:pPr lvl="0" algn="ctr">
                        <a:buNone/>
                      </a:pPr>
                      <a:r>
                        <a:rPr lang="en-US" sz="1200" dirty="0">
                          <a:latin typeface="Century Gothic"/>
                        </a:rPr>
                        <a:t>93.6%</a:t>
                      </a:r>
                    </a:p>
                  </a:txBody>
                  <a:tcPr/>
                </a:tc>
                <a:tc>
                  <a:txBody>
                    <a:bodyPr/>
                    <a:lstStyle/>
                    <a:p>
                      <a:pPr lvl="0" algn="ctr">
                        <a:buNone/>
                      </a:pPr>
                      <a:r>
                        <a:rPr lang="en-US" sz="1200" dirty="0">
                          <a:latin typeface="Century Gothic"/>
                        </a:rPr>
                        <a:t>90.0%</a:t>
                      </a:r>
                    </a:p>
                  </a:txBody>
                  <a:tcPr/>
                </a:tc>
                <a:extLst>
                  <a:ext uri="{0D108BD9-81ED-4DB2-BD59-A6C34878D82A}">
                    <a16:rowId xmlns:a16="http://schemas.microsoft.com/office/drawing/2014/main" val="2712788077"/>
                  </a:ext>
                </a:extLst>
              </a:tr>
            </a:tbl>
          </a:graphicData>
        </a:graphic>
      </p:graphicFrame>
    </p:spTree>
    <p:extLst>
      <p:ext uri="{BB962C8B-B14F-4D97-AF65-F5344CB8AC3E}">
        <p14:creationId xmlns:p14="http://schemas.microsoft.com/office/powerpoint/2010/main" val="326307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a:ln>
            <a:solidFill>
              <a:srgbClr val="C00000"/>
            </a:solidFill>
          </a:ln>
        </p:spPr>
      </p:pic>
      <p:sp>
        <p:nvSpPr>
          <p:cNvPr id="5" name="Rectangle 4">
            <a:extLst>
              <a:ext uri="{FF2B5EF4-FFF2-40B4-BE49-F238E27FC236}">
                <a16:creationId xmlns:a16="http://schemas.microsoft.com/office/drawing/2014/main" id="{55653798-EDF4-4EC3-89C5-C8FAEC5074FD}"/>
              </a:ext>
            </a:extLst>
          </p:cNvPr>
          <p:cNvSpPr/>
          <p:nvPr/>
        </p:nvSpPr>
        <p:spPr>
          <a:xfrm>
            <a:off x="217714" y="234628"/>
            <a:ext cx="11680372" cy="369332"/>
          </a:xfrm>
          <a:prstGeom prst="rect">
            <a:avLst/>
          </a:prstGeom>
          <a:ln>
            <a:solidFill>
              <a:srgbClr val="C00000"/>
            </a:solidFill>
          </a:ln>
        </p:spPr>
        <p:txBody>
          <a:bodyPr wrap="square">
            <a:spAutoFit/>
          </a:bodyPr>
          <a:lstStyle/>
          <a:p>
            <a:r>
              <a:rPr lang="en-US" dirty="0">
                <a:latin typeface="Century Gothic"/>
                <a:cs typeface="Calibri"/>
              </a:rPr>
              <a:t>CAEP Measure 4: Ability of Completers to Be Hired </a:t>
            </a:r>
            <a:r>
              <a:rPr lang="en-US" sz="1400" dirty="0">
                <a:latin typeface="Century Gothic"/>
                <a:cs typeface="Calibri"/>
              </a:rPr>
              <a:t>(Advanced</a:t>
            </a:r>
            <a:r>
              <a:rPr lang="en-US" sz="1600" dirty="0">
                <a:latin typeface="Century Gothic"/>
                <a:cs typeface="Calibri"/>
              </a:rPr>
              <a:t>)</a:t>
            </a:r>
            <a:endParaRPr lang="en-US" sz="1600" dirty="0"/>
          </a:p>
        </p:txBody>
      </p:sp>
      <p:graphicFrame>
        <p:nvGraphicFramePr>
          <p:cNvPr id="7" name="Table 5">
            <a:extLst>
              <a:ext uri="{FF2B5EF4-FFF2-40B4-BE49-F238E27FC236}">
                <a16:creationId xmlns:a16="http://schemas.microsoft.com/office/drawing/2014/main" id="{E6E2BEEA-9D0D-4336-BFF4-98DBAB2B8EC5}"/>
              </a:ext>
            </a:extLst>
          </p:cNvPr>
          <p:cNvGraphicFramePr>
            <a:graphicFrameLocks noGrp="1"/>
          </p:cNvGraphicFramePr>
          <p:nvPr>
            <p:extLst>
              <p:ext uri="{D42A27DB-BD31-4B8C-83A1-F6EECF244321}">
                <p14:modId xmlns:p14="http://schemas.microsoft.com/office/powerpoint/2010/main" val="1753265307"/>
              </p:ext>
            </p:extLst>
          </p:nvPr>
        </p:nvGraphicFramePr>
        <p:xfrm>
          <a:off x="6096000" y="2583347"/>
          <a:ext cx="4379463" cy="1193799"/>
        </p:xfrm>
        <a:graphic>
          <a:graphicData uri="http://schemas.openxmlformats.org/drawingml/2006/table">
            <a:tbl>
              <a:tblPr firstRow="1" bandRow="1">
                <a:tableStyleId>{073A0DAA-6AF3-43AB-8588-CEC1D06C72B9}</a:tableStyleId>
              </a:tblPr>
              <a:tblGrid>
                <a:gridCol w="2354177">
                  <a:extLst>
                    <a:ext uri="{9D8B030D-6E8A-4147-A177-3AD203B41FA5}">
                      <a16:colId xmlns:a16="http://schemas.microsoft.com/office/drawing/2014/main" val="3287745111"/>
                    </a:ext>
                  </a:extLst>
                </a:gridCol>
                <a:gridCol w="2025286">
                  <a:extLst>
                    <a:ext uri="{9D8B030D-6E8A-4147-A177-3AD203B41FA5}">
                      <a16:colId xmlns:a16="http://schemas.microsoft.com/office/drawing/2014/main" val="3764648393"/>
                    </a:ext>
                  </a:extLst>
                </a:gridCol>
              </a:tblGrid>
              <a:tr h="517320">
                <a:tc>
                  <a:txBody>
                    <a:bodyPr/>
                    <a:lstStyle/>
                    <a:p>
                      <a:pPr lvl="0" algn="ctr">
                        <a:buNone/>
                      </a:pPr>
                      <a:r>
                        <a:rPr lang="en-US" sz="1600" dirty="0">
                          <a:latin typeface="Century Gothic"/>
                        </a:rPr>
                        <a:t>Number of Completers in    </a:t>
                      </a:r>
                    </a:p>
                    <a:p>
                      <a:pPr lvl="0" algn="ctr">
                        <a:buNone/>
                      </a:pPr>
                      <a:r>
                        <a:rPr lang="en-US" sz="1600" dirty="0">
                          <a:latin typeface="Century Gothic"/>
                        </a:rPr>
                        <a:t>3-Year Cohort </a:t>
                      </a:r>
                      <a:endParaRPr lang="en-US" sz="1600" dirty="0"/>
                    </a:p>
                  </a:txBody>
                  <a:tcPr anchor="ctr"/>
                </a:tc>
                <a:tc>
                  <a:txBody>
                    <a:bodyPr/>
                    <a:lstStyle/>
                    <a:p>
                      <a:pPr lvl="0" algn="ctr">
                        <a:buNone/>
                      </a:pPr>
                      <a:r>
                        <a:rPr lang="en-US" sz="1600" dirty="0">
                          <a:latin typeface="Century Gothic"/>
                        </a:rPr>
                        <a:t>Percentage Ever Employed as Administrator</a:t>
                      </a:r>
                      <a:endParaRPr lang="en-US" sz="1600" dirty="0"/>
                    </a:p>
                  </a:txBody>
                  <a:tcPr anchor="ctr"/>
                </a:tc>
                <a:extLst>
                  <a:ext uri="{0D108BD9-81ED-4DB2-BD59-A6C34878D82A}">
                    <a16:rowId xmlns:a16="http://schemas.microsoft.com/office/drawing/2014/main" val="217535599"/>
                  </a:ext>
                </a:extLst>
              </a:tr>
              <a:tr h="370839">
                <a:tc>
                  <a:txBody>
                    <a:bodyPr/>
                    <a:lstStyle/>
                    <a:p>
                      <a:pPr marL="0" lvl="0" indent="0" algn="ctr">
                        <a:buNone/>
                      </a:pPr>
                      <a:r>
                        <a:rPr lang="en-US" sz="1600" dirty="0">
                          <a:latin typeface="Century Gothic"/>
                        </a:rPr>
                        <a:t>30</a:t>
                      </a:r>
                    </a:p>
                  </a:txBody>
                  <a:tcPr anchor="ctr"/>
                </a:tc>
                <a:tc>
                  <a:txBody>
                    <a:bodyPr/>
                    <a:lstStyle/>
                    <a:p>
                      <a:pPr lvl="0" algn="ctr">
                        <a:buNone/>
                      </a:pPr>
                      <a:r>
                        <a:rPr lang="en-US" sz="1600" dirty="0">
                          <a:latin typeface="Century Gothic"/>
                        </a:rPr>
                        <a:t>23.3%</a:t>
                      </a:r>
                    </a:p>
                  </a:txBody>
                  <a:tcPr anchor="ctr"/>
                </a:tc>
                <a:extLst>
                  <a:ext uri="{0D108BD9-81ED-4DB2-BD59-A6C34878D82A}">
                    <a16:rowId xmlns:a16="http://schemas.microsoft.com/office/drawing/2014/main" val="3240309268"/>
                  </a:ext>
                </a:extLst>
              </a:tr>
            </a:tbl>
          </a:graphicData>
        </a:graphic>
      </p:graphicFrame>
      <p:sp>
        <p:nvSpPr>
          <p:cNvPr id="8" name="TextBox 7">
            <a:extLst>
              <a:ext uri="{FF2B5EF4-FFF2-40B4-BE49-F238E27FC236}">
                <a16:creationId xmlns:a16="http://schemas.microsoft.com/office/drawing/2014/main" id="{1116612F-A415-4623-8BD4-8915E8EF8072}"/>
              </a:ext>
            </a:extLst>
          </p:cNvPr>
          <p:cNvSpPr txBox="1"/>
          <p:nvPr/>
        </p:nvSpPr>
        <p:spPr>
          <a:xfrm>
            <a:off x="1210728" y="2380027"/>
            <a:ext cx="4297444" cy="138499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dirty="0">
              <a:latin typeface="Century Gothic"/>
              <a:ea typeface="Calibri"/>
              <a:cs typeface="Calibri"/>
            </a:endParaRPr>
          </a:p>
          <a:p>
            <a:r>
              <a:rPr lang="en-US" sz="1400" dirty="0">
                <a:latin typeface="Century Gothic"/>
                <a:ea typeface="Calibri"/>
                <a:cs typeface="Calibri"/>
              </a:rPr>
              <a:t>Based on the TN EPP Report Card for Leader Preparation Completers, the percentage of educators employed as administrators in the state has been averaged over a 3-year period. </a:t>
            </a:r>
          </a:p>
          <a:p>
            <a:endParaRPr lang="en-US" sz="1400" dirty="0">
              <a:solidFill>
                <a:srgbClr val="FFFFFF"/>
              </a:solidFill>
              <a:latin typeface="Century Gothic"/>
              <a:cs typeface="Calibri"/>
            </a:endParaRPr>
          </a:p>
        </p:txBody>
      </p:sp>
    </p:spTree>
    <p:extLst>
      <p:ext uri="{BB962C8B-B14F-4D97-AF65-F5344CB8AC3E}">
        <p14:creationId xmlns:p14="http://schemas.microsoft.com/office/powerpoint/2010/main" val="231718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C947A-607F-4301-A636-C6C1E160C8D2}"/>
              </a:ext>
            </a:extLst>
          </p:cNvPr>
          <p:cNvSpPr>
            <a:spLocks noGrp="1"/>
          </p:cNvSpPr>
          <p:nvPr>
            <p:ph type="ctrTitle"/>
          </p:nvPr>
        </p:nvSpPr>
        <p:spPr>
          <a:xfrm>
            <a:off x="1524000" y="2679858"/>
            <a:ext cx="9144000" cy="1498283"/>
          </a:xfrm>
          <a:ln w="38100">
            <a:solidFill>
              <a:schemeClr val="bg1"/>
            </a:solidFill>
          </a:ln>
        </p:spPr>
        <p:txBody>
          <a:bodyPr anchor="ctr">
            <a:normAutofit fontScale="90000"/>
          </a:bodyPr>
          <a:lstStyle/>
          <a:p>
            <a:br>
              <a:rPr lang="en-US" sz="5400" dirty="0">
                <a:solidFill>
                  <a:schemeClr val="bg1"/>
                </a:solidFill>
                <a:latin typeface="Century Gothic" panose="020B0502020202020204" pitchFamily="34" charset="0"/>
              </a:rPr>
            </a:br>
            <a:r>
              <a:rPr lang="en-US" sz="5400" dirty="0">
                <a:solidFill>
                  <a:schemeClr val="bg1"/>
                </a:solidFill>
                <a:latin typeface="Century Gothic" panose="020B0502020202020204" pitchFamily="34" charset="0"/>
              </a:rPr>
              <a:t>Performance Measures</a:t>
            </a:r>
            <a:br>
              <a:rPr lang="en-US" sz="5400" dirty="0">
                <a:solidFill>
                  <a:schemeClr val="bg1"/>
                </a:solidFill>
                <a:latin typeface="Century Gothic" panose="020B0502020202020204" pitchFamily="34" charset="0"/>
              </a:rPr>
            </a:br>
            <a:endParaRPr lang="en-US" sz="54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75639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ABA4E541-799B-46F5-802C-BD98D0504548}"/>
              </a:ext>
            </a:extLst>
          </p:cNvPr>
          <p:cNvSpPr txBox="1"/>
          <p:nvPr/>
        </p:nvSpPr>
        <p:spPr>
          <a:xfrm>
            <a:off x="374588" y="176299"/>
            <a:ext cx="11207812" cy="461665"/>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rPr>
              <a:t>CAEP Measure 1: Completer Effectiveness</a:t>
            </a:r>
            <a:endParaRPr lang="en-US" sz="2400" dirty="0">
              <a:cs typeface="Calibri" panose="020F0502020204030204"/>
            </a:endParaRPr>
          </a:p>
        </p:txBody>
      </p:sp>
      <p:graphicFrame>
        <p:nvGraphicFramePr>
          <p:cNvPr id="6" name="Table 5">
            <a:extLst>
              <a:ext uri="{FF2B5EF4-FFF2-40B4-BE49-F238E27FC236}">
                <a16:creationId xmlns:a16="http://schemas.microsoft.com/office/drawing/2014/main" id="{978F0581-B707-4782-9AE9-16229F0DD046}"/>
              </a:ext>
            </a:extLst>
          </p:cNvPr>
          <p:cNvGraphicFramePr>
            <a:graphicFrameLocks noGrp="1"/>
          </p:cNvGraphicFramePr>
          <p:nvPr>
            <p:extLst/>
          </p:nvPr>
        </p:nvGraphicFramePr>
        <p:xfrm>
          <a:off x="6322384" y="1510230"/>
          <a:ext cx="3969433" cy="1522414"/>
        </p:xfrm>
        <a:graphic>
          <a:graphicData uri="http://schemas.openxmlformats.org/drawingml/2006/table">
            <a:tbl>
              <a:tblPr firstRow="1" bandRow="1">
                <a:tableStyleId>{073A0DAA-6AF3-43AB-8588-CEC1D06C72B9}</a:tableStyleId>
              </a:tblPr>
              <a:tblGrid>
                <a:gridCol w="1833220">
                  <a:extLst>
                    <a:ext uri="{9D8B030D-6E8A-4147-A177-3AD203B41FA5}">
                      <a16:colId xmlns:a16="http://schemas.microsoft.com/office/drawing/2014/main" val="3407208908"/>
                    </a:ext>
                  </a:extLst>
                </a:gridCol>
                <a:gridCol w="2136213">
                  <a:extLst>
                    <a:ext uri="{9D8B030D-6E8A-4147-A177-3AD203B41FA5}">
                      <a16:colId xmlns:a16="http://schemas.microsoft.com/office/drawing/2014/main" val="1232854650"/>
                    </a:ext>
                  </a:extLst>
                </a:gridCol>
              </a:tblGrid>
              <a:tr h="780734">
                <a:tc gridSpan="2">
                  <a:txBody>
                    <a:bodyPr/>
                    <a:lstStyle/>
                    <a:p>
                      <a:pPr algn="ctr"/>
                      <a:r>
                        <a:rPr lang="en-US" sz="1600" b="0" dirty="0">
                          <a:latin typeface="Century Gothic"/>
                        </a:rPr>
                        <a:t>% Cohort Members w/ TVAAS Scores </a:t>
                      </a:r>
                      <a:endParaRPr lang="en-US" sz="1600" dirty="0"/>
                    </a:p>
                    <a:p>
                      <a:pPr lvl="0" algn="ctr">
                        <a:buNone/>
                      </a:pPr>
                      <a:r>
                        <a:rPr lang="en-US" sz="1600" b="0" dirty="0">
                          <a:latin typeface="Century Gothic"/>
                        </a:rPr>
                        <a:t>Level 3 or Above</a:t>
                      </a:r>
                    </a:p>
                    <a:p>
                      <a:pPr lvl="0" algn="ctr">
                        <a:buNone/>
                      </a:pPr>
                      <a:r>
                        <a:rPr lang="en-US" sz="1200" b="0" dirty="0">
                          <a:latin typeface="Century Gothic"/>
                        </a:rPr>
                        <a:t>(3-Year Average)*</a:t>
                      </a:r>
                    </a:p>
                  </a:txBody>
                  <a:tcPr/>
                </a:tc>
                <a:tc hMerge="1">
                  <a:txBody>
                    <a:bodyPr/>
                    <a:lstStyle/>
                    <a:p>
                      <a:endParaRPr lang="en-US"/>
                    </a:p>
                  </a:txBody>
                  <a:tcPr/>
                </a:tc>
                <a:extLst>
                  <a:ext uri="{0D108BD9-81ED-4DB2-BD59-A6C34878D82A}">
                    <a16:rowId xmlns:a16="http://schemas.microsoft.com/office/drawing/2014/main" val="109617839"/>
                  </a:ext>
                </a:extLst>
              </a:tr>
              <a:tr h="370840">
                <a:tc>
                  <a:txBody>
                    <a:bodyPr/>
                    <a:lstStyle/>
                    <a:p>
                      <a:pPr algn="ctr"/>
                      <a:r>
                        <a:rPr lang="en-US" sz="1400" dirty="0">
                          <a:latin typeface="Century Gothic"/>
                        </a:rPr>
                        <a:t>State Average </a:t>
                      </a:r>
                    </a:p>
                  </a:txBody>
                  <a:tcPr/>
                </a:tc>
                <a:tc>
                  <a:txBody>
                    <a:bodyPr/>
                    <a:lstStyle/>
                    <a:p>
                      <a:pPr lvl="0" algn="ctr">
                        <a:buNone/>
                      </a:pPr>
                      <a:r>
                        <a:rPr lang="en-US" sz="1400" dirty="0">
                          <a:latin typeface="Century Gothic"/>
                        </a:rPr>
                        <a:t>CBU Average </a:t>
                      </a:r>
                    </a:p>
                  </a:txBody>
                  <a:tcPr/>
                </a:tc>
                <a:extLst>
                  <a:ext uri="{0D108BD9-81ED-4DB2-BD59-A6C34878D82A}">
                    <a16:rowId xmlns:a16="http://schemas.microsoft.com/office/drawing/2014/main" val="19523436"/>
                  </a:ext>
                </a:extLst>
              </a:tr>
              <a:tr h="370840">
                <a:tc>
                  <a:txBody>
                    <a:bodyPr/>
                    <a:lstStyle/>
                    <a:p>
                      <a:pPr algn="ctr"/>
                      <a:r>
                        <a:rPr lang="en-US" sz="1400" dirty="0">
                          <a:latin typeface="Century Gothic"/>
                        </a:rPr>
                        <a:t>59.1%</a:t>
                      </a:r>
                    </a:p>
                  </a:txBody>
                  <a:tcPr/>
                </a:tc>
                <a:tc>
                  <a:txBody>
                    <a:bodyPr/>
                    <a:lstStyle/>
                    <a:p>
                      <a:pPr lvl="0" algn="ctr">
                        <a:buNone/>
                      </a:pPr>
                      <a:r>
                        <a:rPr lang="en-US" sz="1400" dirty="0">
                          <a:latin typeface="Century Gothic"/>
                        </a:rPr>
                        <a:t>94.4%</a:t>
                      </a:r>
                    </a:p>
                  </a:txBody>
                  <a:tcPr/>
                </a:tc>
                <a:extLst>
                  <a:ext uri="{0D108BD9-81ED-4DB2-BD59-A6C34878D82A}">
                    <a16:rowId xmlns:a16="http://schemas.microsoft.com/office/drawing/2014/main" val="1344095218"/>
                  </a:ext>
                </a:extLst>
              </a:tr>
            </a:tbl>
          </a:graphicData>
        </a:graphic>
      </p:graphicFrame>
      <p:graphicFrame>
        <p:nvGraphicFramePr>
          <p:cNvPr id="7" name="Table 6">
            <a:extLst>
              <a:ext uri="{FF2B5EF4-FFF2-40B4-BE49-F238E27FC236}">
                <a16:creationId xmlns:a16="http://schemas.microsoft.com/office/drawing/2014/main" id="{8F3A339C-363A-4678-89DE-D8195633CA6E}"/>
              </a:ext>
            </a:extLst>
          </p:cNvPr>
          <p:cNvGraphicFramePr>
            <a:graphicFrameLocks noGrp="1"/>
          </p:cNvGraphicFramePr>
          <p:nvPr>
            <p:extLst/>
          </p:nvPr>
        </p:nvGraphicFramePr>
        <p:xfrm>
          <a:off x="6368847" y="3647231"/>
          <a:ext cx="3876509" cy="1503680"/>
        </p:xfrm>
        <a:graphic>
          <a:graphicData uri="http://schemas.openxmlformats.org/drawingml/2006/table">
            <a:tbl>
              <a:tblPr firstRow="1" bandRow="1">
                <a:tableStyleId>{073A0DAA-6AF3-43AB-8588-CEC1D06C72B9}</a:tableStyleId>
              </a:tblPr>
              <a:tblGrid>
                <a:gridCol w="2054387">
                  <a:extLst>
                    <a:ext uri="{9D8B030D-6E8A-4147-A177-3AD203B41FA5}">
                      <a16:colId xmlns:a16="http://schemas.microsoft.com/office/drawing/2014/main" val="3407208908"/>
                    </a:ext>
                  </a:extLst>
                </a:gridCol>
                <a:gridCol w="1822122">
                  <a:extLst>
                    <a:ext uri="{9D8B030D-6E8A-4147-A177-3AD203B41FA5}">
                      <a16:colId xmlns:a16="http://schemas.microsoft.com/office/drawing/2014/main" val="1232854650"/>
                    </a:ext>
                  </a:extLst>
                </a:gridCol>
              </a:tblGrid>
              <a:tr h="358588">
                <a:tc gridSpan="2">
                  <a:txBody>
                    <a:bodyPr/>
                    <a:lstStyle/>
                    <a:p>
                      <a:pPr algn="ctr"/>
                      <a:r>
                        <a:rPr lang="en-US" sz="1600" b="0" dirty="0">
                          <a:latin typeface="Century Gothic"/>
                        </a:rPr>
                        <a:t>% Cohort Members w/ TVAAS Scores </a:t>
                      </a:r>
                      <a:endParaRPr lang="en-US" sz="1600" dirty="0"/>
                    </a:p>
                    <a:p>
                      <a:pPr lvl="0" algn="ctr">
                        <a:buNone/>
                      </a:pPr>
                      <a:r>
                        <a:rPr lang="en-US" sz="1600" b="0" dirty="0">
                          <a:latin typeface="Century Gothic"/>
                        </a:rPr>
                        <a:t>Level 4 or Above</a:t>
                      </a:r>
                    </a:p>
                    <a:p>
                      <a:pPr lvl="0" algn="ctr">
                        <a:buNone/>
                      </a:pPr>
                      <a:r>
                        <a:rPr lang="en-US" sz="1200" b="0" dirty="0">
                          <a:latin typeface="Century Gothic"/>
                        </a:rPr>
                        <a:t>(3-Year Average)*</a:t>
                      </a:r>
                    </a:p>
                  </a:txBody>
                  <a:tcPr/>
                </a:tc>
                <a:tc hMerge="1">
                  <a:txBody>
                    <a:bodyPr/>
                    <a:lstStyle/>
                    <a:p>
                      <a:endParaRPr lang="en-US"/>
                    </a:p>
                  </a:txBody>
                  <a:tcPr/>
                </a:tc>
                <a:extLst>
                  <a:ext uri="{0D108BD9-81ED-4DB2-BD59-A6C34878D82A}">
                    <a16:rowId xmlns:a16="http://schemas.microsoft.com/office/drawing/2014/main" val="109617839"/>
                  </a:ext>
                </a:extLst>
              </a:tr>
              <a:tr h="370840">
                <a:tc>
                  <a:txBody>
                    <a:bodyPr/>
                    <a:lstStyle/>
                    <a:p>
                      <a:pPr algn="ctr"/>
                      <a:r>
                        <a:rPr lang="en-US" sz="1400" dirty="0">
                          <a:latin typeface="Century Gothic"/>
                        </a:rPr>
                        <a:t>State Average </a:t>
                      </a:r>
                    </a:p>
                  </a:txBody>
                  <a:tcPr/>
                </a:tc>
                <a:tc>
                  <a:txBody>
                    <a:bodyPr/>
                    <a:lstStyle/>
                    <a:p>
                      <a:pPr lvl="0" algn="ctr">
                        <a:buNone/>
                      </a:pPr>
                      <a:r>
                        <a:rPr lang="en-US" sz="1400" dirty="0">
                          <a:latin typeface="Century Gothic"/>
                        </a:rPr>
                        <a:t>CBU Average </a:t>
                      </a:r>
                    </a:p>
                  </a:txBody>
                  <a:tcPr/>
                </a:tc>
                <a:extLst>
                  <a:ext uri="{0D108BD9-81ED-4DB2-BD59-A6C34878D82A}">
                    <a16:rowId xmlns:a16="http://schemas.microsoft.com/office/drawing/2014/main" val="19523436"/>
                  </a:ext>
                </a:extLst>
              </a:tr>
              <a:tr h="370840">
                <a:tc>
                  <a:txBody>
                    <a:bodyPr/>
                    <a:lstStyle/>
                    <a:p>
                      <a:pPr algn="ctr"/>
                      <a:r>
                        <a:rPr lang="en-US" sz="1400" dirty="0">
                          <a:latin typeface="Century Gothic"/>
                        </a:rPr>
                        <a:t>24.5%</a:t>
                      </a:r>
                    </a:p>
                  </a:txBody>
                  <a:tcPr/>
                </a:tc>
                <a:tc>
                  <a:txBody>
                    <a:bodyPr/>
                    <a:lstStyle/>
                    <a:p>
                      <a:pPr lvl="0" algn="ctr">
                        <a:buNone/>
                      </a:pPr>
                      <a:r>
                        <a:rPr lang="en-US" sz="1400" dirty="0">
                          <a:latin typeface="Century Gothic"/>
                        </a:rPr>
                        <a:t>38.9%</a:t>
                      </a:r>
                    </a:p>
                  </a:txBody>
                  <a:tcPr/>
                </a:tc>
                <a:extLst>
                  <a:ext uri="{0D108BD9-81ED-4DB2-BD59-A6C34878D82A}">
                    <a16:rowId xmlns:a16="http://schemas.microsoft.com/office/drawing/2014/main" val="1344095218"/>
                  </a:ext>
                </a:extLst>
              </a:tr>
            </a:tbl>
          </a:graphicData>
        </a:graphic>
      </p:graphicFrame>
      <p:sp>
        <p:nvSpPr>
          <p:cNvPr id="8" name="TextBox 7">
            <a:extLst>
              <a:ext uri="{FF2B5EF4-FFF2-40B4-BE49-F238E27FC236}">
                <a16:creationId xmlns:a16="http://schemas.microsoft.com/office/drawing/2014/main" id="{60A5BF67-BF27-4F60-AEE7-DA629FDCEDAA}"/>
              </a:ext>
            </a:extLst>
          </p:cNvPr>
          <p:cNvSpPr txBox="1"/>
          <p:nvPr/>
        </p:nvSpPr>
        <p:spPr>
          <a:xfrm>
            <a:off x="374588" y="687280"/>
            <a:ext cx="1067696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cs typeface="Calibri" panose="020F0502020204030204"/>
              </a:rPr>
              <a:t>Measure 1 - Section A: Data that addresses completer impact in contributing to P-12 student learning growth (TVAAS)</a:t>
            </a:r>
          </a:p>
          <a:p>
            <a:endParaRPr lang="en-US" sz="1400" dirty="0">
              <a:latin typeface="Century Gothic"/>
              <a:cs typeface="Calibri" panose="020F0502020204030204"/>
            </a:endParaRPr>
          </a:p>
        </p:txBody>
      </p:sp>
      <p:sp>
        <p:nvSpPr>
          <p:cNvPr id="9" name="TextBox 8">
            <a:extLst>
              <a:ext uri="{FF2B5EF4-FFF2-40B4-BE49-F238E27FC236}">
                <a16:creationId xmlns:a16="http://schemas.microsoft.com/office/drawing/2014/main" id="{70983C8C-3A81-4F0D-914A-3064DFD5B47F}"/>
              </a:ext>
            </a:extLst>
          </p:cNvPr>
          <p:cNvSpPr txBox="1"/>
          <p:nvPr/>
        </p:nvSpPr>
        <p:spPr>
          <a:xfrm>
            <a:off x="1029912" y="2476457"/>
            <a:ext cx="4309023" cy="1600438"/>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mn-lt"/>
                <a:cs typeface="+mn-lt"/>
              </a:rPr>
              <a:t>The Tennessee Value-Added Assessment System (TVAAS) measures student growth year over year, regardless of whether the student is proficient on the state assessment. This tool measures how much students grow in a year, relative to other students across the state that took the same assessment that year.</a:t>
            </a:r>
            <a:endParaRPr lang="en-US" sz="1400" dirty="0">
              <a:latin typeface="Century Gothic"/>
              <a:cs typeface="Calibri"/>
            </a:endParaRPr>
          </a:p>
        </p:txBody>
      </p:sp>
    </p:spTree>
    <p:extLst>
      <p:ext uri="{BB962C8B-B14F-4D97-AF65-F5344CB8AC3E}">
        <p14:creationId xmlns:p14="http://schemas.microsoft.com/office/powerpoint/2010/main" val="4151640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a:ln>
            <a:solidFill>
              <a:srgbClr val="C00000"/>
            </a:solidFill>
          </a:ln>
        </p:spPr>
      </p:pic>
      <p:sp>
        <p:nvSpPr>
          <p:cNvPr id="5" name="TextBox 4">
            <a:extLst>
              <a:ext uri="{FF2B5EF4-FFF2-40B4-BE49-F238E27FC236}">
                <a16:creationId xmlns:a16="http://schemas.microsoft.com/office/drawing/2014/main" id="{94C87B0A-D7AF-4DAD-8EBC-915B45789776}"/>
              </a:ext>
            </a:extLst>
          </p:cNvPr>
          <p:cNvSpPr txBox="1"/>
          <p:nvPr/>
        </p:nvSpPr>
        <p:spPr>
          <a:xfrm>
            <a:off x="235964" y="156998"/>
            <a:ext cx="11629465" cy="400110"/>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Century Gothic"/>
              </a:rPr>
              <a:t>CAEP Measure 1: Completer Effectiveness</a:t>
            </a:r>
            <a:endParaRPr lang="en-US" sz="2000" dirty="0">
              <a:cs typeface="Calibri" panose="020F0502020204030204"/>
            </a:endParaRPr>
          </a:p>
        </p:txBody>
      </p:sp>
      <p:graphicFrame>
        <p:nvGraphicFramePr>
          <p:cNvPr id="6" name="Table 5">
            <a:extLst>
              <a:ext uri="{FF2B5EF4-FFF2-40B4-BE49-F238E27FC236}">
                <a16:creationId xmlns:a16="http://schemas.microsoft.com/office/drawing/2014/main" id="{0980042C-24BA-43B0-B895-7CEA5B2C0561}"/>
              </a:ext>
            </a:extLst>
          </p:cNvPr>
          <p:cNvGraphicFramePr>
            <a:graphicFrameLocks noGrp="1"/>
          </p:cNvGraphicFramePr>
          <p:nvPr>
            <p:extLst>
              <p:ext uri="{D42A27DB-BD31-4B8C-83A1-F6EECF244321}">
                <p14:modId xmlns:p14="http://schemas.microsoft.com/office/powerpoint/2010/main" val="520579518"/>
              </p:ext>
            </p:extLst>
          </p:nvPr>
        </p:nvGraphicFramePr>
        <p:xfrm>
          <a:off x="6347012" y="1845498"/>
          <a:ext cx="4291497" cy="1602181"/>
        </p:xfrm>
        <a:graphic>
          <a:graphicData uri="http://schemas.openxmlformats.org/drawingml/2006/table">
            <a:tbl>
              <a:tblPr firstRow="1" bandRow="1">
                <a:tableStyleId>{073A0DAA-6AF3-43AB-8588-CEC1D06C72B9}</a:tableStyleId>
              </a:tblPr>
              <a:tblGrid>
                <a:gridCol w="1981961">
                  <a:extLst>
                    <a:ext uri="{9D8B030D-6E8A-4147-A177-3AD203B41FA5}">
                      <a16:colId xmlns:a16="http://schemas.microsoft.com/office/drawing/2014/main" val="3407208908"/>
                    </a:ext>
                  </a:extLst>
                </a:gridCol>
                <a:gridCol w="2309536">
                  <a:extLst>
                    <a:ext uri="{9D8B030D-6E8A-4147-A177-3AD203B41FA5}">
                      <a16:colId xmlns:a16="http://schemas.microsoft.com/office/drawing/2014/main" val="1232854650"/>
                    </a:ext>
                  </a:extLst>
                </a:gridCol>
              </a:tblGrid>
              <a:tr h="664608">
                <a:tc gridSpan="2">
                  <a:txBody>
                    <a:bodyPr/>
                    <a:lstStyle/>
                    <a:p>
                      <a:pPr algn="ctr"/>
                      <a:r>
                        <a:rPr lang="en-US" sz="1600" b="0" dirty="0">
                          <a:latin typeface="Century Gothic"/>
                        </a:rPr>
                        <a:t>% Cohort Members with LOE scores </a:t>
                      </a:r>
                    </a:p>
                    <a:p>
                      <a:pPr algn="ctr"/>
                      <a:r>
                        <a:rPr lang="en-US" sz="1600" b="0" dirty="0">
                          <a:latin typeface="Century Gothic"/>
                        </a:rPr>
                        <a:t>Level 3 or Above*</a:t>
                      </a:r>
                    </a:p>
                  </a:txBody>
                  <a:tcPr/>
                </a:tc>
                <a:tc hMerge="1">
                  <a:txBody>
                    <a:bodyPr/>
                    <a:lstStyle/>
                    <a:p>
                      <a:endParaRPr lang="en-US"/>
                    </a:p>
                  </a:txBody>
                  <a:tcPr/>
                </a:tc>
                <a:extLst>
                  <a:ext uri="{0D108BD9-81ED-4DB2-BD59-A6C34878D82A}">
                    <a16:rowId xmlns:a16="http://schemas.microsoft.com/office/drawing/2014/main" val="109617839"/>
                  </a:ext>
                </a:extLst>
              </a:tr>
              <a:tr h="545929">
                <a:tc>
                  <a:txBody>
                    <a:bodyPr/>
                    <a:lstStyle/>
                    <a:p>
                      <a:pPr algn="ctr"/>
                      <a:r>
                        <a:rPr lang="en-US" sz="1400" dirty="0">
                          <a:latin typeface="Century Gothic"/>
                        </a:rPr>
                        <a:t>State Average </a:t>
                      </a:r>
                    </a:p>
                  </a:txBody>
                  <a:tcPr/>
                </a:tc>
                <a:tc>
                  <a:txBody>
                    <a:bodyPr/>
                    <a:lstStyle/>
                    <a:p>
                      <a:pPr lvl="0" algn="ctr">
                        <a:buNone/>
                      </a:pPr>
                      <a:r>
                        <a:rPr lang="en-US" sz="1400">
                          <a:latin typeface="Century Gothic"/>
                        </a:rPr>
                        <a:t>CBU Average </a:t>
                      </a:r>
                    </a:p>
                  </a:txBody>
                  <a:tcPr/>
                </a:tc>
                <a:extLst>
                  <a:ext uri="{0D108BD9-81ED-4DB2-BD59-A6C34878D82A}">
                    <a16:rowId xmlns:a16="http://schemas.microsoft.com/office/drawing/2014/main" val="19523436"/>
                  </a:ext>
                </a:extLst>
              </a:tr>
              <a:tr h="391644">
                <a:tc>
                  <a:txBody>
                    <a:bodyPr/>
                    <a:lstStyle/>
                    <a:p>
                      <a:pPr algn="ctr"/>
                      <a:r>
                        <a:rPr lang="en-US" sz="1400" dirty="0">
                          <a:latin typeface="Century Gothic"/>
                        </a:rPr>
                        <a:t>89.4%</a:t>
                      </a:r>
                    </a:p>
                  </a:txBody>
                  <a:tcPr/>
                </a:tc>
                <a:tc>
                  <a:txBody>
                    <a:bodyPr/>
                    <a:lstStyle/>
                    <a:p>
                      <a:pPr lvl="0" algn="ctr">
                        <a:buNone/>
                      </a:pPr>
                      <a:r>
                        <a:rPr lang="en-US" sz="1400" dirty="0">
                          <a:latin typeface="Century Gothic"/>
                        </a:rPr>
                        <a:t>97.6%</a:t>
                      </a:r>
                    </a:p>
                  </a:txBody>
                  <a:tcPr/>
                </a:tc>
                <a:extLst>
                  <a:ext uri="{0D108BD9-81ED-4DB2-BD59-A6C34878D82A}">
                    <a16:rowId xmlns:a16="http://schemas.microsoft.com/office/drawing/2014/main" val="1344095218"/>
                  </a:ext>
                </a:extLst>
              </a:tr>
            </a:tbl>
          </a:graphicData>
        </a:graphic>
      </p:graphicFrame>
      <p:graphicFrame>
        <p:nvGraphicFramePr>
          <p:cNvPr id="7" name="Table 6">
            <a:extLst>
              <a:ext uri="{FF2B5EF4-FFF2-40B4-BE49-F238E27FC236}">
                <a16:creationId xmlns:a16="http://schemas.microsoft.com/office/drawing/2014/main" id="{EF95C1E2-2DCC-4CDD-9821-6F2E1A384583}"/>
              </a:ext>
            </a:extLst>
          </p:cNvPr>
          <p:cNvGraphicFramePr>
            <a:graphicFrameLocks noGrp="1"/>
          </p:cNvGraphicFramePr>
          <p:nvPr>
            <p:extLst>
              <p:ext uri="{D42A27DB-BD31-4B8C-83A1-F6EECF244321}">
                <p14:modId xmlns:p14="http://schemas.microsoft.com/office/powerpoint/2010/main" val="2571347471"/>
              </p:ext>
            </p:extLst>
          </p:nvPr>
        </p:nvGraphicFramePr>
        <p:xfrm>
          <a:off x="6347012" y="3871526"/>
          <a:ext cx="4291498" cy="1580019"/>
        </p:xfrm>
        <a:graphic>
          <a:graphicData uri="http://schemas.openxmlformats.org/drawingml/2006/table">
            <a:tbl>
              <a:tblPr firstRow="1" bandRow="1">
                <a:tableStyleId>{073A0DAA-6AF3-43AB-8588-CEC1D06C72B9}</a:tableStyleId>
              </a:tblPr>
              <a:tblGrid>
                <a:gridCol w="1981961">
                  <a:extLst>
                    <a:ext uri="{9D8B030D-6E8A-4147-A177-3AD203B41FA5}">
                      <a16:colId xmlns:a16="http://schemas.microsoft.com/office/drawing/2014/main" val="3407208908"/>
                    </a:ext>
                  </a:extLst>
                </a:gridCol>
                <a:gridCol w="2309537">
                  <a:extLst>
                    <a:ext uri="{9D8B030D-6E8A-4147-A177-3AD203B41FA5}">
                      <a16:colId xmlns:a16="http://schemas.microsoft.com/office/drawing/2014/main" val="1232854650"/>
                    </a:ext>
                  </a:extLst>
                </a:gridCol>
              </a:tblGrid>
              <a:tr h="664698">
                <a:tc gridSpan="2">
                  <a:txBody>
                    <a:bodyPr/>
                    <a:lstStyle/>
                    <a:p>
                      <a:pPr lvl="0" algn="ctr">
                        <a:buNone/>
                      </a:pPr>
                      <a:r>
                        <a:rPr lang="en-US" sz="1600" b="0" i="0" u="none" strike="noStrike" noProof="0" dirty="0">
                          <a:latin typeface="Century Gothic"/>
                        </a:rPr>
                        <a:t>% Cohort Members with LOE scores </a:t>
                      </a:r>
                    </a:p>
                    <a:p>
                      <a:pPr lvl="0" algn="ctr">
                        <a:buNone/>
                      </a:pPr>
                      <a:r>
                        <a:rPr lang="en-US" sz="1600" b="0" i="0" u="none" strike="noStrike" noProof="0" dirty="0">
                          <a:latin typeface="Century Gothic"/>
                        </a:rPr>
                        <a:t> Level 4 or Above*</a:t>
                      </a:r>
                      <a:endParaRPr lang="en-US" sz="1600" dirty="0"/>
                    </a:p>
                  </a:txBody>
                  <a:tcPr/>
                </a:tc>
                <a:tc hMerge="1">
                  <a:txBody>
                    <a:bodyPr/>
                    <a:lstStyle/>
                    <a:p>
                      <a:endParaRPr lang="en-US"/>
                    </a:p>
                  </a:txBody>
                  <a:tcPr/>
                </a:tc>
                <a:extLst>
                  <a:ext uri="{0D108BD9-81ED-4DB2-BD59-A6C34878D82A}">
                    <a16:rowId xmlns:a16="http://schemas.microsoft.com/office/drawing/2014/main" val="109617839"/>
                  </a:ext>
                </a:extLst>
              </a:tr>
              <a:tr h="533937">
                <a:tc>
                  <a:txBody>
                    <a:bodyPr/>
                    <a:lstStyle/>
                    <a:p>
                      <a:pPr algn="ctr"/>
                      <a:r>
                        <a:rPr lang="en-US" sz="1400" dirty="0">
                          <a:latin typeface="Century Gothic"/>
                        </a:rPr>
                        <a:t>State Average </a:t>
                      </a:r>
                    </a:p>
                  </a:txBody>
                  <a:tcPr/>
                </a:tc>
                <a:tc>
                  <a:txBody>
                    <a:bodyPr/>
                    <a:lstStyle/>
                    <a:p>
                      <a:pPr lvl="0" algn="ctr">
                        <a:buNone/>
                      </a:pPr>
                      <a:r>
                        <a:rPr lang="en-US" sz="1400">
                          <a:latin typeface="Century Gothic"/>
                        </a:rPr>
                        <a:t>CBU Average </a:t>
                      </a:r>
                    </a:p>
                  </a:txBody>
                  <a:tcPr/>
                </a:tc>
                <a:extLst>
                  <a:ext uri="{0D108BD9-81ED-4DB2-BD59-A6C34878D82A}">
                    <a16:rowId xmlns:a16="http://schemas.microsoft.com/office/drawing/2014/main" val="19523436"/>
                  </a:ext>
                </a:extLst>
              </a:tr>
              <a:tr h="381384">
                <a:tc>
                  <a:txBody>
                    <a:bodyPr/>
                    <a:lstStyle/>
                    <a:p>
                      <a:pPr algn="ctr"/>
                      <a:r>
                        <a:rPr lang="en-US" sz="1400" dirty="0">
                          <a:latin typeface="Century Gothic"/>
                        </a:rPr>
                        <a:t>61.6%</a:t>
                      </a:r>
                    </a:p>
                  </a:txBody>
                  <a:tcPr/>
                </a:tc>
                <a:tc>
                  <a:txBody>
                    <a:bodyPr/>
                    <a:lstStyle/>
                    <a:p>
                      <a:pPr lvl="0" algn="ctr">
                        <a:buNone/>
                      </a:pPr>
                      <a:r>
                        <a:rPr lang="en-US" sz="1400" dirty="0">
                          <a:latin typeface="Century Gothic"/>
                        </a:rPr>
                        <a:t>73.2%</a:t>
                      </a:r>
                    </a:p>
                  </a:txBody>
                  <a:tcPr/>
                </a:tc>
                <a:extLst>
                  <a:ext uri="{0D108BD9-81ED-4DB2-BD59-A6C34878D82A}">
                    <a16:rowId xmlns:a16="http://schemas.microsoft.com/office/drawing/2014/main" val="1344095218"/>
                  </a:ext>
                </a:extLst>
              </a:tr>
            </a:tbl>
          </a:graphicData>
        </a:graphic>
      </p:graphicFrame>
      <p:sp>
        <p:nvSpPr>
          <p:cNvPr id="8" name="TextBox 7">
            <a:extLst>
              <a:ext uri="{FF2B5EF4-FFF2-40B4-BE49-F238E27FC236}">
                <a16:creationId xmlns:a16="http://schemas.microsoft.com/office/drawing/2014/main" id="{F5E02398-D0BD-460C-BD0A-47528AFA1637}"/>
              </a:ext>
            </a:extLst>
          </p:cNvPr>
          <p:cNvSpPr txBox="1"/>
          <p:nvPr/>
        </p:nvSpPr>
        <p:spPr>
          <a:xfrm>
            <a:off x="584947" y="794179"/>
            <a:ext cx="1100833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cs typeface="Calibri" panose="020F0502020204030204"/>
              </a:rPr>
              <a:t>Measure 1 - Section B: Data that addresses completer effectiveness in applying professional knowledge, skills, and dispositions </a:t>
            </a:r>
            <a:endParaRPr lang="en-US" dirty="0"/>
          </a:p>
        </p:txBody>
      </p:sp>
      <p:sp>
        <p:nvSpPr>
          <p:cNvPr id="9" name="TextBox 8">
            <a:extLst>
              <a:ext uri="{FF2B5EF4-FFF2-40B4-BE49-F238E27FC236}">
                <a16:creationId xmlns:a16="http://schemas.microsoft.com/office/drawing/2014/main" id="{19CF926C-147E-4CD3-9C81-4B3838CAD09A}"/>
              </a:ext>
            </a:extLst>
          </p:cNvPr>
          <p:cNvSpPr txBox="1"/>
          <p:nvPr/>
        </p:nvSpPr>
        <p:spPr>
          <a:xfrm>
            <a:off x="584947" y="2413524"/>
            <a:ext cx="5042648" cy="1815882"/>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Calibri"/>
                <a:cs typeface="Calibri"/>
              </a:rPr>
              <a:t>Tennessee State Department of Education (TDOE) uses specific data to calculate teachers' final evaluation score, the Level of Effectiveness (LOE) score. The LOE score for public school teachers including qualitative measures, student growth measures, and student achievement measures. TDOE recognizes a score of '3' as 'Meeting/At Expectations' and a score of '4' or higher as 'Significantly Above Expectations'.</a:t>
            </a:r>
            <a:endParaRPr lang="en-US" sz="1600" dirty="0">
              <a:latin typeface="Century Gothic"/>
              <a:ea typeface="Calibri"/>
              <a:cs typeface="Calibri"/>
            </a:endParaRPr>
          </a:p>
        </p:txBody>
      </p:sp>
    </p:spTree>
    <p:extLst>
      <p:ext uri="{BB962C8B-B14F-4D97-AF65-F5344CB8AC3E}">
        <p14:creationId xmlns:p14="http://schemas.microsoft.com/office/powerpoint/2010/main" val="2131487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90F3531F-FB2F-4F3B-AFE9-34791C54F867}"/>
              </a:ext>
            </a:extLst>
          </p:cNvPr>
          <p:cNvSpPr txBox="1"/>
          <p:nvPr/>
        </p:nvSpPr>
        <p:spPr>
          <a:xfrm>
            <a:off x="344459" y="142160"/>
            <a:ext cx="11335911" cy="400110"/>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Century Gothic"/>
              </a:rPr>
              <a:t>CAEP Measure 1: Completer Effectiveness</a:t>
            </a:r>
            <a:endParaRPr lang="en-US" sz="2000" dirty="0">
              <a:cs typeface="Calibri" panose="020F0502020204030204"/>
            </a:endParaRPr>
          </a:p>
        </p:txBody>
      </p:sp>
      <p:graphicFrame>
        <p:nvGraphicFramePr>
          <p:cNvPr id="6" name="Table 5">
            <a:extLst>
              <a:ext uri="{FF2B5EF4-FFF2-40B4-BE49-F238E27FC236}">
                <a16:creationId xmlns:a16="http://schemas.microsoft.com/office/drawing/2014/main" id="{99BF50FD-9ED5-4DAB-A62C-C5327C69425F}"/>
              </a:ext>
            </a:extLst>
          </p:cNvPr>
          <p:cNvGraphicFramePr>
            <a:graphicFrameLocks noGrp="1"/>
          </p:cNvGraphicFramePr>
          <p:nvPr>
            <p:extLst>
              <p:ext uri="{D42A27DB-BD31-4B8C-83A1-F6EECF244321}">
                <p14:modId xmlns:p14="http://schemas.microsoft.com/office/powerpoint/2010/main" val="3403783395"/>
              </p:ext>
            </p:extLst>
          </p:nvPr>
        </p:nvGraphicFramePr>
        <p:xfrm>
          <a:off x="6729927" y="1543504"/>
          <a:ext cx="4291497" cy="1793163"/>
        </p:xfrm>
        <a:graphic>
          <a:graphicData uri="http://schemas.openxmlformats.org/drawingml/2006/table">
            <a:tbl>
              <a:tblPr firstRow="1" bandRow="1">
                <a:tableStyleId>{073A0DAA-6AF3-43AB-8588-CEC1D06C72B9}</a:tableStyleId>
              </a:tblPr>
              <a:tblGrid>
                <a:gridCol w="1981961">
                  <a:extLst>
                    <a:ext uri="{9D8B030D-6E8A-4147-A177-3AD203B41FA5}">
                      <a16:colId xmlns:a16="http://schemas.microsoft.com/office/drawing/2014/main" val="3407208908"/>
                    </a:ext>
                  </a:extLst>
                </a:gridCol>
                <a:gridCol w="2309536">
                  <a:extLst>
                    <a:ext uri="{9D8B030D-6E8A-4147-A177-3AD203B41FA5}">
                      <a16:colId xmlns:a16="http://schemas.microsoft.com/office/drawing/2014/main" val="1232854650"/>
                    </a:ext>
                  </a:extLst>
                </a:gridCol>
              </a:tblGrid>
              <a:tr h="838213">
                <a:tc gridSpan="2">
                  <a:txBody>
                    <a:bodyPr/>
                    <a:lstStyle/>
                    <a:p>
                      <a:pPr algn="ctr"/>
                      <a:r>
                        <a:rPr lang="en-US" sz="1600" b="0" dirty="0">
                          <a:latin typeface="Century Gothic"/>
                        </a:rPr>
                        <a:t>% Cohort Members with Classroom Observation Scores of </a:t>
                      </a:r>
                    </a:p>
                    <a:p>
                      <a:pPr algn="ctr"/>
                      <a:r>
                        <a:rPr lang="en-US" sz="1600" b="0" dirty="0">
                          <a:latin typeface="Century Gothic"/>
                        </a:rPr>
                        <a:t>Level 3 or Above </a:t>
                      </a:r>
                    </a:p>
                  </a:txBody>
                  <a:tcPr/>
                </a:tc>
                <a:tc hMerge="1">
                  <a:txBody>
                    <a:bodyPr/>
                    <a:lstStyle/>
                    <a:p>
                      <a:endParaRPr lang="en-US"/>
                    </a:p>
                  </a:txBody>
                  <a:tcPr/>
                </a:tc>
                <a:extLst>
                  <a:ext uri="{0D108BD9-81ED-4DB2-BD59-A6C34878D82A}">
                    <a16:rowId xmlns:a16="http://schemas.microsoft.com/office/drawing/2014/main" val="109617839"/>
                  </a:ext>
                </a:extLst>
              </a:tr>
              <a:tr h="556047">
                <a:tc>
                  <a:txBody>
                    <a:bodyPr/>
                    <a:lstStyle/>
                    <a:p>
                      <a:pPr algn="ctr"/>
                      <a:r>
                        <a:rPr lang="en-US" sz="1400" dirty="0">
                          <a:latin typeface="Century Gothic"/>
                        </a:rPr>
                        <a:t>State Average </a:t>
                      </a:r>
                    </a:p>
                  </a:txBody>
                  <a:tcPr/>
                </a:tc>
                <a:tc>
                  <a:txBody>
                    <a:bodyPr/>
                    <a:lstStyle/>
                    <a:p>
                      <a:pPr lvl="0" algn="ctr">
                        <a:buNone/>
                      </a:pPr>
                      <a:r>
                        <a:rPr lang="en-US" sz="1400">
                          <a:latin typeface="Century Gothic"/>
                        </a:rPr>
                        <a:t>CBU Average </a:t>
                      </a:r>
                    </a:p>
                  </a:txBody>
                  <a:tcPr/>
                </a:tc>
                <a:extLst>
                  <a:ext uri="{0D108BD9-81ED-4DB2-BD59-A6C34878D82A}">
                    <a16:rowId xmlns:a16="http://schemas.microsoft.com/office/drawing/2014/main" val="19523436"/>
                  </a:ext>
                </a:extLst>
              </a:tr>
              <a:tr h="398903">
                <a:tc>
                  <a:txBody>
                    <a:bodyPr/>
                    <a:lstStyle/>
                    <a:p>
                      <a:pPr algn="ctr"/>
                      <a:r>
                        <a:rPr lang="en-US" sz="1400" dirty="0">
                          <a:latin typeface="Century Gothic"/>
                        </a:rPr>
                        <a:t>96%</a:t>
                      </a:r>
                    </a:p>
                  </a:txBody>
                  <a:tcPr/>
                </a:tc>
                <a:tc>
                  <a:txBody>
                    <a:bodyPr/>
                    <a:lstStyle/>
                    <a:p>
                      <a:pPr lvl="0" algn="ctr">
                        <a:buNone/>
                      </a:pPr>
                      <a:r>
                        <a:rPr lang="en-US" sz="1400" dirty="0">
                          <a:latin typeface="Century Gothic"/>
                        </a:rPr>
                        <a:t>97.8%</a:t>
                      </a:r>
                    </a:p>
                  </a:txBody>
                  <a:tcPr/>
                </a:tc>
                <a:extLst>
                  <a:ext uri="{0D108BD9-81ED-4DB2-BD59-A6C34878D82A}">
                    <a16:rowId xmlns:a16="http://schemas.microsoft.com/office/drawing/2014/main" val="1344095218"/>
                  </a:ext>
                </a:extLst>
              </a:tr>
            </a:tbl>
          </a:graphicData>
        </a:graphic>
      </p:graphicFrame>
      <p:graphicFrame>
        <p:nvGraphicFramePr>
          <p:cNvPr id="7" name="Table 6">
            <a:extLst>
              <a:ext uri="{FF2B5EF4-FFF2-40B4-BE49-F238E27FC236}">
                <a16:creationId xmlns:a16="http://schemas.microsoft.com/office/drawing/2014/main" id="{E96C286C-AA94-422C-ADA5-5C2F7E0CBB0F}"/>
              </a:ext>
            </a:extLst>
          </p:cNvPr>
          <p:cNvGraphicFramePr>
            <a:graphicFrameLocks noGrp="1"/>
          </p:cNvGraphicFramePr>
          <p:nvPr>
            <p:extLst>
              <p:ext uri="{D42A27DB-BD31-4B8C-83A1-F6EECF244321}">
                <p14:modId xmlns:p14="http://schemas.microsoft.com/office/powerpoint/2010/main" val="3186308974"/>
              </p:ext>
            </p:extLst>
          </p:nvPr>
        </p:nvGraphicFramePr>
        <p:xfrm>
          <a:off x="6729927" y="3764855"/>
          <a:ext cx="4427478" cy="1762010"/>
        </p:xfrm>
        <a:graphic>
          <a:graphicData uri="http://schemas.openxmlformats.org/drawingml/2006/table">
            <a:tbl>
              <a:tblPr firstRow="1" bandRow="1">
                <a:tableStyleId>{073A0DAA-6AF3-43AB-8588-CEC1D06C72B9}</a:tableStyleId>
              </a:tblPr>
              <a:tblGrid>
                <a:gridCol w="2044761">
                  <a:extLst>
                    <a:ext uri="{9D8B030D-6E8A-4147-A177-3AD203B41FA5}">
                      <a16:colId xmlns:a16="http://schemas.microsoft.com/office/drawing/2014/main" val="3407208908"/>
                    </a:ext>
                  </a:extLst>
                </a:gridCol>
                <a:gridCol w="2382717">
                  <a:extLst>
                    <a:ext uri="{9D8B030D-6E8A-4147-A177-3AD203B41FA5}">
                      <a16:colId xmlns:a16="http://schemas.microsoft.com/office/drawing/2014/main" val="1232854650"/>
                    </a:ext>
                  </a:extLst>
                </a:gridCol>
              </a:tblGrid>
              <a:tr h="664698">
                <a:tc gridSpan="2">
                  <a:txBody>
                    <a:bodyPr/>
                    <a:lstStyle/>
                    <a:p>
                      <a:pPr lvl="0" algn="ctr">
                        <a:buNone/>
                      </a:pPr>
                      <a:r>
                        <a:rPr lang="en-US" sz="1600" b="0" i="0" u="none" strike="noStrike" noProof="0" dirty="0">
                          <a:latin typeface="Century Gothic"/>
                        </a:rPr>
                        <a:t>% Cohort Members with Classroom Observation Scores of</a:t>
                      </a:r>
                    </a:p>
                    <a:p>
                      <a:pPr lvl="0" algn="ctr">
                        <a:buNone/>
                      </a:pPr>
                      <a:r>
                        <a:rPr lang="en-US" sz="1600" b="0" i="0" u="none" strike="noStrike" noProof="0" dirty="0">
                          <a:latin typeface="Century Gothic"/>
                        </a:rPr>
                        <a:t> Level 4 or Above </a:t>
                      </a:r>
                      <a:endParaRPr lang="en-US" sz="1600" dirty="0"/>
                    </a:p>
                  </a:txBody>
                  <a:tcPr/>
                </a:tc>
                <a:tc hMerge="1">
                  <a:txBody>
                    <a:bodyPr/>
                    <a:lstStyle/>
                    <a:p>
                      <a:endParaRPr lang="en-US"/>
                    </a:p>
                  </a:txBody>
                  <a:tcPr/>
                </a:tc>
                <a:extLst>
                  <a:ext uri="{0D108BD9-81ED-4DB2-BD59-A6C34878D82A}">
                    <a16:rowId xmlns:a16="http://schemas.microsoft.com/office/drawing/2014/main" val="109617839"/>
                  </a:ext>
                </a:extLst>
              </a:tr>
              <a:tr h="533937">
                <a:tc>
                  <a:txBody>
                    <a:bodyPr/>
                    <a:lstStyle/>
                    <a:p>
                      <a:pPr algn="ctr"/>
                      <a:r>
                        <a:rPr lang="en-US" sz="1400" dirty="0">
                          <a:latin typeface="Century Gothic"/>
                        </a:rPr>
                        <a:t>State Average </a:t>
                      </a:r>
                    </a:p>
                  </a:txBody>
                  <a:tcPr/>
                </a:tc>
                <a:tc>
                  <a:txBody>
                    <a:bodyPr/>
                    <a:lstStyle/>
                    <a:p>
                      <a:pPr lvl="0" algn="ctr">
                        <a:buNone/>
                      </a:pPr>
                      <a:r>
                        <a:rPr lang="en-US" sz="1400" dirty="0">
                          <a:latin typeface="Century Gothic"/>
                        </a:rPr>
                        <a:t>CBU Average </a:t>
                      </a:r>
                    </a:p>
                  </a:txBody>
                  <a:tcPr/>
                </a:tc>
                <a:extLst>
                  <a:ext uri="{0D108BD9-81ED-4DB2-BD59-A6C34878D82A}">
                    <a16:rowId xmlns:a16="http://schemas.microsoft.com/office/drawing/2014/main" val="19523436"/>
                  </a:ext>
                </a:extLst>
              </a:tr>
              <a:tr h="405113">
                <a:tc>
                  <a:txBody>
                    <a:bodyPr/>
                    <a:lstStyle/>
                    <a:p>
                      <a:pPr algn="ctr"/>
                      <a:r>
                        <a:rPr lang="en-US" sz="1400" dirty="0">
                          <a:latin typeface="Century Gothic"/>
                        </a:rPr>
                        <a:t>63.9%</a:t>
                      </a:r>
                    </a:p>
                  </a:txBody>
                  <a:tcPr/>
                </a:tc>
                <a:tc>
                  <a:txBody>
                    <a:bodyPr/>
                    <a:lstStyle/>
                    <a:p>
                      <a:pPr lvl="0" algn="ctr">
                        <a:buNone/>
                      </a:pPr>
                      <a:r>
                        <a:rPr lang="en-US" sz="1400" dirty="0">
                          <a:latin typeface="Century Gothic"/>
                        </a:rPr>
                        <a:t>76.1%</a:t>
                      </a:r>
                    </a:p>
                  </a:txBody>
                  <a:tcPr/>
                </a:tc>
                <a:extLst>
                  <a:ext uri="{0D108BD9-81ED-4DB2-BD59-A6C34878D82A}">
                    <a16:rowId xmlns:a16="http://schemas.microsoft.com/office/drawing/2014/main" val="1344095218"/>
                  </a:ext>
                </a:extLst>
              </a:tr>
            </a:tbl>
          </a:graphicData>
        </a:graphic>
      </p:graphicFrame>
      <p:sp>
        <p:nvSpPr>
          <p:cNvPr id="8" name="TextBox 7">
            <a:extLst>
              <a:ext uri="{FF2B5EF4-FFF2-40B4-BE49-F238E27FC236}">
                <a16:creationId xmlns:a16="http://schemas.microsoft.com/office/drawing/2014/main" id="{6EB21EA7-E385-4C13-A716-147BF57EF258}"/>
              </a:ext>
            </a:extLst>
          </p:cNvPr>
          <p:cNvSpPr txBox="1"/>
          <p:nvPr/>
        </p:nvSpPr>
        <p:spPr>
          <a:xfrm>
            <a:off x="344460" y="765887"/>
            <a:ext cx="1111819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cs typeface="Calibri" panose="020F0502020204030204"/>
              </a:rPr>
              <a:t>Measure 1: Section B: Data that addresses completer effectiveness in applying professional knowledge, skills, and dispositions </a:t>
            </a:r>
            <a:endParaRPr lang="en-US" dirty="0"/>
          </a:p>
        </p:txBody>
      </p:sp>
      <p:sp>
        <p:nvSpPr>
          <p:cNvPr id="9" name="TextBox 8">
            <a:extLst>
              <a:ext uri="{FF2B5EF4-FFF2-40B4-BE49-F238E27FC236}">
                <a16:creationId xmlns:a16="http://schemas.microsoft.com/office/drawing/2014/main" id="{6F8E80D6-9F1E-42F0-AE3B-EA23B8900CB5}"/>
              </a:ext>
            </a:extLst>
          </p:cNvPr>
          <p:cNvSpPr txBox="1"/>
          <p:nvPr/>
        </p:nvSpPr>
        <p:spPr>
          <a:xfrm>
            <a:off x="1443373" y="2901969"/>
            <a:ext cx="3853349" cy="1384995"/>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Calibri"/>
                <a:cs typeface="Calibri"/>
              </a:rPr>
              <a:t>Instructional practices implemented in Tennessee public school are evaluated using the evaluation rubric. Made up of eleven indicators, the TEAM rubric is used to identify an educator's level of effectiveness in classroom instruction. </a:t>
            </a:r>
          </a:p>
        </p:txBody>
      </p:sp>
      <p:sp>
        <p:nvSpPr>
          <p:cNvPr id="10" name="TextBox 9">
            <a:extLst>
              <a:ext uri="{FF2B5EF4-FFF2-40B4-BE49-F238E27FC236}">
                <a16:creationId xmlns:a16="http://schemas.microsoft.com/office/drawing/2014/main" id="{7E43ADAA-ADC7-406D-9535-7F8758089A70}"/>
              </a:ext>
            </a:extLst>
          </p:cNvPr>
          <p:cNvSpPr txBox="1"/>
          <p:nvPr/>
        </p:nvSpPr>
        <p:spPr>
          <a:xfrm>
            <a:off x="1356191" y="1924706"/>
            <a:ext cx="4027714" cy="646331"/>
          </a:xfrm>
          <a:prstGeom prst="rect">
            <a:avLst/>
          </a:prstGeom>
          <a:solidFill>
            <a:schemeClr val="tx1"/>
          </a:solid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solidFill>
                  <a:schemeClr val="bg1"/>
                </a:solidFill>
                <a:latin typeface="Century Gothic"/>
                <a:ea typeface="Calibri"/>
                <a:cs typeface="Calibri"/>
              </a:rPr>
              <a:t>CBU Completer </a:t>
            </a:r>
          </a:p>
          <a:p>
            <a:pPr algn="ctr"/>
            <a:r>
              <a:rPr lang="en-US" dirty="0">
                <a:solidFill>
                  <a:schemeClr val="bg1"/>
                </a:solidFill>
                <a:latin typeface="Century Gothic"/>
                <a:ea typeface="Calibri"/>
                <a:cs typeface="Calibri"/>
              </a:rPr>
              <a:t>Teaching Effectiveness</a:t>
            </a:r>
            <a:r>
              <a:rPr lang="en-US" dirty="0">
                <a:latin typeface="Century Gothic"/>
                <a:ea typeface="Calibri"/>
                <a:cs typeface="Calibri"/>
              </a:rPr>
              <a:t>*</a:t>
            </a:r>
          </a:p>
        </p:txBody>
      </p:sp>
    </p:spTree>
    <p:extLst>
      <p:ext uri="{BB962C8B-B14F-4D97-AF65-F5344CB8AC3E}">
        <p14:creationId xmlns:p14="http://schemas.microsoft.com/office/powerpoint/2010/main" val="4278737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5" name="Table 5">
            <a:extLst>
              <a:ext uri="{FF2B5EF4-FFF2-40B4-BE49-F238E27FC236}">
                <a16:creationId xmlns:a16="http://schemas.microsoft.com/office/drawing/2014/main" id="{9CCE423E-33FB-4020-B803-AFAFD6D56FFA}"/>
              </a:ext>
            </a:extLst>
          </p:cNvPr>
          <p:cNvGraphicFramePr>
            <a:graphicFrameLocks noGrp="1"/>
          </p:cNvGraphicFramePr>
          <p:nvPr>
            <p:extLst>
              <p:ext uri="{D42A27DB-BD31-4B8C-83A1-F6EECF244321}">
                <p14:modId xmlns:p14="http://schemas.microsoft.com/office/powerpoint/2010/main" val="1281199893"/>
              </p:ext>
            </p:extLst>
          </p:nvPr>
        </p:nvGraphicFramePr>
        <p:xfrm>
          <a:off x="536568" y="2247382"/>
          <a:ext cx="11118859" cy="2195383"/>
        </p:xfrm>
        <a:graphic>
          <a:graphicData uri="http://schemas.openxmlformats.org/drawingml/2006/table">
            <a:tbl>
              <a:tblPr firstRow="1" bandRow="1">
                <a:tableStyleId>{073A0DAA-6AF3-43AB-8588-CEC1D06C72B9}</a:tableStyleId>
              </a:tblPr>
              <a:tblGrid>
                <a:gridCol w="1719743">
                  <a:extLst>
                    <a:ext uri="{9D8B030D-6E8A-4147-A177-3AD203B41FA5}">
                      <a16:colId xmlns:a16="http://schemas.microsoft.com/office/drawing/2014/main" val="2957480164"/>
                    </a:ext>
                  </a:extLst>
                </a:gridCol>
                <a:gridCol w="1568335">
                  <a:extLst>
                    <a:ext uri="{9D8B030D-6E8A-4147-A177-3AD203B41FA5}">
                      <a16:colId xmlns:a16="http://schemas.microsoft.com/office/drawing/2014/main" val="3287745111"/>
                    </a:ext>
                  </a:extLst>
                </a:gridCol>
                <a:gridCol w="1392813">
                  <a:extLst>
                    <a:ext uri="{9D8B030D-6E8A-4147-A177-3AD203B41FA5}">
                      <a16:colId xmlns:a16="http://schemas.microsoft.com/office/drawing/2014/main" val="2430525753"/>
                    </a:ext>
                  </a:extLst>
                </a:gridCol>
                <a:gridCol w="1597996">
                  <a:extLst>
                    <a:ext uri="{9D8B030D-6E8A-4147-A177-3AD203B41FA5}">
                      <a16:colId xmlns:a16="http://schemas.microsoft.com/office/drawing/2014/main" val="3764648393"/>
                    </a:ext>
                  </a:extLst>
                </a:gridCol>
                <a:gridCol w="1818873">
                  <a:extLst>
                    <a:ext uri="{9D8B030D-6E8A-4147-A177-3AD203B41FA5}">
                      <a16:colId xmlns:a16="http://schemas.microsoft.com/office/drawing/2014/main" val="1368583346"/>
                    </a:ext>
                  </a:extLst>
                </a:gridCol>
                <a:gridCol w="1468072">
                  <a:extLst>
                    <a:ext uri="{9D8B030D-6E8A-4147-A177-3AD203B41FA5}">
                      <a16:colId xmlns:a16="http://schemas.microsoft.com/office/drawing/2014/main" val="3489316423"/>
                    </a:ext>
                  </a:extLst>
                </a:gridCol>
                <a:gridCol w="1553027">
                  <a:extLst>
                    <a:ext uri="{9D8B030D-6E8A-4147-A177-3AD203B41FA5}">
                      <a16:colId xmlns:a16="http://schemas.microsoft.com/office/drawing/2014/main" val="2090908204"/>
                    </a:ext>
                  </a:extLst>
                </a:gridCol>
              </a:tblGrid>
              <a:tr h="823783">
                <a:tc>
                  <a:txBody>
                    <a:bodyPr/>
                    <a:lstStyle/>
                    <a:p>
                      <a:pPr algn="ctr"/>
                      <a:r>
                        <a:rPr lang="en-US" sz="1200" dirty="0">
                          <a:latin typeface="Century Gothic"/>
                        </a:rPr>
                        <a:t>Data Cycle </a:t>
                      </a:r>
                    </a:p>
                  </a:txBody>
                  <a:tcPr anchor="ctr"/>
                </a:tc>
                <a:tc>
                  <a:txBody>
                    <a:bodyPr/>
                    <a:lstStyle/>
                    <a:p>
                      <a:pPr lvl="0" algn="ctr">
                        <a:buNone/>
                      </a:pPr>
                      <a:r>
                        <a:rPr lang="en-US" sz="1200">
                          <a:latin typeface="Century Gothic"/>
                        </a:rPr>
                        <a:t>Domain</a:t>
                      </a:r>
                    </a:p>
                    <a:p>
                      <a:pPr lvl="0" algn="ctr">
                        <a:buNone/>
                      </a:pPr>
                      <a:r>
                        <a:rPr lang="en-US" sz="1200">
                          <a:latin typeface="Century Gothic"/>
                        </a:rPr>
                        <a:t> Performance</a:t>
                      </a:r>
                    </a:p>
                  </a:txBody>
                  <a:tcPr anchor="ctr"/>
                </a:tc>
                <a:tc>
                  <a:txBody>
                    <a:bodyPr/>
                    <a:lstStyle/>
                    <a:p>
                      <a:pPr lvl="0" algn="ctr">
                        <a:buNone/>
                      </a:pPr>
                      <a:r>
                        <a:rPr lang="en-US" sz="1200" dirty="0">
                          <a:latin typeface="Century Gothic"/>
                        </a:rPr>
                        <a:t>Praxis PLT </a:t>
                      </a:r>
                    </a:p>
                    <a:p>
                      <a:pPr lvl="0" algn="ctr">
                        <a:buNone/>
                      </a:pPr>
                      <a:r>
                        <a:rPr lang="en-US" sz="1200" dirty="0">
                          <a:latin typeface="Century Gothic"/>
                        </a:rPr>
                        <a:t>Pass Rate </a:t>
                      </a:r>
                    </a:p>
                  </a:txBody>
                  <a:tcPr anchor="ctr"/>
                </a:tc>
                <a:tc>
                  <a:txBody>
                    <a:bodyPr/>
                    <a:lstStyle/>
                    <a:p>
                      <a:pPr lvl="0" algn="ctr">
                        <a:buNone/>
                      </a:pPr>
                      <a:r>
                        <a:rPr lang="en-US" sz="1200" err="1">
                          <a:latin typeface="Century Gothic"/>
                        </a:rPr>
                        <a:t>EdTPA</a:t>
                      </a:r>
                      <a:r>
                        <a:rPr lang="en-US" sz="1200">
                          <a:latin typeface="Century Gothic"/>
                        </a:rPr>
                        <a:t> </a:t>
                      </a:r>
                    </a:p>
                    <a:p>
                      <a:pPr lvl="0" algn="ctr">
                        <a:buNone/>
                      </a:pPr>
                      <a:r>
                        <a:rPr lang="en-US" sz="1200">
                          <a:latin typeface="Century Gothic"/>
                        </a:rPr>
                        <a:t>Pass Rate </a:t>
                      </a:r>
                    </a:p>
                  </a:txBody>
                  <a:tcPr anchor="ctr"/>
                </a:tc>
                <a:tc>
                  <a:txBody>
                    <a:bodyPr/>
                    <a:lstStyle/>
                    <a:p>
                      <a:pPr lvl="0" algn="ctr">
                        <a:buNone/>
                      </a:pPr>
                      <a:r>
                        <a:rPr lang="en-US" sz="1200">
                          <a:latin typeface="Century Gothic"/>
                        </a:rPr>
                        <a:t>Praxis Content Area </a:t>
                      </a:r>
                    </a:p>
                    <a:p>
                      <a:pPr lvl="0" algn="ctr">
                        <a:buNone/>
                      </a:pPr>
                      <a:r>
                        <a:rPr lang="en-US" sz="1200">
                          <a:latin typeface="Century Gothic"/>
                        </a:rPr>
                        <a:t>Pass Rate </a:t>
                      </a:r>
                    </a:p>
                  </a:txBody>
                  <a:tcPr anchor="ctr"/>
                </a:tc>
                <a:tc>
                  <a:txBody>
                    <a:bodyPr/>
                    <a:lstStyle/>
                    <a:p>
                      <a:pPr lvl="0" algn="ctr">
                        <a:buNone/>
                      </a:pPr>
                      <a:r>
                        <a:rPr lang="en-US" sz="1200">
                          <a:latin typeface="Century Gothic"/>
                        </a:rPr>
                        <a:t>Leadership </a:t>
                      </a:r>
                    </a:p>
                    <a:p>
                      <a:pPr lvl="0" algn="ctr">
                        <a:buNone/>
                      </a:pPr>
                      <a:r>
                        <a:rPr lang="en-US" sz="1200">
                          <a:latin typeface="Century Gothic"/>
                        </a:rPr>
                        <a:t>Praxis Pass Rate </a:t>
                      </a:r>
                    </a:p>
                  </a:txBody>
                  <a:tcPr anchor="ctr"/>
                </a:tc>
                <a:tc>
                  <a:txBody>
                    <a:bodyPr/>
                    <a:lstStyle/>
                    <a:p>
                      <a:pPr lvl="0" algn="ctr">
                        <a:buNone/>
                      </a:pPr>
                      <a:r>
                        <a:rPr lang="en-US" sz="1200">
                          <a:latin typeface="Century Gothic"/>
                        </a:rPr>
                        <a:t>Praxis Literacy</a:t>
                      </a:r>
                    </a:p>
                    <a:p>
                      <a:pPr lvl="0" algn="ctr">
                        <a:buNone/>
                      </a:pPr>
                      <a:r>
                        <a:rPr lang="en-US" sz="1200">
                          <a:latin typeface="Century Gothic"/>
                        </a:rPr>
                        <a:t>Pass Rate </a:t>
                      </a:r>
                    </a:p>
                  </a:txBody>
                  <a:tcPr anchor="ctr"/>
                </a:tc>
                <a:extLst>
                  <a:ext uri="{0D108BD9-81ED-4DB2-BD59-A6C34878D82A}">
                    <a16:rowId xmlns:a16="http://schemas.microsoft.com/office/drawing/2014/main" val="217535599"/>
                  </a:ext>
                </a:extLst>
              </a:tr>
              <a:tr h="370840">
                <a:tc>
                  <a:txBody>
                    <a:bodyPr/>
                    <a:lstStyle/>
                    <a:p>
                      <a:pPr algn="ctr"/>
                      <a:r>
                        <a:rPr lang="en-US" sz="1200" dirty="0">
                          <a:latin typeface="Century Gothic"/>
                        </a:rPr>
                        <a:t>2023-24 </a:t>
                      </a:r>
                    </a:p>
                    <a:p>
                      <a:pPr algn="ctr"/>
                      <a:r>
                        <a:rPr lang="en-US" sz="1200" dirty="0">
                          <a:latin typeface="Century Gothic"/>
                        </a:rPr>
                        <a:t>EPP Report Card </a:t>
                      </a:r>
                    </a:p>
                  </a:txBody>
                  <a:tcPr anchor="ctr"/>
                </a:tc>
                <a:tc>
                  <a:txBody>
                    <a:bodyPr/>
                    <a:lstStyle/>
                    <a:p>
                      <a:pPr lvl="0" algn="ctr">
                        <a:buNone/>
                      </a:pPr>
                      <a:r>
                        <a:rPr lang="en-US" sz="1200" dirty="0">
                          <a:latin typeface="Century Gothic"/>
                        </a:rPr>
                        <a:t>Exceeds Expectations</a:t>
                      </a:r>
                    </a:p>
                  </a:txBody>
                  <a:tcPr anchor="ctr"/>
                </a:tc>
                <a:tc>
                  <a:txBody>
                    <a:bodyPr/>
                    <a:lstStyle/>
                    <a:p>
                      <a:pPr algn="ctr"/>
                      <a:r>
                        <a:rPr lang="en-US" sz="1200" dirty="0">
                          <a:latin typeface="Century Gothic"/>
                        </a:rPr>
                        <a:t>n/a</a:t>
                      </a:r>
                    </a:p>
                  </a:txBody>
                  <a:tcPr anchor="ctr"/>
                </a:tc>
                <a:tc>
                  <a:txBody>
                    <a:bodyPr/>
                    <a:lstStyle/>
                    <a:p>
                      <a:pPr lvl="0" algn="ctr">
                        <a:buNone/>
                      </a:pPr>
                      <a:r>
                        <a:rPr lang="en-US" sz="1200" dirty="0">
                          <a:latin typeface="Century Gothic"/>
                        </a:rPr>
                        <a:t>100%</a:t>
                      </a:r>
                    </a:p>
                  </a:txBody>
                  <a:tcPr anchor="ctr"/>
                </a:tc>
                <a:tc>
                  <a:txBody>
                    <a:bodyPr/>
                    <a:lstStyle/>
                    <a:p>
                      <a:pPr algn="ctr"/>
                      <a:r>
                        <a:rPr lang="en-US" sz="1200" dirty="0">
                          <a:latin typeface="Century Gothic"/>
                        </a:rPr>
                        <a:t>93.8%</a:t>
                      </a:r>
                    </a:p>
                  </a:txBody>
                  <a:tcPr anchor="ctr"/>
                </a:tc>
                <a:tc>
                  <a:txBody>
                    <a:bodyPr/>
                    <a:lstStyle/>
                    <a:p>
                      <a:pPr lvl="0" algn="ctr">
                        <a:buNone/>
                      </a:pPr>
                      <a:r>
                        <a:rPr lang="en-US" sz="1200" dirty="0">
                          <a:latin typeface="Century Gothic"/>
                        </a:rPr>
                        <a:t>100%</a:t>
                      </a:r>
                    </a:p>
                  </a:txBody>
                  <a:tcPr anchor="ctr"/>
                </a:tc>
                <a:tc>
                  <a:txBody>
                    <a:bodyPr/>
                    <a:lstStyle/>
                    <a:p>
                      <a:pPr lvl="0" algn="ctr">
                        <a:buNone/>
                      </a:pPr>
                      <a:r>
                        <a:rPr lang="en-US" sz="1200" dirty="0">
                          <a:latin typeface="Century Gothic"/>
                        </a:rPr>
                        <a:t>95.5%</a:t>
                      </a:r>
                    </a:p>
                  </a:txBody>
                  <a:tcPr anchor="ctr"/>
                </a:tc>
                <a:extLst>
                  <a:ext uri="{0D108BD9-81ED-4DB2-BD59-A6C34878D82A}">
                    <a16:rowId xmlns:a16="http://schemas.microsoft.com/office/drawing/2014/main" val="134723386"/>
                  </a:ext>
                </a:extLst>
              </a:tr>
              <a:tr h="370840">
                <a:tc>
                  <a:txBody>
                    <a:bodyPr/>
                    <a:lstStyle/>
                    <a:p>
                      <a:pPr algn="ctr"/>
                      <a:r>
                        <a:rPr lang="en-US" sz="1200" dirty="0">
                          <a:latin typeface="Century Gothic"/>
                        </a:rPr>
                        <a:t>2022-23 </a:t>
                      </a:r>
                    </a:p>
                    <a:p>
                      <a:pPr algn="ctr"/>
                      <a:r>
                        <a:rPr lang="en-US" sz="1200" dirty="0">
                          <a:latin typeface="Century Gothic"/>
                        </a:rPr>
                        <a:t>EPP Report Card</a:t>
                      </a:r>
                    </a:p>
                  </a:txBody>
                  <a:tcPr anchor="ctr"/>
                </a:tc>
                <a:tc>
                  <a:txBody>
                    <a:bodyPr/>
                    <a:lstStyle/>
                    <a:p>
                      <a:pPr lvl="0" algn="ctr">
                        <a:buNone/>
                      </a:pPr>
                      <a:r>
                        <a:rPr lang="en-US" sz="1200" dirty="0">
                          <a:latin typeface="Century Gothic"/>
                        </a:rPr>
                        <a:t>Meets Expectations</a:t>
                      </a:r>
                    </a:p>
                  </a:txBody>
                  <a:tcPr anchor="ctr"/>
                </a:tc>
                <a:tc>
                  <a:txBody>
                    <a:bodyPr/>
                    <a:lstStyle/>
                    <a:p>
                      <a:pPr algn="ctr"/>
                      <a:r>
                        <a:rPr lang="en-US" sz="1200" dirty="0">
                          <a:latin typeface="Century Gothic"/>
                        </a:rPr>
                        <a:t>96.8%</a:t>
                      </a:r>
                    </a:p>
                  </a:txBody>
                  <a:tcPr anchor="ctr"/>
                </a:tc>
                <a:tc>
                  <a:txBody>
                    <a:bodyPr/>
                    <a:lstStyle/>
                    <a:p>
                      <a:pPr lvl="0" algn="ctr">
                        <a:buNone/>
                      </a:pPr>
                      <a:r>
                        <a:rPr lang="en-US" sz="1200" dirty="0">
                          <a:latin typeface="Century Gothic"/>
                        </a:rPr>
                        <a:t>95%</a:t>
                      </a:r>
                    </a:p>
                  </a:txBody>
                  <a:tcPr anchor="ctr"/>
                </a:tc>
                <a:tc>
                  <a:txBody>
                    <a:bodyPr/>
                    <a:lstStyle/>
                    <a:p>
                      <a:pPr algn="ctr"/>
                      <a:r>
                        <a:rPr lang="en-US" sz="1200" dirty="0">
                          <a:latin typeface="Century Gothic"/>
                        </a:rPr>
                        <a:t>89.8%</a:t>
                      </a:r>
                    </a:p>
                  </a:txBody>
                  <a:tcPr anchor="ctr"/>
                </a:tc>
                <a:tc>
                  <a:txBody>
                    <a:bodyPr/>
                    <a:lstStyle/>
                    <a:p>
                      <a:pPr lvl="0" algn="ctr">
                        <a:buNone/>
                      </a:pPr>
                      <a:r>
                        <a:rPr lang="en-US" sz="1200" dirty="0">
                          <a:latin typeface="Century Gothic"/>
                        </a:rPr>
                        <a:t>100%</a:t>
                      </a:r>
                    </a:p>
                  </a:txBody>
                  <a:tcPr anchor="ctr"/>
                </a:tc>
                <a:tc>
                  <a:txBody>
                    <a:bodyPr/>
                    <a:lstStyle/>
                    <a:p>
                      <a:pPr lvl="0" algn="ctr">
                        <a:buNone/>
                      </a:pPr>
                      <a:r>
                        <a:rPr lang="en-US" sz="1200" dirty="0">
                          <a:latin typeface="Century Gothic"/>
                        </a:rPr>
                        <a:t>78.3%</a:t>
                      </a:r>
                    </a:p>
                  </a:txBody>
                  <a:tcPr anchor="ctr"/>
                </a:tc>
                <a:extLst>
                  <a:ext uri="{0D108BD9-81ED-4DB2-BD59-A6C34878D82A}">
                    <a16:rowId xmlns:a16="http://schemas.microsoft.com/office/drawing/2014/main" val="487305592"/>
                  </a:ext>
                </a:extLst>
              </a:tr>
              <a:tr h="370840">
                <a:tc>
                  <a:txBody>
                    <a:bodyPr/>
                    <a:lstStyle/>
                    <a:p>
                      <a:pPr algn="ctr"/>
                      <a:r>
                        <a:rPr lang="en-US" sz="1200" dirty="0">
                          <a:latin typeface="Century Gothic"/>
                        </a:rPr>
                        <a:t>2021-22 </a:t>
                      </a:r>
                    </a:p>
                    <a:p>
                      <a:pPr algn="ctr"/>
                      <a:r>
                        <a:rPr lang="en-US" sz="1200" dirty="0">
                          <a:latin typeface="Century Gothic"/>
                        </a:rPr>
                        <a:t>EPP Report Card </a:t>
                      </a:r>
                    </a:p>
                  </a:txBody>
                  <a:tcPr anchor="ctr"/>
                </a:tc>
                <a:tc>
                  <a:txBody>
                    <a:bodyPr/>
                    <a:lstStyle/>
                    <a:p>
                      <a:pPr algn="ctr"/>
                      <a:r>
                        <a:rPr lang="en-US" sz="1200" dirty="0">
                          <a:latin typeface="Century Gothic"/>
                        </a:rPr>
                        <a:t>Meets</a:t>
                      </a:r>
                    </a:p>
                    <a:p>
                      <a:pPr lvl="0" algn="ctr">
                        <a:buNone/>
                      </a:pPr>
                      <a:r>
                        <a:rPr lang="en-US" sz="1200" dirty="0">
                          <a:latin typeface="Century Gothic"/>
                        </a:rPr>
                        <a:t>Expectations</a:t>
                      </a:r>
                    </a:p>
                  </a:txBody>
                  <a:tcPr anchor="ctr"/>
                </a:tc>
                <a:tc>
                  <a:txBody>
                    <a:bodyPr/>
                    <a:lstStyle/>
                    <a:p>
                      <a:pPr algn="ctr"/>
                      <a:r>
                        <a:rPr lang="en-US" sz="1200" dirty="0">
                          <a:latin typeface="Century Gothic"/>
                        </a:rPr>
                        <a:t>97%</a:t>
                      </a:r>
                    </a:p>
                  </a:txBody>
                  <a:tcPr anchor="ctr"/>
                </a:tc>
                <a:tc>
                  <a:txBody>
                    <a:bodyPr/>
                    <a:lstStyle/>
                    <a:p>
                      <a:pPr lvl="0" algn="ctr">
                        <a:buNone/>
                      </a:pPr>
                      <a:r>
                        <a:rPr lang="en-US" sz="1200">
                          <a:latin typeface="Century Gothic"/>
                        </a:rPr>
                        <a:t>100%</a:t>
                      </a:r>
                    </a:p>
                  </a:txBody>
                  <a:tcPr anchor="ctr"/>
                </a:tc>
                <a:tc>
                  <a:txBody>
                    <a:bodyPr/>
                    <a:lstStyle/>
                    <a:p>
                      <a:pPr algn="ctr"/>
                      <a:r>
                        <a:rPr lang="en-US" sz="1200">
                          <a:latin typeface="Century Gothic"/>
                        </a:rPr>
                        <a:t>91.7%</a:t>
                      </a:r>
                    </a:p>
                  </a:txBody>
                  <a:tcPr anchor="ctr"/>
                </a:tc>
                <a:tc>
                  <a:txBody>
                    <a:bodyPr/>
                    <a:lstStyle/>
                    <a:p>
                      <a:pPr lvl="0" algn="ctr">
                        <a:buNone/>
                      </a:pPr>
                      <a:r>
                        <a:rPr lang="en-US" sz="1200">
                          <a:latin typeface="Century Gothic"/>
                        </a:rPr>
                        <a:t>100%</a:t>
                      </a:r>
                    </a:p>
                  </a:txBody>
                  <a:tcPr anchor="ctr"/>
                </a:tc>
                <a:tc>
                  <a:txBody>
                    <a:bodyPr/>
                    <a:lstStyle/>
                    <a:p>
                      <a:pPr lvl="0" algn="ctr">
                        <a:buNone/>
                      </a:pPr>
                      <a:r>
                        <a:rPr lang="en-US" sz="1200" dirty="0">
                          <a:latin typeface="Century Gothic"/>
                        </a:rPr>
                        <a:t>82.6%</a:t>
                      </a:r>
                    </a:p>
                  </a:txBody>
                  <a:tcPr anchor="ctr"/>
                </a:tc>
                <a:extLst>
                  <a:ext uri="{0D108BD9-81ED-4DB2-BD59-A6C34878D82A}">
                    <a16:rowId xmlns:a16="http://schemas.microsoft.com/office/drawing/2014/main" val="1898761486"/>
                  </a:ext>
                </a:extLst>
              </a:tr>
            </a:tbl>
          </a:graphicData>
        </a:graphic>
      </p:graphicFrame>
      <p:sp>
        <p:nvSpPr>
          <p:cNvPr id="6" name="TextBox 5">
            <a:extLst>
              <a:ext uri="{FF2B5EF4-FFF2-40B4-BE49-F238E27FC236}">
                <a16:creationId xmlns:a16="http://schemas.microsoft.com/office/drawing/2014/main" id="{8873772D-78AB-4A2A-B2DD-40E201E15CFD}"/>
              </a:ext>
            </a:extLst>
          </p:cNvPr>
          <p:cNvSpPr txBox="1"/>
          <p:nvPr/>
        </p:nvSpPr>
        <p:spPr>
          <a:xfrm>
            <a:off x="267148" y="1010411"/>
            <a:ext cx="10845861" cy="52322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ea typeface="+mn-lt"/>
                <a:cs typeface="+mn-lt"/>
              </a:rPr>
              <a:t>The Candidate Assessment domain evaluates a provider's performance in preparing candidates to pass the pedagogical and content-area assessments required to obtain a Tennessee teaching license. </a:t>
            </a:r>
            <a:endParaRPr lang="en-US" sz="1400" dirty="0">
              <a:latin typeface="Century Gothic"/>
              <a:cs typeface="Calibri"/>
            </a:endParaRPr>
          </a:p>
        </p:txBody>
      </p:sp>
      <p:sp>
        <p:nvSpPr>
          <p:cNvPr id="7" name="TextBox 6">
            <a:extLst>
              <a:ext uri="{FF2B5EF4-FFF2-40B4-BE49-F238E27FC236}">
                <a16:creationId xmlns:a16="http://schemas.microsoft.com/office/drawing/2014/main" id="{60567BDF-8F99-4D0E-BD7A-A9FF85ECEADF}"/>
              </a:ext>
            </a:extLst>
          </p:cNvPr>
          <p:cNvSpPr txBox="1"/>
          <p:nvPr/>
        </p:nvSpPr>
        <p:spPr>
          <a:xfrm>
            <a:off x="274822" y="128891"/>
            <a:ext cx="11642353" cy="400110"/>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Century Gothic"/>
              </a:rPr>
              <a:t>CAEP Measure 1: Completer Effectiveness</a:t>
            </a:r>
            <a:endParaRPr lang="en-US" sz="2000" dirty="0">
              <a:cs typeface="Calibri" panose="020F0502020204030204"/>
            </a:endParaRPr>
          </a:p>
        </p:txBody>
      </p:sp>
      <p:sp>
        <p:nvSpPr>
          <p:cNvPr id="8" name="TextBox 7">
            <a:extLst>
              <a:ext uri="{FF2B5EF4-FFF2-40B4-BE49-F238E27FC236}">
                <a16:creationId xmlns:a16="http://schemas.microsoft.com/office/drawing/2014/main" id="{BA32221A-C941-4B39-97C2-E7DCD1C48693}"/>
              </a:ext>
            </a:extLst>
          </p:cNvPr>
          <p:cNvSpPr txBox="1"/>
          <p:nvPr/>
        </p:nvSpPr>
        <p:spPr>
          <a:xfrm>
            <a:off x="267148" y="702634"/>
            <a:ext cx="1155473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Century Gothic"/>
                <a:cs typeface="Calibri" panose="020F0502020204030204"/>
              </a:rPr>
              <a:t>Measure 1: Section B: Data that addresses completer effectiveness in applying professional knowledge, skills, and dispositions </a:t>
            </a:r>
            <a:endParaRPr lang="en-US" dirty="0"/>
          </a:p>
        </p:txBody>
      </p:sp>
    </p:spTree>
    <p:extLst>
      <p:ext uri="{BB962C8B-B14F-4D97-AF65-F5344CB8AC3E}">
        <p14:creationId xmlns:p14="http://schemas.microsoft.com/office/powerpoint/2010/main" val="3789624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A7AC2A5-2DA0-40D7-B489-FCB5E2B2DE8D}"/>
              </a:ext>
            </a:extLst>
          </p:cNvPr>
          <p:cNvSpPr txBox="1"/>
          <p:nvPr/>
        </p:nvSpPr>
        <p:spPr>
          <a:xfrm>
            <a:off x="446315" y="184808"/>
            <a:ext cx="11342914" cy="461665"/>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CAEP Measure 2: Satisfaction of Employers and Stakeholder Involvement </a:t>
            </a:r>
            <a:r>
              <a:rPr lang="en-US" sz="1600" dirty="0">
                <a:latin typeface="Century Gothic"/>
                <a:cs typeface="Calibri"/>
              </a:rPr>
              <a:t>(Initial)</a:t>
            </a:r>
            <a:r>
              <a:rPr lang="en-US" sz="2400" dirty="0">
                <a:latin typeface="Century Gothic"/>
                <a:cs typeface="Calibri"/>
              </a:rPr>
              <a:t>  </a:t>
            </a:r>
          </a:p>
        </p:txBody>
      </p:sp>
      <p:pic>
        <p:nvPicPr>
          <p:cNvPr id="10" name="Picture 9">
            <a:extLst>
              <a:ext uri="{FF2B5EF4-FFF2-40B4-BE49-F238E27FC236}">
                <a16:creationId xmlns:a16="http://schemas.microsoft.com/office/drawing/2014/main" id="{AD8D2711-796C-46D7-9778-CEE936827209}"/>
              </a:ext>
            </a:extLst>
          </p:cNvPr>
          <p:cNvPicPr>
            <a:picLocks noChangeAspect="1"/>
          </p:cNvPicPr>
          <p:nvPr/>
        </p:nvPicPr>
        <p:blipFill rotWithShape="1">
          <a:blip r:embed="rId3">
            <a:extLst>
              <a:ext uri="{28A0092B-C50C-407E-A947-70E740481C1C}">
                <a14:useLocalDpi xmlns:a14="http://schemas.microsoft.com/office/drawing/2010/main" val="0"/>
              </a:ext>
            </a:extLst>
          </a:blip>
          <a:srcRect l="2191" t="2360" r="1266" b="42360"/>
          <a:stretch/>
        </p:blipFill>
        <p:spPr>
          <a:xfrm>
            <a:off x="6355190" y="2362201"/>
            <a:ext cx="4792088" cy="2816744"/>
          </a:xfrm>
          <a:prstGeom prst="rect">
            <a:avLst/>
          </a:prstGeom>
          <a:ln>
            <a:solidFill>
              <a:schemeClr val="tx1"/>
            </a:solidFill>
          </a:ln>
        </p:spPr>
      </p:pic>
      <p:pic>
        <p:nvPicPr>
          <p:cNvPr id="15" name="Picture 14">
            <a:extLst>
              <a:ext uri="{FF2B5EF4-FFF2-40B4-BE49-F238E27FC236}">
                <a16:creationId xmlns:a16="http://schemas.microsoft.com/office/drawing/2014/main" id="{A065E227-34A8-47DF-AF3E-E1B6D86BC907}"/>
              </a:ext>
            </a:extLst>
          </p:cNvPr>
          <p:cNvPicPr>
            <a:picLocks noChangeAspect="1"/>
          </p:cNvPicPr>
          <p:nvPr/>
        </p:nvPicPr>
        <p:blipFill rotWithShape="1">
          <a:blip r:embed="rId4">
            <a:extLst>
              <a:ext uri="{28A0092B-C50C-407E-A947-70E740481C1C}">
                <a14:useLocalDpi xmlns:a14="http://schemas.microsoft.com/office/drawing/2010/main" val="0"/>
              </a:ext>
            </a:extLst>
          </a:blip>
          <a:srcRect l="3168" t="3033" r="1484" b="42361"/>
          <a:stretch/>
        </p:blipFill>
        <p:spPr>
          <a:xfrm>
            <a:off x="811887" y="2362201"/>
            <a:ext cx="5024925" cy="2816744"/>
          </a:xfrm>
          <a:prstGeom prst="rect">
            <a:avLst/>
          </a:prstGeom>
          <a:ln>
            <a:solidFill>
              <a:schemeClr val="tx1"/>
            </a:solidFill>
          </a:ln>
        </p:spPr>
      </p:pic>
      <p:sp>
        <p:nvSpPr>
          <p:cNvPr id="16" name="TextBox 15">
            <a:extLst>
              <a:ext uri="{FF2B5EF4-FFF2-40B4-BE49-F238E27FC236}">
                <a16:creationId xmlns:a16="http://schemas.microsoft.com/office/drawing/2014/main" id="{E646AA91-1FFD-49A6-BE57-8A4FE6ED9EC1}"/>
              </a:ext>
            </a:extLst>
          </p:cNvPr>
          <p:cNvSpPr txBox="1"/>
          <p:nvPr/>
        </p:nvSpPr>
        <p:spPr>
          <a:xfrm>
            <a:off x="337278" y="778898"/>
            <a:ext cx="11854722" cy="523220"/>
          </a:xfrm>
          <a:prstGeom prst="rect">
            <a:avLst/>
          </a:prstGeom>
          <a:noFill/>
          <a:ln>
            <a:noFill/>
          </a:ln>
        </p:spPr>
        <p:txBody>
          <a:bodyPr wrap="square" rtlCol="0">
            <a:spAutoFit/>
          </a:bodyPr>
          <a:lstStyle/>
          <a:p>
            <a:r>
              <a:rPr lang="en-US" sz="1400" dirty="0">
                <a:latin typeface="Century Gothic" panose="020B0502020202020204" pitchFamily="34" charset="0"/>
              </a:rPr>
              <a:t>The metrics below report to the extent which cohort members agree that their EPP coursework and clinical experiences (e.g. student teaching, job-embedded, internships, etc.) prepared them for teaching.</a:t>
            </a:r>
          </a:p>
        </p:txBody>
      </p:sp>
    </p:spTree>
    <p:extLst>
      <p:ext uri="{BB962C8B-B14F-4D97-AF65-F5344CB8AC3E}">
        <p14:creationId xmlns:p14="http://schemas.microsoft.com/office/powerpoint/2010/main" val="2666129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A7AC2A5-2DA0-40D7-B489-FCB5E2B2DE8D}"/>
              </a:ext>
            </a:extLst>
          </p:cNvPr>
          <p:cNvSpPr txBox="1"/>
          <p:nvPr/>
        </p:nvSpPr>
        <p:spPr>
          <a:xfrm>
            <a:off x="511630" y="152150"/>
            <a:ext cx="11244941" cy="461665"/>
          </a:xfrm>
          <a:prstGeom prst="rect">
            <a:avLst/>
          </a:prstGeom>
          <a:noFill/>
          <a:ln>
            <a:solidFill>
              <a:srgbClr val="C0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CAEP Measure 2: Satisfaction of Employers and Stakeholder Involvement</a:t>
            </a:r>
            <a:r>
              <a:rPr lang="en-US" sz="1600" dirty="0">
                <a:latin typeface="Century Gothic"/>
                <a:cs typeface="Calibri"/>
              </a:rPr>
              <a:t>(Initial)</a:t>
            </a:r>
            <a:r>
              <a:rPr lang="en-US" sz="2000" dirty="0">
                <a:latin typeface="Century Gothic"/>
                <a:cs typeface="Calibri"/>
              </a:rPr>
              <a:t> </a:t>
            </a:r>
            <a:r>
              <a:rPr lang="en-US" sz="2400" dirty="0">
                <a:latin typeface="Century Gothic"/>
                <a:cs typeface="Calibri"/>
              </a:rPr>
              <a:t> </a:t>
            </a:r>
          </a:p>
        </p:txBody>
      </p:sp>
      <p:pic>
        <p:nvPicPr>
          <p:cNvPr id="3" name="Picture 2">
            <a:extLst>
              <a:ext uri="{FF2B5EF4-FFF2-40B4-BE49-F238E27FC236}">
                <a16:creationId xmlns:a16="http://schemas.microsoft.com/office/drawing/2014/main" id="{E6455780-3985-4F52-A8B1-2F68E00B6A19}"/>
              </a:ext>
            </a:extLst>
          </p:cNvPr>
          <p:cNvPicPr>
            <a:picLocks noChangeAspect="1"/>
          </p:cNvPicPr>
          <p:nvPr/>
        </p:nvPicPr>
        <p:blipFill rotWithShape="1">
          <a:blip r:embed="rId3">
            <a:extLst>
              <a:ext uri="{28A0092B-C50C-407E-A947-70E740481C1C}">
                <a14:useLocalDpi xmlns:a14="http://schemas.microsoft.com/office/drawing/2010/main" val="0"/>
              </a:ext>
            </a:extLst>
          </a:blip>
          <a:srcRect l="1857" t="4568" r="1743" b="44707"/>
          <a:stretch/>
        </p:blipFill>
        <p:spPr>
          <a:xfrm>
            <a:off x="699065" y="2603528"/>
            <a:ext cx="5080985" cy="2416282"/>
          </a:xfrm>
          <a:prstGeom prst="rect">
            <a:avLst/>
          </a:prstGeom>
          <a:ln>
            <a:solidFill>
              <a:schemeClr val="tx1"/>
            </a:solidFill>
          </a:ln>
        </p:spPr>
      </p:pic>
      <p:pic>
        <p:nvPicPr>
          <p:cNvPr id="12" name="Picture 11">
            <a:extLst>
              <a:ext uri="{FF2B5EF4-FFF2-40B4-BE49-F238E27FC236}">
                <a16:creationId xmlns:a16="http://schemas.microsoft.com/office/drawing/2014/main" id="{EC343D71-C3B1-4BAC-9914-F7ABA085D482}"/>
              </a:ext>
            </a:extLst>
          </p:cNvPr>
          <p:cNvPicPr>
            <a:picLocks noChangeAspect="1"/>
          </p:cNvPicPr>
          <p:nvPr/>
        </p:nvPicPr>
        <p:blipFill rotWithShape="1">
          <a:blip r:embed="rId4">
            <a:extLst>
              <a:ext uri="{28A0092B-C50C-407E-A947-70E740481C1C}">
                <a14:useLocalDpi xmlns:a14="http://schemas.microsoft.com/office/drawing/2010/main" val="0"/>
              </a:ext>
            </a:extLst>
          </a:blip>
          <a:srcRect l="2835" t="2742" r="2157" b="46892"/>
          <a:stretch/>
        </p:blipFill>
        <p:spPr>
          <a:xfrm>
            <a:off x="6411952" y="2603527"/>
            <a:ext cx="5080985" cy="2416283"/>
          </a:xfrm>
          <a:prstGeom prst="rect">
            <a:avLst/>
          </a:prstGeom>
          <a:ln>
            <a:solidFill>
              <a:schemeClr val="tx1"/>
            </a:solidFill>
          </a:ln>
        </p:spPr>
      </p:pic>
      <p:sp>
        <p:nvSpPr>
          <p:cNvPr id="6" name="TextBox 5">
            <a:extLst>
              <a:ext uri="{FF2B5EF4-FFF2-40B4-BE49-F238E27FC236}">
                <a16:creationId xmlns:a16="http://schemas.microsoft.com/office/drawing/2014/main" id="{CFA10912-64AC-423D-9677-760D8AA74029}"/>
              </a:ext>
            </a:extLst>
          </p:cNvPr>
          <p:cNvSpPr txBox="1"/>
          <p:nvPr/>
        </p:nvSpPr>
        <p:spPr>
          <a:xfrm>
            <a:off x="321039" y="1239339"/>
            <a:ext cx="11626122" cy="738664"/>
          </a:xfrm>
          <a:prstGeom prst="rect">
            <a:avLst/>
          </a:prstGeom>
          <a:noFill/>
          <a:ln>
            <a:noFill/>
          </a:ln>
        </p:spPr>
        <p:txBody>
          <a:bodyPr wrap="square" rtlCol="0">
            <a:spAutoFit/>
          </a:bodyPr>
          <a:lstStyle/>
          <a:p>
            <a:r>
              <a:rPr lang="en-US" sz="1400" dirty="0">
                <a:latin typeface="Century Gothic" panose="020B0502020202020204" pitchFamily="34" charset="0"/>
              </a:rPr>
              <a:t>The metrics below report to the extent which cohort members agree that they would recommend the EPP to someone considering teaching. Additionally the survey response rate identifies cohort members who were employed in a Tennessee public school at the time the survey was administered. </a:t>
            </a:r>
          </a:p>
        </p:txBody>
      </p:sp>
    </p:spTree>
    <p:extLst>
      <p:ext uri="{BB962C8B-B14F-4D97-AF65-F5344CB8AC3E}">
        <p14:creationId xmlns:p14="http://schemas.microsoft.com/office/powerpoint/2010/main" val="1922661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9523B3-1872-441E-89FB-EAE1D3957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55653798-EDF4-4EC3-89C5-C8FAEC5074FD}"/>
              </a:ext>
            </a:extLst>
          </p:cNvPr>
          <p:cNvSpPr/>
          <p:nvPr/>
        </p:nvSpPr>
        <p:spPr>
          <a:xfrm>
            <a:off x="293647" y="280927"/>
            <a:ext cx="10824117" cy="369332"/>
          </a:xfrm>
          <a:prstGeom prst="rect">
            <a:avLst/>
          </a:prstGeom>
          <a:ln>
            <a:solidFill>
              <a:srgbClr val="C00000"/>
            </a:solidFill>
          </a:ln>
        </p:spPr>
        <p:txBody>
          <a:bodyPr wrap="square">
            <a:spAutoFit/>
          </a:bodyPr>
          <a:lstStyle/>
          <a:p>
            <a:r>
              <a:rPr lang="en-US" dirty="0">
                <a:latin typeface="Century Gothic"/>
                <a:cs typeface="Calibri"/>
              </a:rPr>
              <a:t>CAEP Measure 3: Candidacy Competency at Completion </a:t>
            </a:r>
            <a:r>
              <a:rPr lang="en-US" sz="1400" dirty="0">
                <a:latin typeface="Century Gothic"/>
                <a:cs typeface="Calibri"/>
              </a:rPr>
              <a:t>(Initial)</a:t>
            </a:r>
            <a:r>
              <a:rPr lang="en-US" sz="1600" dirty="0">
                <a:solidFill>
                  <a:srgbClr val="C00000"/>
                </a:solidFill>
                <a:latin typeface="Century Gothic"/>
                <a:cs typeface="Calibri"/>
              </a:rPr>
              <a:t> </a:t>
            </a:r>
          </a:p>
        </p:txBody>
      </p:sp>
      <p:pic>
        <p:nvPicPr>
          <p:cNvPr id="6" name="Picture 5">
            <a:extLst>
              <a:ext uri="{FF2B5EF4-FFF2-40B4-BE49-F238E27FC236}">
                <a16:creationId xmlns:a16="http://schemas.microsoft.com/office/drawing/2014/main" id="{80A883A3-23A0-4643-B96A-A6B23CA11B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36397" y="1991199"/>
            <a:ext cx="5968665" cy="2875602"/>
          </a:xfrm>
          <a:prstGeom prst="rect">
            <a:avLst/>
          </a:prstGeom>
          <a:ln>
            <a:solidFill>
              <a:schemeClr val="tx1"/>
            </a:solidFill>
          </a:ln>
        </p:spPr>
      </p:pic>
      <p:sp>
        <p:nvSpPr>
          <p:cNvPr id="2" name="TextBox 1">
            <a:extLst>
              <a:ext uri="{FF2B5EF4-FFF2-40B4-BE49-F238E27FC236}">
                <a16:creationId xmlns:a16="http://schemas.microsoft.com/office/drawing/2014/main" id="{31F081EC-85F1-43F2-BE19-24B3766BF8DD}"/>
              </a:ext>
            </a:extLst>
          </p:cNvPr>
          <p:cNvSpPr txBox="1"/>
          <p:nvPr/>
        </p:nvSpPr>
        <p:spPr>
          <a:xfrm>
            <a:off x="429458" y="2890934"/>
            <a:ext cx="4877481" cy="830997"/>
          </a:xfrm>
          <a:prstGeom prst="rect">
            <a:avLst/>
          </a:prstGeom>
          <a:noFill/>
          <a:ln>
            <a:solidFill>
              <a:schemeClr val="tx1"/>
            </a:solidFill>
          </a:ln>
        </p:spPr>
        <p:txBody>
          <a:bodyPr wrap="square" rtlCol="0">
            <a:spAutoFit/>
          </a:bodyPr>
          <a:lstStyle/>
          <a:p>
            <a:pPr algn="ctr"/>
            <a:r>
              <a:rPr lang="en-US" sz="1600" dirty="0">
                <a:latin typeface="Century Gothic"/>
                <a:ea typeface="+mn-lt"/>
                <a:cs typeface="+mn-lt"/>
              </a:rPr>
              <a:t>Documented responders were asked to rate their satisfaction with level of preparation from the EPP program for the teaching profession.</a:t>
            </a:r>
          </a:p>
        </p:txBody>
      </p:sp>
    </p:spTree>
    <p:extLst>
      <p:ext uri="{BB962C8B-B14F-4D97-AF65-F5344CB8AC3E}">
        <p14:creationId xmlns:p14="http://schemas.microsoft.com/office/powerpoint/2010/main" val="2813605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f137772-300b-416a-bb37-5a395ce81e1f" xsi:nil="true"/>
    <lcf76f155ced4ddcb4097134ff3c332f xmlns="99b33ca6-75f0-4d0e-b99e-06eaa15864d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17097D242D1FB4C81D1639E279053A6" ma:contentTypeVersion="17" ma:contentTypeDescription="Create a new document." ma:contentTypeScope="" ma:versionID="4ee5abbcf57329cd68fb0dce57cbc9af">
  <xsd:schema xmlns:xsd="http://www.w3.org/2001/XMLSchema" xmlns:xs="http://www.w3.org/2001/XMLSchema" xmlns:p="http://schemas.microsoft.com/office/2006/metadata/properties" xmlns:ns2="99b33ca6-75f0-4d0e-b99e-06eaa15864d4" xmlns:ns3="5f137772-300b-416a-bb37-5a395ce81e1f" targetNamespace="http://schemas.microsoft.com/office/2006/metadata/properties" ma:root="true" ma:fieldsID="b588b868fbb2b22d8ffd5036daaa764a" ns2:_="" ns3:_="">
    <xsd:import namespace="99b33ca6-75f0-4d0e-b99e-06eaa15864d4"/>
    <xsd:import namespace="5f137772-300b-416a-bb37-5a395ce81e1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b33ca6-75f0-4d0e-b99e-06eaa15864d4"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d5b6f8b-ab5a-443f-9213-17393ee5a312"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137772-300b-416a-bb37-5a395ce81e1f"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299a0be4-4e0c-49a5-92ea-03b0f31e1844}" ma:internalName="TaxCatchAll" ma:showField="CatchAllData" ma:web="5f137772-300b-416a-bb37-5a395ce81e1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08A9F5-325F-4023-BD7A-E871FFD83E11}">
  <ds:schemaRefs>
    <ds:schemaRef ds:uri="http://schemas.microsoft.com/office/infopath/2007/PartnerControls"/>
    <ds:schemaRef ds:uri="http://schemas.microsoft.com/office/2006/documentManagement/types"/>
    <ds:schemaRef ds:uri="99b33ca6-75f0-4d0e-b99e-06eaa15864d4"/>
    <ds:schemaRef ds:uri="http://www.w3.org/XML/1998/namespace"/>
    <ds:schemaRef ds:uri="http://purl.org/dc/elements/1.1/"/>
    <ds:schemaRef ds:uri="http://schemas.openxmlformats.org/package/2006/metadata/core-properties"/>
    <ds:schemaRef ds:uri="http://purl.org/dc/terms/"/>
    <ds:schemaRef ds:uri="5f137772-300b-416a-bb37-5a395ce81e1f"/>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2286FEC6-6BAD-4831-B995-96D860489B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b33ca6-75f0-4d0e-b99e-06eaa15864d4"/>
    <ds:schemaRef ds:uri="5f137772-300b-416a-bb37-5a395ce81e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C2A6C1F-19BB-446C-AD95-56BE808462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1334</TotalTime>
  <Words>1144</Words>
  <Application>Microsoft Office PowerPoint</Application>
  <PresentationFormat>Widescreen</PresentationFormat>
  <Paragraphs>206</Paragraphs>
  <Slides>13</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2025 Annual EPP Accreditation Reporting Measures (2023-2024 Completer Data)</vt:lpstr>
      <vt:lpstr> Performance Measures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Jacob I. Edwards</dc:creator>
  <cp:lastModifiedBy>Aisha Thornton</cp:lastModifiedBy>
  <cp:revision>70</cp:revision>
  <dcterms:created xsi:type="dcterms:W3CDTF">2020-11-13T20:31:54Z</dcterms:created>
  <dcterms:modified xsi:type="dcterms:W3CDTF">2025-04-16T18:55:05Z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0x010100117097D242D1FB4C81D1639E279053A6</vt:lpwstr>
  </property>
</Properties>
</file>