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20"/>
  </p:notesMasterIdLst>
  <p:sldIdLst>
    <p:sldId id="288" r:id="rId5"/>
    <p:sldId id="291" r:id="rId6"/>
    <p:sldId id="285" r:id="rId7"/>
    <p:sldId id="303" r:id="rId8"/>
    <p:sldId id="302" r:id="rId9"/>
    <p:sldId id="292" r:id="rId10"/>
    <p:sldId id="260" r:id="rId11"/>
    <p:sldId id="263" r:id="rId12"/>
    <p:sldId id="265" r:id="rId13"/>
    <p:sldId id="287" r:id="rId14"/>
    <p:sldId id="267" r:id="rId15"/>
    <p:sldId id="300" r:id="rId16"/>
    <p:sldId id="273" r:id="rId17"/>
    <p:sldId id="275" r:id="rId18"/>
    <p:sldId id="280" r:id="rId1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isha Thornton" initials="AT" lastIdx="1" clrIdx="0">
    <p:extLst>
      <p:ext uri="{19B8F6BF-5375-455C-9EA6-DF929625EA0E}">
        <p15:presenceInfo xmlns:p15="http://schemas.microsoft.com/office/powerpoint/2012/main" userId="S-1-5-21-2495805190-1750399402-791540714-48202"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C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158" autoAdjust="0"/>
    <p:restoredTop sz="85697" autoAdjust="0"/>
  </p:normalViewPr>
  <p:slideViewPr>
    <p:cSldViewPr snapToGrid="0">
      <p:cViewPr varScale="1">
        <p:scale>
          <a:sx n="94" d="100"/>
          <a:sy n="94" d="100"/>
        </p:scale>
        <p:origin x="360"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3" Type="http://schemas.openxmlformats.org/officeDocument/2006/relationships/customXml" Target="../customXml/item3.xml"/><Relationship Id="rId21" Type="http://schemas.openxmlformats.org/officeDocument/2006/relationships/commentAuthors" Target="commentAuthor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B2C035E-F354-4375-86CB-74A3346CD463}" type="datetimeFigureOut">
              <a:rPr lang="en-US" smtClean="0"/>
              <a:t>4/8/2026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7F37544-F820-417B-8AE6-E19E0A74BFDD}" type="slidenum">
              <a:rPr lang="en-US" smtClean="0"/>
              <a:t>‹#›</a:t>
            </a:fld>
            <a:endParaRPr lang="en-US"/>
          </a:p>
        </p:txBody>
      </p:sp>
    </p:spTree>
    <p:extLst>
      <p:ext uri="{BB962C8B-B14F-4D97-AF65-F5344CB8AC3E}">
        <p14:creationId xmlns:p14="http://schemas.microsoft.com/office/powerpoint/2010/main" val="164667071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It’s important to note that last year, the EPP did not meet the state average in both areas (L3 by 2% L4 by 16%), so significant gains were made this year. </a:t>
            </a:r>
          </a:p>
        </p:txBody>
      </p:sp>
      <p:sp>
        <p:nvSpPr>
          <p:cNvPr id="4" name="Slide Number Placeholder 3"/>
          <p:cNvSpPr>
            <a:spLocks noGrp="1"/>
          </p:cNvSpPr>
          <p:nvPr>
            <p:ph type="sldNum" sz="quarter" idx="5"/>
          </p:nvPr>
        </p:nvSpPr>
        <p:spPr/>
        <p:txBody>
          <a:bodyPr/>
          <a:lstStyle/>
          <a:p>
            <a:fld id="{A7F37544-F820-417B-8AE6-E19E0A74BFDD}" type="slidenum">
              <a:rPr lang="en-US" smtClean="0"/>
              <a:t>6</a:t>
            </a:fld>
            <a:endParaRPr lang="en-US"/>
          </a:p>
        </p:txBody>
      </p:sp>
    </p:spTree>
    <p:extLst>
      <p:ext uri="{BB962C8B-B14F-4D97-AF65-F5344CB8AC3E}">
        <p14:creationId xmlns:p14="http://schemas.microsoft.com/office/powerpoint/2010/main" val="253788768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A7F37544-F820-417B-8AE6-E19E0A74BFDD}" type="slidenum">
              <a:rPr lang="en-US" smtClean="0"/>
              <a:t>7</a:t>
            </a:fld>
            <a:endParaRPr lang="en-US"/>
          </a:p>
        </p:txBody>
      </p:sp>
    </p:spTree>
    <p:extLst>
      <p:ext uri="{BB962C8B-B14F-4D97-AF65-F5344CB8AC3E}">
        <p14:creationId xmlns:p14="http://schemas.microsoft.com/office/powerpoint/2010/main" val="212620663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Level 3 97.8 Average  – 91.7 Early Childhood Education</a:t>
            </a:r>
          </a:p>
          <a:p>
            <a:r>
              <a:rPr lang="en-US" dirty="0"/>
              <a:t>               100% Elementary Education</a:t>
            </a:r>
          </a:p>
          <a:p>
            <a:endParaRPr lang="en-US" dirty="0"/>
          </a:p>
          <a:p>
            <a:r>
              <a:rPr lang="en-US" dirty="0"/>
              <a:t>Level 4 – 76.1% avg based on 66.7% Early Childhood Ed</a:t>
            </a:r>
          </a:p>
          <a:p>
            <a:r>
              <a:rPr lang="en-US" dirty="0"/>
              <a:t>               69.2% Elementary Education</a:t>
            </a:r>
          </a:p>
        </p:txBody>
      </p:sp>
      <p:sp>
        <p:nvSpPr>
          <p:cNvPr id="4" name="Slide Number Placeholder 3"/>
          <p:cNvSpPr>
            <a:spLocks noGrp="1"/>
          </p:cNvSpPr>
          <p:nvPr>
            <p:ph type="sldNum" sz="quarter" idx="5"/>
          </p:nvPr>
        </p:nvSpPr>
        <p:spPr/>
        <p:txBody>
          <a:bodyPr/>
          <a:lstStyle/>
          <a:p>
            <a:fld id="{0AB414E4-DF2F-47A6-8D12-17E13C2818EE}" type="slidenum">
              <a:rPr lang="en-US" smtClean="0"/>
              <a:t>8</a:t>
            </a:fld>
            <a:endParaRPr lang="en-US"/>
          </a:p>
        </p:txBody>
      </p:sp>
    </p:spTree>
    <p:extLst>
      <p:ext uri="{BB962C8B-B14F-4D97-AF65-F5344CB8AC3E}">
        <p14:creationId xmlns:p14="http://schemas.microsoft.com/office/powerpoint/2010/main" val="394800737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AB414E4-DF2F-47A6-8D12-17E13C2818EE}" type="slidenum">
              <a:rPr lang="en-US" smtClean="0"/>
              <a:t>9</a:t>
            </a:fld>
            <a:endParaRPr lang="en-US"/>
          </a:p>
        </p:txBody>
      </p:sp>
    </p:spTree>
    <p:extLst>
      <p:ext uri="{BB962C8B-B14F-4D97-AF65-F5344CB8AC3E}">
        <p14:creationId xmlns:p14="http://schemas.microsoft.com/office/powerpoint/2010/main" val="243199332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AB414E4-DF2F-47A6-8D12-17E13C2818EE}" type="slidenum">
              <a:rPr lang="en-US" smtClean="0"/>
              <a:t>10</a:t>
            </a:fld>
            <a:endParaRPr lang="en-US"/>
          </a:p>
        </p:txBody>
      </p:sp>
    </p:spTree>
    <p:extLst>
      <p:ext uri="{BB962C8B-B14F-4D97-AF65-F5344CB8AC3E}">
        <p14:creationId xmlns:p14="http://schemas.microsoft.com/office/powerpoint/2010/main" val="319518331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Increase in participation from 2024 by 2.3%</a:t>
            </a:r>
          </a:p>
          <a:p>
            <a:endParaRPr lang="en-US" dirty="0"/>
          </a:p>
        </p:txBody>
      </p:sp>
      <p:sp>
        <p:nvSpPr>
          <p:cNvPr id="4" name="Slide Number Placeholder 3"/>
          <p:cNvSpPr>
            <a:spLocks noGrp="1"/>
          </p:cNvSpPr>
          <p:nvPr>
            <p:ph type="sldNum" sz="quarter" idx="5"/>
          </p:nvPr>
        </p:nvSpPr>
        <p:spPr/>
        <p:txBody>
          <a:bodyPr/>
          <a:lstStyle/>
          <a:p>
            <a:fld id="{0AB414E4-DF2F-47A6-8D12-17E13C2818EE}" type="slidenum">
              <a:rPr lang="en-US" smtClean="0"/>
              <a:t>11</a:t>
            </a:fld>
            <a:endParaRPr lang="en-US"/>
          </a:p>
        </p:txBody>
      </p:sp>
    </p:spTree>
    <p:extLst>
      <p:ext uri="{BB962C8B-B14F-4D97-AF65-F5344CB8AC3E}">
        <p14:creationId xmlns:p14="http://schemas.microsoft.com/office/powerpoint/2010/main" val="304448351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AB414E4-DF2F-47A6-8D12-17E13C2818EE}" type="slidenum">
              <a:rPr lang="en-US" smtClean="0"/>
              <a:t>12</a:t>
            </a:fld>
            <a:endParaRPr lang="en-US"/>
          </a:p>
        </p:txBody>
      </p:sp>
    </p:spTree>
    <p:extLst>
      <p:ext uri="{BB962C8B-B14F-4D97-AF65-F5344CB8AC3E}">
        <p14:creationId xmlns:p14="http://schemas.microsoft.com/office/powerpoint/2010/main" val="139040768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AB414E4-DF2F-47A6-8D12-17E13C2818EE}" type="slidenum">
              <a:rPr lang="en-US" smtClean="0"/>
              <a:t>14</a:t>
            </a:fld>
            <a:endParaRPr lang="en-US"/>
          </a:p>
        </p:txBody>
      </p:sp>
    </p:spTree>
    <p:extLst>
      <p:ext uri="{BB962C8B-B14F-4D97-AF65-F5344CB8AC3E}">
        <p14:creationId xmlns:p14="http://schemas.microsoft.com/office/powerpoint/2010/main" val="384967833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C1D052-06BF-4D71-A0CA-E84775724683}"/>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1D9C7049-76D5-40C6-A2E8-1832A7B8DEE2}"/>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2503EACA-9C8B-46FE-9918-07C72A25E71E}"/>
              </a:ext>
            </a:extLst>
          </p:cNvPr>
          <p:cNvSpPr>
            <a:spLocks noGrp="1"/>
          </p:cNvSpPr>
          <p:nvPr>
            <p:ph type="dt" sz="half" idx="10"/>
          </p:nvPr>
        </p:nvSpPr>
        <p:spPr/>
        <p:txBody>
          <a:bodyPr/>
          <a:lstStyle/>
          <a:p>
            <a:fld id="{8B235F27-C183-4634-B135-261479C233ED}" type="datetimeFigureOut">
              <a:rPr lang="en-US" smtClean="0"/>
              <a:t>4/8/2026</a:t>
            </a:fld>
            <a:endParaRPr lang="en-US"/>
          </a:p>
        </p:txBody>
      </p:sp>
      <p:sp>
        <p:nvSpPr>
          <p:cNvPr id="5" name="Footer Placeholder 4">
            <a:extLst>
              <a:ext uri="{FF2B5EF4-FFF2-40B4-BE49-F238E27FC236}">
                <a16:creationId xmlns:a16="http://schemas.microsoft.com/office/drawing/2014/main" id="{29839D8C-A0F0-4C50-B2F9-F045C21ADFF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14838A6-8EC7-4B3D-969F-3CDB3A0CD7F5}"/>
              </a:ext>
            </a:extLst>
          </p:cNvPr>
          <p:cNvSpPr>
            <a:spLocks noGrp="1"/>
          </p:cNvSpPr>
          <p:nvPr>
            <p:ph type="sldNum" sz="quarter" idx="12"/>
          </p:nvPr>
        </p:nvSpPr>
        <p:spPr/>
        <p:txBody>
          <a:bodyPr/>
          <a:lstStyle/>
          <a:p>
            <a:fld id="{65F3B54F-5967-4FE4-9FF3-FBAC0059414D}" type="slidenum">
              <a:rPr lang="en-US" smtClean="0"/>
              <a:t>‹#›</a:t>
            </a:fld>
            <a:endParaRPr lang="en-US"/>
          </a:p>
        </p:txBody>
      </p:sp>
    </p:spTree>
    <p:extLst>
      <p:ext uri="{BB962C8B-B14F-4D97-AF65-F5344CB8AC3E}">
        <p14:creationId xmlns:p14="http://schemas.microsoft.com/office/powerpoint/2010/main" val="2946368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25530E-5DD3-41D1-9460-B0B72E765744}"/>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E25A3A92-6A1F-4CB5-87A7-25B40DC2B8D8}"/>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ABC971B-982C-4706-984A-81D9F1325643}"/>
              </a:ext>
            </a:extLst>
          </p:cNvPr>
          <p:cNvSpPr>
            <a:spLocks noGrp="1"/>
          </p:cNvSpPr>
          <p:nvPr>
            <p:ph type="dt" sz="half" idx="10"/>
          </p:nvPr>
        </p:nvSpPr>
        <p:spPr/>
        <p:txBody>
          <a:bodyPr/>
          <a:lstStyle/>
          <a:p>
            <a:fld id="{8B235F27-C183-4634-B135-261479C233ED}" type="datetimeFigureOut">
              <a:rPr lang="en-US" smtClean="0"/>
              <a:t>4/8/2026</a:t>
            </a:fld>
            <a:endParaRPr lang="en-US"/>
          </a:p>
        </p:txBody>
      </p:sp>
      <p:sp>
        <p:nvSpPr>
          <p:cNvPr id="5" name="Footer Placeholder 4">
            <a:extLst>
              <a:ext uri="{FF2B5EF4-FFF2-40B4-BE49-F238E27FC236}">
                <a16:creationId xmlns:a16="http://schemas.microsoft.com/office/drawing/2014/main" id="{B4381463-F460-4E26-8558-1349347534F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9FEA05A-1778-4DE1-8F73-AAC16ED65D31}"/>
              </a:ext>
            </a:extLst>
          </p:cNvPr>
          <p:cNvSpPr>
            <a:spLocks noGrp="1"/>
          </p:cNvSpPr>
          <p:nvPr>
            <p:ph type="sldNum" sz="quarter" idx="12"/>
          </p:nvPr>
        </p:nvSpPr>
        <p:spPr/>
        <p:txBody>
          <a:bodyPr/>
          <a:lstStyle/>
          <a:p>
            <a:fld id="{65F3B54F-5967-4FE4-9FF3-FBAC0059414D}" type="slidenum">
              <a:rPr lang="en-US" smtClean="0"/>
              <a:t>‹#›</a:t>
            </a:fld>
            <a:endParaRPr lang="en-US"/>
          </a:p>
        </p:txBody>
      </p:sp>
    </p:spTree>
    <p:extLst>
      <p:ext uri="{BB962C8B-B14F-4D97-AF65-F5344CB8AC3E}">
        <p14:creationId xmlns:p14="http://schemas.microsoft.com/office/powerpoint/2010/main" val="152990809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B62445D-1EE3-48AA-A8DE-57110C2A8A48}"/>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131152FC-49F0-41E0-A2D7-D8959043CDF5}"/>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0BF4046-EB7B-45A6-A5FB-D31E71EE2983}"/>
              </a:ext>
            </a:extLst>
          </p:cNvPr>
          <p:cNvSpPr>
            <a:spLocks noGrp="1"/>
          </p:cNvSpPr>
          <p:nvPr>
            <p:ph type="dt" sz="half" idx="10"/>
          </p:nvPr>
        </p:nvSpPr>
        <p:spPr/>
        <p:txBody>
          <a:bodyPr/>
          <a:lstStyle/>
          <a:p>
            <a:fld id="{8B235F27-C183-4634-B135-261479C233ED}" type="datetimeFigureOut">
              <a:rPr lang="en-US" smtClean="0"/>
              <a:t>4/8/2026</a:t>
            </a:fld>
            <a:endParaRPr lang="en-US"/>
          </a:p>
        </p:txBody>
      </p:sp>
      <p:sp>
        <p:nvSpPr>
          <p:cNvPr id="5" name="Footer Placeholder 4">
            <a:extLst>
              <a:ext uri="{FF2B5EF4-FFF2-40B4-BE49-F238E27FC236}">
                <a16:creationId xmlns:a16="http://schemas.microsoft.com/office/drawing/2014/main" id="{4293E230-A8E1-4390-9099-5604356E492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6E6E2E3-7BBF-49B2-8B46-282405447148}"/>
              </a:ext>
            </a:extLst>
          </p:cNvPr>
          <p:cNvSpPr>
            <a:spLocks noGrp="1"/>
          </p:cNvSpPr>
          <p:nvPr>
            <p:ph type="sldNum" sz="quarter" idx="12"/>
          </p:nvPr>
        </p:nvSpPr>
        <p:spPr/>
        <p:txBody>
          <a:bodyPr/>
          <a:lstStyle/>
          <a:p>
            <a:fld id="{65F3B54F-5967-4FE4-9FF3-FBAC0059414D}" type="slidenum">
              <a:rPr lang="en-US" smtClean="0"/>
              <a:t>‹#›</a:t>
            </a:fld>
            <a:endParaRPr lang="en-US"/>
          </a:p>
        </p:txBody>
      </p:sp>
    </p:spTree>
    <p:extLst>
      <p:ext uri="{BB962C8B-B14F-4D97-AF65-F5344CB8AC3E}">
        <p14:creationId xmlns:p14="http://schemas.microsoft.com/office/powerpoint/2010/main" val="14746472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5893F4-AA3A-4704-ACFB-4C6DDBFDC39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B277AD3F-E135-44DC-BE24-1E70313465E8}"/>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FF5CBA2-B318-44B6-A45F-0A56BD72553B}"/>
              </a:ext>
            </a:extLst>
          </p:cNvPr>
          <p:cNvSpPr>
            <a:spLocks noGrp="1"/>
          </p:cNvSpPr>
          <p:nvPr>
            <p:ph type="dt" sz="half" idx="10"/>
          </p:nvPr>
        </p:nvSpPr>
        <p:spPr/>
        <p:txBody>
          <a:bodyPr/>
          <a:lstStyle/>
          <a:p>
            <a:fld id="{8B235F27-C183-4634-B135-261479C233ED}" type="datetimeFigureOut">
              <a:rPr lang="en-US" smtClean="0"/>
              <a:t>4/8/2026</a:t>
            </a:fld>
            <a:endParaRPr lang="en-US"/>
          </a:p>
        </p:txBody>
      </p:sp>
      <p:sp>
        <p:nvSpPr>
          <p:cNvPr id="5" name="Footer Placeholder 4">
            <a:extLst>
              <a:ext uri="{FF2B5EF4-FFF2-40B4-BE49-F238E27FC236}">
                <a16:creationId xmlns:a16="http://schemas.microsoft.com/office/drawing/2014/main" id="{4F545489-F00E-4C10-BD11-55AAADC1172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8B043BA-8563-49F2-93B5-CDBE8E5D9CB9}"/>
              </a:ext>
            </a:extLst>
          </p:cNvPr>
          <p:cNvSpPr>
            <a:spLocks noGrp="1"/>
          </p:cNvSpPr>
          <p:nvPr>
            <p:ph type="sldNum" sz="quarter" idx="12"/>
          </p:nvPr>
        </p:nvSpPr>
        <p:spPr/>
        <p:txBody>
          <a:bodyPr/>
          <a:lstStyle/>
          <a:p>
            <a:fld id="{65F3B54F-5967-4FE4-9FF3-FBAC0059414D}" type="slidenum">
              <a:rPr lang="en-US" smtClean="0"/>
              <a:t>‹#›</a:t>
            </a:fld>
            <a:endParaRPr lang="en-US"/>
          </a:p>
        </p:txBody>
      </p:sp>
    </p:spTree>
    <p:extLst>
      <p:ext uri="{BB962C8B-B14F-4D97-AF65-F5344CB8AC3E}">
        <p14:creationId xmlns:p14="http://schemas.microsoft.com/office/powerpoint/2010/main" val="15968491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98163C-E9E4-4A21-A80F-AAE565ED23CB}"/>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5CB67BC7-372C-4264-937F-1C1BB9741859}"/>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83B316BC-D1E5-44A3-AE65-DF632CFE61B8}"/>
              </a:ext>
            </a:extLst>
          </p:cNvPr>
          <p:cNvSpPr>
            <a:spLocks noGrp="1"/>
          </p:cNvSpPr>
          <p:nvPr>
            <p:ph type="dt" sz="half" idx="10"/>
          </p:nvPr>
        </p:nvSpPr>
        <p:spPr/>
        <p:txBody>
          <a:bodyPr/>
          <a:lstStyle/>
          <a:p>
            <a:fld id="{8B235F27-C183-4634-B135-261479C233ED}" type="datetimeFigureOut">
              <a:rPr lang="en-US" smtClean="0"/>
              <a:t>4/8/2026</a:t>
            </a:fld>
            <a:endParaRPr lang="en-US"/>
          </a:p>
        </p:txBody>
      </p:sp>
      <p:sp>
        <p:nvSpPr>
          <p:cNvPr id="5" name="Footer Placeholder 4">
            <a:extLst>
              <a:ext uri="{FF2B5EF4-FFF2-40B4-BE49-F238E27FC236}">
                <a16:creationId xmlns:a16="http://schemas.microsoft.com/office/drawing/2014/main" id="{CBE0629D-F5A7-445D-83D8-08EFFF305C7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DFE45C6-D9DA-466F-AAF1-836E4CD7CC31}"/>
              </a:ext>
            </a:extLst>
          </p:cNvPr>
          <p:cNvSpPr>
            <a:spLocks noGrp="1"/>
          </p:cNvSpPr>
          <p:nvPr>
            <p:ph type="sldNum" sz="quarter" idx="12"/>
          </p:nvPr>
        </p:nvSpPr>
        <p:spPr/>
        <p:txBody>
          <a:bodyPr/>
          <a:lstStyle/>
          <a:p>
            <a:fld id="{65F3B54F-5967-4FE4-9FF3-FBAC0059414D}" type="slidenum">
              <a:rPr lang="en-US" smtClean="0"/>
              <a:t>‹#›</a:t>
            </a:fld>
            <a:endParaRPr lang="en-US"/>
          </a:p>
        </p:txBody>
      </p:sp>
    </p:spTree>
    <p:extLst>
      <p:ext uri="{BB962C8B-B14F-4D97-AF65-F5344CB8AC3E}">
        <p14:creationId xmlns:p14="http://schemas.microsoft.com/office/powerpoint/2010/main" val="35483072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05702D-FDCE-41BA-A2F5-999BCD9348F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09A541D-4FEB-4F1A-802E-3D0D21674591}"/>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AAE9BF56-A0A1-47BF-BDED-5318128ECB3A}"/>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3B270D9B-F411-473A-99F2-D372BF69BE35}"/>
              </a:ext>
            </a:extLst>
          </p:cNvPr>
          <p:cNvSpPr>
            <a:spLocks noGrp="1"/>
          </p:cNvSpPr>
          <p:nvPr>
            <p:ph type="dt" sz="half" idx="10"/>
          </p:nvPr>
        </p:nvSpPr>
        <p:spPr/>
        <p:txBody>
          <a:bodyPr/>
          <a:lstStyle/>
          <a:p>
            <a:fld id="{8B235F27-C183-4634-B135-261479C233ED}" type="datetimeFigureOut">
              <a:rPr lang="en-US" smtClean="0"/>
              <a:t>4/8/2026</a:t>
            </a:fld>
            <a:endParaRPr lang="en-US"/>
          </a:p>
        </p:txBody>
      </p:sp>
      <p:sp>
        <p:nvSpPr>
          <p:cNvPr id="6" name="Footer Placeholder 5">
            <a:extLst>
              <a:ext uri="{FF2B5EF4-FFF2-40B4-BE49-F238E27FC236}">
                <a16:creationId xmlns:a16="http://schemas.microsoft.com/office/drawing/2014/main" id="{AF65F1F1-2882-4AF0-94B2-5D983404259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8109398-A6A2-4375-AED7-F8941156C36E}"/>
              </a:ext>
            </a:extLst>
          </p:cNvPr>
          <p:cNvSpPr>
            <a:spLocks noGrp="1"/>
          </p:cNvSpPr>
          <p:nvPr>
            <p:ph type="sldNum" sz="quarter" idx="12"/>
          </p:nvPr>
        </p:nvSpPr>
        <p:spPr/>
        <p:txBody>
          <a:bodyPr/>
          <a:lstStyle/>
          <a:p>
            <a:fld id="{65F3B54F-5967-4FE4-9FF3-FBAC0059414D}" type="slidenum">
              <a:rPr lang="en-US" smtClean="0"/>
              <a:t>‹#›</a:t>
            </a:fld>
            <a:endParaRPr lang="en-US"/>
          </a:p>
        </p:txBody>
      </p:sp>
    </p:spTree>
    <p:extLst>
      <p:ext uri="{BB962C8B-B14F-4D97-AF65-F5344CB8AC3E}">
        <p14:creationId xmlns:p14="http://schemas.microsoft.com/office/powerpoint/2010/main" val="6813520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2CF53A-FF74-4391-8856-B515FB701804}"/>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119CFFE5-EF7F-429F-BDBB-424ED62CE84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D5AB0A01-D498-4B73-883E-A40F19A13DCC}"/>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2F613231-9F56-4E23-8ACB-015A0A0EE26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A164D218-32EA-4051-861C-5C5BA8E80618}"/>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1A765E7E-A5C8-4C42-AC39-C0EFDD0E564D}"/>
              </a:ext>
            </a:extLst>
          </p:cNvPr>
          <p:cNvSpPr>
            <a:spLocks noGrp="1"/>
          </p:cNvSpPr>
          <p:nvPr>
            <p:ph type="dt" sz="half" idx="10"/>
          </p:nvPr>
        </p:nvSpPr>
        <p:spPr/>
        <p:txBody>
          <a:bodyPr/>
          <a:lstStyle/>
          <a:p>
            <a:fld id="{8B235F27-C183-4634-B135-261479C233ED}" type="datetimeFigureOut">
              <a:rPr lang="en-US" smtClean="0"/>
              <a:t>4/8/2026</a:t>
            </a:fld>
            <a:endParaRPr lang="en-US"/>
          </a:p>
        </p:txBody>
      </p:sp>
      <p:sp>
        <p:nvSpPr>
          <p:cNvPr id="8" name="Footer Placeholder 7">
            <a:extLst>
              <a:ext uri="{FF2B5EF4-FFF2-40B4-BE49-F238E27FC236}">
                <a16:creationId xmlns:a16="http://schemas.microsoft.com/office/drawing/2014/main" id="{504C0FFB-F058-45D4-A4DB-11ACE0644866}"/>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5E858646-722A-4CFA-B4A7-C13F6B42112B}"/>
              </a:ext>
            </a:extLst>
          </p:cNvPr>
          <p:cNvSpPr>
            <a:spLocks noGrp="1"/>
          </p:cNvSpPr>
          <p:nvPr>
            <p:ph type="sldNum" sz="quarter" idx="12"/>
          </p:nvPr>
        </p:nvSpPr>
        <p:spPr/>
        <p:txBody>
          <a:bodyPr/>
          <a:lstStyle/>
          <a:p>
            <a:fld id="{65F3B54F-5967-4FE4-9FF3-FBAC0059414D}" type="slidenum">
              <a:rPr lang="en-US" smtClean="0"/>
              <a:t>‹#›</a:t>
            </a:fld>
            <a:endParaRPr lang="en-US"/>
          </a:p>
        </p:txBody>
      </p:sp>
    </p:spTree>
    <p:extLst>
      <p:ext uri="{BB962C8B-B14F-4D97-AF65-F5344CB8AC3E}">
        <p14:creationId xmlns:p14="http://schemas.microsoft.com/office/powerpoint/2010/main" val="42841817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4F3CCE-1386-4964-BDC9-E3BBD0688C5E}"/>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A5A983BE-A864-4BF4-B529-708854A0A593}"/>
              </a:ext>
            </a:extLst>
          </p:cNvPr>
          <p:cNvSpPr>
            <a:spLocks noGrp="1"/>
          </p:cNvSpPr>
          <p:nvPr>
            <p:ph type="dt" sz="half" idx="10"/>
          </p:nvPr>
        </p:nvSpPr>
        <p:spPr/>
        <p:txBody>
          <a:bodyPr/>
          <a:lstStyle/>
          <a:p>
            <a:fld id="{8B235F27-C183-4634-B135-261479C233ED}" type="datetimeFigureOut">
              <a:rPr lang="en-US" smtClean="0"/>
              <a:t>4/8/2026</a:t>
            </a:fld>
            <a:endParaRPr lang="en-US"/>
          </a:p>
        </p:txBody>
      </p:sp>
      <p:sp>
        <p:nvSpPr>
          <p:cNvPr id="4" name="Footer Placeholder 3">
            <a:extLst>
              <a:ext uri="{FF2B5EF4-FFF2-40B4-BE49-F238E27FC236}">
                <a16:creationId xmlns:a16="http://schemas.microsoft.com/office/drawing/2014/main" id="{3BBDB437-7616-484F-A095-BF277A043059}"/>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A3F6C1DA-50D9-4113-96AE-1FCD66B8CACF}"/>
              </a:ext>
            </a:extLst>
          </p:cNvPr>
          <p:cNvSpPr>
            <a:spLocks noGrp="1"/>
          </p:cNvSpPr>
          <p:nvPr>
            <p:ph type="sldNum" sz="quarter" idx="12"/>
          </p:nvPr>
        </p:nvSpPr>
        <p:spPr/>
        <p:txBody>
          <a:bodyPr/>
          <a:lstStyle/>
          <a:p>
            <a:fld id="{65F3B54F-5967-4FE4-9FF3-FBAC0059414D}" type="slidenum">
              <a:rPr lang="en-US" smtClean="0"/>
              <a:t>‹#›</a:t>
            </a:fld>
            <a:endParaRPr lang="en-US"/>
          </a:p>
        </p:txBody>
      </p:sp>
    </p:spTree>
    <p:extLst>
      <p:ext uri="{BB962C8B-B14F-4D97-AF65-F5344CB8AC3E}">
        <p14:creationId xmlns:p14="http://schemas.microsoft.com/office/powerpoint/2010/main" val="211871327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966FF48A-080C-4440-BAAF-D7BF83DF91FC}"/>
              </a:ext>
            </a:extLst>
          </p:cNvPr>
          <p:cNvSpPr>
            <a:spLocks noGrp="1"/>
          </p:cNvSpPr>
          <p:nvPr>
            <p:ph type="dt" sz="half" idx="10"/>
          </p:nvPr>
        </p:nvSpPr>
        <p:spPr/>
        <p:txBody>
          <a:bodyPr/>
          <a:lstStyle/>
          <a:p>
            <a:fld id="{8B235F27-C183-4634-B135-261479C233ED}" type="datetimeFigureOut">
              <a:rPr lang="en-US" smtClean="0"/>
              <a:t>4/8/2026</a:t>
            </a:fld>
            <a:endParaRPr lang="en-US"/>
          </a:p>
        </p:txBody>
      </p:sp>
      <p:sp>
        <p:nvSpPr>
          <p:cNvPr id="3" name="Footer Placeholder 2">
            <a:extLst>
              <a:ext uri="{FF2B5EF4-FFF2-40B4-BE49-F238E27FC236}">
                <a16:creationId xmlns:a16="http://schemas.microsoft.com/office/drawing/2014/main" id="{DC07D586-83AA-420A-AA59-CEC00E07D801}"/>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B533A6D9-862C-49B3-9452-AD70D7A5D696}"/>
              </a:ext>
            </a:extLst>
          </p:cNvPr>
          <p:cNvSpPr>
            <a:spLocks noGrp="1"/>
          </p:cNvSpPr>
          <p:nvPr>
            <p:ph type="sldNum" sz="quarter" idx="12"/>
          </p:nvPr>
        </p:nvSpPr>
        <p:spPr/>
        <p:txBody>
          <a:bodyPr/>
          <a:lstStyle/>
          <a:p>
            <a:fld id="{65F3B54F-5967-4FE4-9FF3-FBAC0059414D}" type="slidenum">
              <a:rPr lang="en-US" smtClean="0"/>
              <a:t>‹#›</a:t>
            </a:fld>
            <a:endParaRPr lang="en-US"/>
          </a:p>
        </p:txBody>
      </p:sp>
    </p:spTree>
    <p:extLst>
      <p:ext uri="{BB962C8B-B14F-4D97-AF65-F5344CB8AC3E}">
        <p14:creationId xmlns:p14="http://schemas.microsoft.com/office/powerpoint/2010/main" val="59223672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1D8A4B-C7F7-4140-A5D6-4203F35D89D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55C144B1-D2A9-42A4-9C2A-46EEEBF1861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4DD3F652-4CFE-4D4A-B14D-24664A0257E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8C9B2DD-AD3F-41A5-867E-6B626AF78929}"/>
              </a:ext>
            </a:extLst>
          </p:cNvPr>
          <p:cNvSpPr>
            <a:spLocks noGrp="1"/>
          </p:cNvSpPr>
          <p:nvPr>
            <p:ph type="dt" sz="half" idx="10"/>
          </p:nvPr>
        </p:nvSpPr>
        <p:spPr/>
        <p:txBody>
          <a:bodyPr/>
          <a:lstStyle/>
          <a:p>
            <a:fld id="{8B235F27-C183-4634-B135-261479C233ED}" type="datetimeFigureOut">
              <a:rPr lang="en-US" smtClean="0"/>
              <a:t>4/8/2026</a:t>
            </a:fld>
            <a:endParaRPr lang="en-US"/>
          </a:p>
        </p:txBody>
      </p:sp>
      <p:sp>
        <p:nvSpPr>
          <p:cNvPr id="6" name="Footer Placeholder 5">
            <a:extLst>
              <a:ext uri="{FF2B5EF4-FFF2-40B4-BE49-F238E27FC236}">
                <a16:creationId xmlns:a16="http://schemas.microsoft.com/office/drawing/2014/main" id="{EC206067-F260-4A2E-865A-D44293A3E59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F796C9C-2AA5-4980-A77C-55FF44A9C174}"/>
              </a:ext>
            </a:extLst>
          </p:cNvPr>
          <p:cNvSpPr>
            <a:spLocks noGrp="1"/>
          </p:cNvSpPr>
          <p:nvPr>
            <p:ph type="sldNum" sz="quarter" idx="12"/>
          </p:nvPr>
        </p:nvSpPr>
        <p:spPr/>
        <p:txBody>
          <a:bodyPr/>
          <a:lstStyle/>
          <a:p>
            <a:fld id="{65F3B54F-5967-4FE4-9FF3-FBAC0059414D}" type="slidenum">
              <a:rPr lang="en-US" smtClean="0"/>
              <a:t>‹#›</a:t>
            </a:fld>
            <a:endParaRPr lang="en-US"/>
          </a:p>
        </p:txBody>
      </p:sp>
    </p:spTree>
    <p:extLst>
      <p:ext uri="{BB962C8B-B14F-4D97-AF65-F5344CB8AC3E}">
        <p14:creationId xmlns:p14="http://schemas.microsoft.com/office/powerpoint/2010/main" val="170577561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0754C2-1812-44BC-B273-DED32CA5D75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B77FF6AE-C466-49B8-B0C4-F913F37544F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61CBACF0-D9C2-4567-AB1E-9ACFA16D931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32F7E81-39FF-4A97-B622-ECBF8FE73D96}"/>
              </a:ext>
            </a:extLst>
          </p:cNvPr>
          <p:cNvSpPr>
            <a:spLocks noGrp="1"/>
          </p:cNvSpPr>
          <p:nvPr>
            <p:ph type="dt" sz="half" idx="10"/>
          </p:nvPr>
        </p:nvSpPr>
        <p:spPr/>
        <p:txBody>
          <a:bodyPr/>
          <a:lstStyle/>
          <a:p>
            <a:fld id="{8B235F27-C183-4634-B135-261479C233ED}" type="datetimeFigureOut">
              <a:rPr lang="en-US" smtClean="0"/>
              <a:t>4/8/2026</a:t>
            </a:fld>
            <a:endParaRPr lang="en-US"/>
          </a:p>
        </p:txBody>
      </p:sp>
      <p:sp>
        <p:nvSpPr>
          <p:cNvPr id="6" name="Footer Placeholder 5">
            <a:extLst>
              <a:ext uri="{FF2B5EF4-FFF2-40B4-BE49-F238E27FC236}">
                <a16:creationId xmlns:a16="http://schemas.microsoft.com/office/drawing/2014/main" id="{015D7774-35D2-43CF-AB54-7613B24CD06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70F7E5A-2458-4719-B2F5-2CAF6F4A27D3}"/>
              </a:ext>
            </a:extLst>
          </p:cNvPr>
          <p:cNvSpPr>
            <a:spLocks noGrp="1"/>
          </p:cNvSpPr>
          <p:nvPr>
            <p:ph type="sldNum" sz="quarter" idx="12"/>
          </p:nvPr>
        </p:nvSpPr>
        <p:spPr/>
        <p:txBody>
          <a:bodyPr/>
          <a:lstStyle/>
          <a:p>
            <a:fld id="{65F3B54F-5967-4FE4-9FF3-FBAC0059414D}" type="slidenum">
              <a:rPr lang="en-US" smtClean="0"/>
              <a:t>‹#›</a:t>
            </a:fld>
            <a:endParaRPr lang="en-US"/>
          </a:p>
        </p:txBody>
      </p:sp>
    </p:spTree>
    <p:extLst>
      <p:ext uri="{BB962C8B-B14F-4D97-AF65-F5344CB8AC3E}">
        <p14:creationId xmlns:p14="http://schemas.microsoft.com/office/powerpoint/2010/main" val="27904099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16D3936-F28F-4705-87FC-A67DB503CAD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9C12AB0B-ABB7-427F-B0A4-90C72B89972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79BC107-BB63-48FA-A662-22059C82AF9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B235F27-C183-4634-B135-261479C233ED}" type="datetimeFigureOut">
              <a:rPr lang="en-US" smtClean="0"/>
              <a:t>4/8/2026</a:t>
            </a:fld>
            <a:endParaRPr lang="en-US"/>
          </a:p>
        </p:txBody>
      </p:sp>
      <p:sp>
        <p:nvSpPr>
          <p:cNvPr id="5" name="Footer Placeholder 4">
            <a:extLst>
              <a:ext uri="{FF2B5EF4-FFF2-40B4-BE49-F238E27FC236}">
                <a16:creationId xmlns:a16="http://schemas.microsoft.com/office/drawing/2014/main" id="{58DE3935-C7DB-49AC-8291-8065EC000E5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DC276698-A9A9-4B61-AA25-72EA8E80376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5F3B54F-5967-4FE4-9FF3-FBAC0059414D}" type="slidenum">
              <a:rPr lang="en-US" smtClean="0"/>
              <a:t>‹#›</a:t>
            </a:fld>
            <a:endParaRPr lang="en-US"/>
          </a:p>
        </p:txBody>
      </p:sp>
    </p:spTree>
    <p:extLst>
      <p:ext uri="{BB962C8B-B14F-4D97-AF65-F5344CB8AC3E}">
        <p14:creationId xmlns:p14="http://schemas.microsoft.com/office/powerpoint/2010/main" val="116662118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8.png"/></Relationships>
</file>

<file path=ppt/slides/_rels/slide13.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12BB8140-A790-45FD-A1F6-99676CEF649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a:extLst>
              <a:ext uri="{FF2B5EF4-FFF2-40B4-BE49-F238E27FC236}">
                <a16:creationId xmlns:a16="http://schemas.microsoft.com/office/drawing/2014/main" id="{1522A83E-3915-44DC-ABEC-D93B864D8E76}"/>
              </a:ext>
            </a:extLst>
          </p:cNvPr>
          <p:cNvSpPr>
            <a:spLocks noGrp="1"/>
          </p:cNvSpPr>
          <p:nvPr>
            <p:ph type="ctrTitle"/>
          </p:nvPr>
        </p:nvSpPr>
        <p:spPr>
          <a:xfrm>
            <a:off x="402387" y="2038940"/>
            <a:ext cx="11969931" cy="2387600"/>
          </a:xfrm>
        </p:spPr>
        <p:txBody>
          <a:bodyPr>
            <a:normAutofit/>
          </a:bodyPr>
          <a:lstStyle/>
          <a:p>
            <a:r>
              <a:rPr lang="en-US" sz="4000" dirty="0">
                <a:latin typeface="Century Gothic" panose="020B0502020202020204" pitchFamily="34" charset="0"/>
              </a:rPr>
              <a:t>2025 Annual EPP Reporting Measures</a:t>
            </a:r>
            <a:br>
              <a:rPr lang="en-US" sz="4800" dirty="0"/>
            </a:br>
            <a:r>
              <a:rPr lang="en-US" sz="2200" dirty="0">
                <a:latin typeface="Century Gothic" panose="020B0502020202020204" pitchFamily="34" charset="0"/>
              </a:rPr>
              <a:t>(2024-2025 Completer Data)</a:t>
            </a:r>
            <a:br>
              <a:rPr lang="en-US" sz="4800" dirty="0"/>
            </a:br>
            <a:endParaRPr lang="en-US" sz="4800" dirty="0"/>
          </a:p>
        </p:txBody>
      </p:sp>
      <p:sp>
        <p:nvSpPr>
          <p:cNvPr id="3" name="Subtitle 2">
            <a:extLst>
              <a:ext uri="{FF2B5EF4-FFF2-40B4-BE49-F238E27FC236}">
                <a16:creationId xmlns:a16="http://schemas.microsoft.com/office/drawing/2014/main" id="{FEF5114A-E74A-4FC5-BD03-D5313E0551F2}"/>
              </a:ext>
            </a:extLst>
          </p:cNvPr>
          <p:cNvSpPr>
            <a:spLocks noGrp="1"/>
          </p:cNvSpPr>
          <p:nvPr>
            <p:ph type="subTitle" idx="1"/>
          </p:nvPr>
        </p:nvSpPr>
        <p:spPr>
          <a:xfrm>
            <a:off x="1815353" y="4913447"/>
            <a:ext cx="9144000" cy="1655762"/>
          </a:xfrm>
        </p:spPr>
        <p:txBody>
          <a:bodyPr>
            <a:normAutofit/>
          </a:bodyPr>
          <a:lstStyle/>
          <a:p>
            <a:endParaRPr lang="en-US" dirty="0"/>
          </a:p>
          <a:p>
            <a:r>
              <a:rPr lang="en-US" sz="2000" b="1" dirty="0">
                <a:latin typeface="Century Gothic" panose="020B0502020202020204" pitchFamily="34" charset="0"/>
                <a:cs typeface="Calibri Light" panose="020F0302020204030204" pitchFamily="34" charset="0"/>
              </a:rPr>
              <a:t>Christian Brothers University</a:t>
            </a:r>
          </a:p>
          <a:p>
            <a:r>
              <a:rPr lang="en-US" sz="2000" b="1" dirty="0">
                <a:latin typeface="Century Gothic" panose="020B0502020202020204" pitchFamily="34" charset="0"/>
                <a:cs typeface="Calibri Light" panose="020F0302020204030204" pitchFamily="34" charset="0"/>
              </a:rPr>
              <a:t>Department of Education </a:t>
            </a:r>
            <a:endParaRPr lang="en-US" sz="1800" b="1" dirty="0">
              <a:latin typeface="Century Gothic" panose="020B0502020202020204" pitchFamily="34" charset="0"/>
              <a:cs typeface="Calibri Light" panose="020F0302020204030204" pitchFamily="34" charset="0"/>
            </a:endParaRPr>
          </a:p>
          <a:p>
            <a:endParaRPr lang="en-US" dirty="0"/>
          </a:p>
        </p:txBody>
      </p:sp>
    </p:spTree>
    <p:extLst>
      <p:ext uri="{BB962C8B-B14F-4D97-AF65-F5344CB8AC3E}">
        <p14:creationId xmlns:p14="http://schemas.microsoft.com/office/powerpoint/2010/main" val="186531881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4A7AC2A5-2DA0-40D7-B489-FCB5E2B2DE8D}"/>
              </a:ext>
            </a:extLst>
          </p:cNvPr>
          <p:cNvSpPr txBox="1"/>
          <p:nvPr/>
        </p:nvSpPr>
        <p:spPr>
          <a:xfrm>
            <a:off x="511630" y="152150"/>
            <a:ext cx="11244941" cy="461665"/>
          </a:xfrm>
          <a:prstGeom prst="rect">
            <a:avLst/>
          </a:prstGeom>
          <a:noFill/>
          <a:ln>
            <a:solidFill>
              <a:srgbClr val="C00000"/>
            </a:solidFill>
          </a:ln>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dirty="0">
                <a:latin typeface="Century Gothic"/>
                <a:cs typeface="Calibri"/>
              </a:rPr>
              <a:t>Measure 2 - Satisfaction of Employers and Stakeholder Involvement</a:t>
            </a:r>
            <a:r>
              <a:rPr lang="en-US" sz="2000" dirty="0">
                <a:latin typeface="Century Gothic"/>
                <a:cs typeface="Calibri"/>
              </a:rPr>
              <a:t> </a:t>
            </a:r>
            <a:r>
              <a:rPr lang="en-US" sz="2400" dirty="0">
                <a:latin typeface="Century Gothic"/>
                <a:cs typeface="Calibri"/>
              </a:rPr>
              <a:t> </a:t>
            </a:r>
          </a:p>
        </p:txBody>
      </p:sp>
      <p:sp>
        <p:nvSpPr>
          <p:cNvPr id="6" name="TextBox 5">
            <a:extLst>
              <a:ext uri="{FF2B5EF4-FFF2-40B4-BE49-F238E27FC236}">
                <a16:creationId xmlns:a16="http://schemas.microsoft.com/office/drawing/2014/main" id="{CFA10912-64AC-423D-9677-760D8AA74029}"/>
              </a:ext>
            </a:extLst>
          </p:cNvPr>
          <p:cNvSpPr txBox="1"/>
          <p:nvPr/>
        </p:nvSpPr>
        <p:spPr>
          <a:xfrm>
            <a:off x="348550" y="3059667"/>
            <a:ext cx="5422254" cy="738664"/>
          </a:xfrm>
          <a:prstGeom prst="rect">
            <a:avLst/>
          </a:prstGeom>
          <a:noFill/>
          <a:ln>
            <a:noFill/>
          </a:ln>
        </p:spPr>
        <p:txBody>
          <a:bodyPr wrap="square" rtlCol="0">
            <a:spAutoFit/>
          </a:bodyPr>
          <a:lstStyle/>
          <a:p>
            <a:r>
              <a:rPr lang="en-US" sz="1400" dirty="0">
                <a:latin typeface="Century Gothic" panose="020B0502020202020204" pitchFamily="34" charset="0"/>
              </a:rPr>
              <a:t>The metrics below report to the extent which cohort members agree that they would recommend the EPP to someone considering teaching. </a:t>
            </a:r>
          </a:p>
        </p:txBody>
      </p:sp>
      <p:pic>
        <p:nvPicPr>
          <p:cNvPr id="7" name="Picture 6">
            <a:extLst>
              <a:ext uri="{FF2B5EF4-FFF2-40B4-BE49-F238E27FC236}">
                <a16:creationId xmlns:a16="http://schemas.microsoft.com/office/drawing/2014/main" id="{14D494D2-47EE-4E82-B5CB-A0312686D8C2}"/>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770804" y="2141821"/>
            <a:ext cx="4950686" cy="2574357"/>
          </a:xfrm>
          <a:prstGeom prst="rect">
            <a:avLst/>
          </a:prstGeom>
          <a:ln>
            <a:solidFill>
              <a:schemeClr val="tx1"/>
            </a:solidFill>
          </a:ln>
        </p:spPr>
      </p:pic>
    </p:spTree>
    <p:extLst>
      <p:ext uri="{BB962C8B-B14F-4D97-AF65-F5344CB8AC3E}">
        <p14:creationId xmlns:p14="http://schemas.microsoft.com/office/powerpoint/2010/main" val="192266188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4A7AC2A5-2DA0-40D7-B489-FCB5E2B2DE8D}"/>
              </a:ext>
            </a:extLst>
          </p:cNvPr>
          <p:cNvSpPr txBox="1"/>
          <p:nvPr/>
        </p:nvSpPr>
        <p:spPr>
          <a:xfrm>
            <a:off x="424543" y="149182"/>
            <a:ext cx="11342914" cy="369332"/>
          </a:xfrm>
          <a:prstGeom prst="rect">
            <a:avLst/>
          </a:prstGeom>
          <a:noFill/>
          <a:ln>
            <a:solidFill>
              <a:srgbClr val="C00000"/>
            </a:solidFill>
          </a:ln>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dirty="0">
                <a:latin typeface="Century Gothic"/>
                <a:cs typeface="Calibri"/>
              </a:rPr>
              <a:t>Measure 2 - Satisfaction of Employers and Stakeholder Involvement </a:t>
            </a:r>
            <a:endParaRPr lang="en-US" sz="2400" dirty="0">
              <a:latin typeface="Century Gothic"/>
              <a:cs typeface="Calibri"/>
            </a:endParaRPr>
          </a:p>
        </p:txBody>
      </p:sp>
      <p:sp>
        <p:nvSpPr>
          <p:cNvPr id="16" name="TextBox 15">
            <a:extLst>
              <a:ext uri="{FF2B5EF4-FFF2-40B4-BE49-F238E27FC236}">
                <a16:creationId xmlns:a16="http://schemas.microsoft.com/office/drawing/2014/main" id="{E646AA91-1FFD-49A6-BE57-8A4FE6ED9EC1}"/>
              </a:ext>
            </a:extLst>
          </p:cNvPr>
          <p:cNvSpPr txBox="1"/>
          <p:nvPr/>
        </p:nvSpPr>
        <p:spPr>
          <a:xfrm>
            <a:off x="659656" y="2751645"/>
            <a:ext cx="5244125" cy="738664"/>
          </a:xfrm>
          <a:prstGeom prst="rect">
            <a:avLst/>
          </a:prstGeom>
          <a:noFill/>
          <a:ln>
            <a:noFill/>
          </a:ln>
        </p:spPr>
        <p:txBody>
          <a:bodyPr wrap="square" rtlCol="0">
            <a:spAutoFit/>
          </a:bodyPr>
          <a:lstStyle/>
          <a:p>
            <a:r>
              <a:rPr lang="en-US" sz="1400" dirty="0">
                <a:latin typeface="Century Gothic" panose="020B0502020202020204" pitchFamily="34" charset="0"/>
              </a:rPr>
              <a:t>This metric shows the survey response rate for cohort members who were employed in a Tennessee public school at the time the survey was administered.</a:t>
            </a:r>
          </a:p>
        </p:txBody>
      </p:sp>
      <p:pic>
        <p:nvPicPr>
          <p:cNvPr id="3" name="Picture 2">
            <a:extLst>
              <a:ext uri="{FF2B5EF4-FFF2-40B4-BE49-F238E27FC236}">
                <a16:creationId xmlns:a16="http://schemas.microsoft.com/office/drawing/2014/main" id="{89C6C307-8B6B-4227-BECC-4B886A90E9B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903781" y="1871115"/>
            <a:ext cx="5175898" cy="2499724"/>
          </a:xfrm>
          <a:prstGeom prst="rect">
            <a:avLst/>
          </a:prstGeom>
          <a:ln>
            <a:solidFill>
              <a:schemeClr val="tx1"/>
            </a:solidFill>
          </a:ln>
        </p:spPr>
      </p:pic>
    </p:spTree>
    <p:extLst>
      <p:ext uri="{BB962C8B-B14F-4D97-AF65-F5344CB8AC3E}">
        <p14:creationId xmlns:p14="http://schemas.microsoft.com/office/powerpoint/2010/main" val="266612937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4A7AC2A5-2DA0-40D7-B489-FCB5E2B2DE8D}"/>
              </a:ext>
            </a:extLst>
          </p:cNvPr>
          <p:cNvSpPr txBox="1"/>
          <p:nvPr/>
        </p:nvSpPr>
        <p:spPr>
          <a:xfrm>
            <a:off x="446315" y="184808"/>
            <a:ext cx="11342914" cy="461665"/>
          </a:xfrm>
          <a:prstGeom prst="rect">
            <a:avLst/>
          </a:prstGeom>
          <a:noFill/>
          <a:ln>
            <a:solidFill>
              <a:srgbClr val="C00000"/>
            </a:solidFill>
          </a:ln>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dirty="0">
                <a:latin typeface="Century Gothic"/>
                <a:cs typeface="Calibri"/>
              </a:rPr>
              <a:t>Measure 3 – Candidacy Competency at Completion</a:t>
            </a:r>
            <a:r>
              <a:rPr lang="en-US" sz="2400" dirty="0">
                <a:latin typeface="Century Gothic"/>
                <a:cs typeface="Calibri"/>
              </a:rPr>
              <a:t>  </a:t>
            </a:r>
          </a:p>
        </p:txBody>
      </p:sp>
      <p:sp>
        <p:nvSpPr>
          <p:cNvPr id="16" name="TextBox 15">
            <a:extLst>
              <a:ext uri="{FF2B5EF4-FFF2-40B4-BE49-F238E27FC236}">
                <a16:creationId xmlns:a16="http://schemas.microsoft.com/office/drawing/2014/main" id="{E646AA91-1FFD-49A6-BE57-8A4FE6ED9EC1}"/>
              </a:ext>
            </a:extLst>
          </p:cNvPr>
          <p:cNvSpPr txBox="1"/>
          <p:nvPr/>
        </p:nvSpPr>
        <p:spPr>
          <a:xfrm>
            <a:off x="337278" y="778898"/>
            <a:ext cx="11854722" cy="523220"/>
          </a:xfrm>
          <a:prstGeom prst="rect">
            <a:avLst/>
          </a:prstGeom>
          <a:noFill/>
          <a:ln>
            <a:noFill/>
          </a:ln>
        </p:spPr>
        <p:txBody>
          <a:bodyPr wrap="square" rtlCol="0">
            <a:spAutoFit/>
          </a:bodyPr>
          <a:lstStyle/>
          <a:p>
            <a:r>
              <a:rPr lang="en-US" sz="1400" dirty="0">
                <a:latin typeface="Century Gothic" panose="020B0502020202020204" pitchFamily="34" charset="0"/>
              </a:rPr>
              <a:t>The metrics below report to the extent which cohort members agree that their EPP coursework and clinical experiences (e.g. student teaching, job-embedded, internships, etc.) prepared them for teaching.</a:t>
            </a:r>
          </a:p>
        </p:txBody>
      </p:sp>
      <p:pic>
        <p:nvPicPr>
          <p:cNvPr id="6" name="Picture 5">
            <a:extLst>
              <a:ext uri="{FF2B5EF4-FFF2-40B4-BE49-F238E27FC236}">
                <a16:creationId xmlns:a16="http://schemas.microsoft.com/office/drawing/2014/main" id="{2CA6854D-26D7-430B-BF2B-B27B53A7EE4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390904" y="2310842"/>
            <a:ext cx="4849603" cy="2583692"/>
          </a:xfrm>
          <a:prstGeom prst="rect">
            <a:avLst/>
          </a:prstGeom>
          <a:ln>
            <a:solidFill>
              <a:schemeClr val="tx1"/>
            </a:solidFill>
          </a:ln>
        </p:spPr>
      </p:pic>
      <p:pic>
        <p:nvPicPr>
          <p:cNvPr id="8" name="Picture 7">
            <a:extLst>
              <a:ext uri="{FF2B5EF4-FFF2-40B4-BE49-F238E27FC236}">
                <a16:creationId xmlns:a16="http://schemas.microsoft.com/office/drawing/2014/main" id="{2CF924FC-F38C-4936-B9E2-021EDEB011D0}"/>
              </a:ext>
            </a:extLst>
          </p:cNvPr>
          <p:cNvPicPr>
            <a:picLocks noChangeAspect="1"/>
          </p:cNvPicPr>
          <p:nvPr/>
        </p:nvPicPr>
        <p:blipFill rotWithShape="1">
          <a:blip r:embed="rId4">
            <a:extLst>
              <a:ext uri="{28A0092B-C50C-407E-A947-70E740481C1C}">
                <a14:useLocalDpi xmlns:a14="http://schemas.microsoft.com/office/drawing/2010/main" val="0"/>
              </a:ext>
            </a:extLst>
          </a:blip>
          <a:srcRect b="44342"/>
          <a:stretch/>
        </p:blipFill>
        <p:spPr>
          <a:xfrm>
            <a:off x="734018" y="2310842"/>
            <a:ext cx="4982835" cy="2583692"/>
          </a:xfrm>
          <a:prstGeom prst="rect">
            <a:avLst/>
          </a:prstGeom>
          <a:ln>
            <a:solidFill>
              <a:schemeClr val="tx1"/>
            </a:solidFill>
          </a:ln>
        </p:spPr>
      </p:pic>
    </p:spTree>
    <p:extLst>
      <p:ext uri="{BB962C8B-B14F-4D97-AF65-F5344CB8AC3E}">
        <p14:creationId xmlns:p14="http://schemas.microsoft.com/office/powerpoint/2010/main" val="7287308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7E9523B3-1872-441E-89FB-EAE1D395715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5" name="Rectangle 4">
            <a:extLst>
              <a:ext uri="{FF2B5EF4-FFF2-40B4-BE49-F238E27FC236}">
                <a16:creationId xmlns:a16="http://schemas.microsoft.com/office/drawing/2014/main" id="{55653798-EDF4-4EC3-89C5-C8FAEC5074FD}"/>
              </a:ext>
            </a:extLst>
          </p:cNvPr>
          <p:cNvSpPr/>
          <p:nvPr/>
        </p:nvSpPr>
        <p:spPr>
          <a:xfrm>
            <a:off x="293647" y="280927"/>
            <a:ext cx="10824117" cy="369332"/>
          </a:xfrm>
          <a:prstGeom prst="rect">
            <a:avLst/>
          </a:prstGeom>
          <a:ln>
            <a:solidFill>
              <a:srgbClr val="C00000"/>
            </a:solidFill>
          </a:ln>
        </p:spPr>
        <p:txBody>
          <a:bodyPr wrap="square">
            <a:spAutoFit/>
          </a:bodyPr>
          <a:lstStyle/>
          <a:p>
            <a:r>
              <a:rPr lang="en-US" dirty="0">
                <a:latin typeface="Century Gothic"/>
                <a:cs typeface="Calibri"/>
              </a:rPr>
              <a:t>CAEP Measure 3: Candidacy Competency at Completion </a:t>
            </a:r>
            <a:r>
              <a:rPr lang="en-US" sz="1400" dirty="0">
                <a:latin typeface="Century Gothic"/>
                <a:cs typeface="Calibri"/>
              </a:rPr>
              <a:t>(Advanced)</a:t>
            </a:r>
            <a:r>
              <a:rPr lang="en-US" sz="1200" dirty="0">
                <a:latin typeface="Century Gothic"/>
                <a:cs typeface="Calibri"/>
              </a:rPr>
              <a:t> </a:t>
            </a:r>
          </a:p>
        </p:txBody>
      </p:sp>
      <p:sp>
        <p:nvSpPr>
          <p:cNvPr id="9" name="Circle: Hollow 8">
            <a:extLst>
              <a:ext uri="{FF2B5EF4-FFF2-40B4-BE49-F238E27FC236}">
                <a16:creationId xmlns:a16="http://schemas.microsoft.com/office/drawing/2014/main" id="{A1FD2CAD-6314-4D14-A0FC-5276C7E36223}"/>
              </a:ext>
            </a:extLst>
          </p:cNvPr>
          <p:cNvSpPr/>
          <p:nvPr/>
        </p:nvSpPr>
        <p:spPr>
          <a:xfrm>
            <a:off x="6997390" y="1583472"/>
            <a:ext cx="3635297" cy="3691053"/>
          </a:xfrm>
          <a:prstGeom prst="donut">
            <a:avLst>
              <a:gd name="adj" fmla="val 1035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0" name="TextBox 9">
            <a:extLst>
              <a:ext uri="{FF2B5EF4-FFF2-40B4-BE49-F238E27FC236}">
                <a16:creationId xmlns:a16="http://schemas.microsoft.com/office/drawing/2014/main" id="{F23118C4-307E-490B-8489-0C5D4B16B4C3}"/>
              </a:ext>
            </a:extLst>
          </p:cNvPr>
          <p:cNvSpPr txBox="1"/>
          <p:nvPr/>
        </p:nvSpPr>
        <p:spPr>
          <a:xfrm>
            <a:off x="8084632" y="3075055"/>
            <a:ext cx="1616930" cy="707886"/>
          </a:xfrm>
          <a:prstGeom prst="rect">
            <a:avLst/>
          </a:prstGeom>
          <a:noFill/>
        </p:spPr>
        <p:txBody>
          <a:bodyPr wrap="square" rtlCol="0">
            <a:spAutoFit/>
          </a:bodyPr>
          <a:lstStyle/>
          <a:p>
            <a:pPr algn="ctr"/>
            <a:r>
              <a:rPr lang="en-US" sz="4000" b="1" dirty="0">
                <a:latin typeface="Century Gothic" panose="020B0502020202020204" pitchFamily="34" charset="0"/>
              </a:rPr>
              <a:t>100%</a:t>
            </a:r>
          </a:p>
        </p:txBody>
      </p:sp>
      <p:sp>
        <p:nvSpPr>
          <p:cNvPr id="11" name="TextBox 10">
            <a:extLst>
              <a:ext uri="{FF2B5EF4-FFF2-40B4-BE49-F238E27FC236}">
                <a16:creationId xmlns:a16="http://schemas.microsoft.com/office/drawing/2014/main" id="{1A12E06C-8455-4912-A6DF-AEEBCFD92EB3}"/>
              </a:ext>
            </a:extLst>
          </p:cNvPr>
          <p:cNvSpPr txBox="1"/>
          <p:nvPr/>
        </p:nvSpPr>
        <p:spPr>
          <a:xfrm>
            <a:off x="925648" y="2644169"/>
            <a:ext cx="5497453" cy="1569660"/>
          </a:xfrm>
          <a:prstGeom prst="rect">
            <a:avLst/>
          </a:prstGeom>
          <a:noFill/>
          <a:ln>
            <a:solidFill>
              <a:schemeClr val="tx1"/>
            </a:solidFill>
          </a:ln>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1600" dirty="0">
                <a:latin typeface="Century Gothic"/>
                <a:ea typeface="+mn-lt"/>
                <a:cs typeface="+mn-lt"/>
              </a:rPr>
              <a:t>Candidates must pass the Praxis Leadership assessment to gain administrative licensure for the state of Tennessee. </a:t>
            </a:r>
            <a:endParaRPr lang="en-US" dirty="0">
              <a:cs typeface="Calibri"/>
            </a:endParaRPr>
          </a:p>
          <a:p>
            <a:endParaRPr lang="en-US" sz="1600" dirty="0">
              <a:latin typeface="Century Gothic"/>
              <a:ea typeface="+mn-lt"/>
              <a:cs typeface="+mn-lt"/>
            </a:endParaRPr>
          </a:p>
          <a:p>
            <a:r>
              <a:rPr lang="en-US" sz="1600" dirty="0">
                <a:latin typeface="Century Gothic"/>
                <a:ea typeface="+mn-lt"/>
                <a:cs typeface="+mn-lt"/>
              </a:rPr>
              <a:t>CBU Praxis Leadership pass rates for SY 2024-25 is 100%</a:t>
            </a:r>
          </a:p>
          <a:p>
            <a:r>
              <a:rPr lang="en-US" sz="1600" dirty="0">
                <a:latin typeface="Century Gothic"/>
                <a:ea typeface="+mn-lt"/>
                <a:cs typeface="+mn-lt"/>
              </a:rPr>
              <a:t>(n-size 24)</a:t>
            </a:r>
          </a:p>
        </p:txBody>
      </p:sp>
    </p:spTree>
    <p:extLst>
      <p:ext uri="{BB962C8B-B14F-4D97-AF65-F5344CB8AC3E}">
        <p14:creationId xmlns:p14="http://schemas.microsoft.com/office/powerpoint/2010/main" val="4701959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7E9523B3-1872-441E-89FB-EAE1D3957152}"/>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1"/>
            <a:ext cx="12192000" cy="6858000"/>
          </a:xfrm>
          <a:prstGeom prst="rect">
            <a:avLst/>
          </a:prstGeom>
        </p:spPr>
      </p:pic>
      <p:sp>
        <p:nvSpPr>
          <p:cNvPr id="5" name="Rectangle 4">
            <a:extLst>
              <a:ext uri="{FF2B5EF4-FFF2-40B4-BE49-F238E27FC236}">
                <a16:creationId xmlns:a16="http://schemas.microsoft.com/office/drawing/2014/main" id="{55653798-EDF4-4EC3-89C5-C8FAEC5074FD}"/>
              </a:ext>
            </a:extLst>
          </p:cNvPr>
          <p:cNvSpPr/>
          <p:nvPr/>
        </p:nvSpPr>
        <p:spPr>
          <a:xfrm>
            <a:off x="457260" y="213192"/>
            <a:ext cx="10824117" cy="307777"/>
          </a:xfrm>
          <a:prstGeom prst="rect">
            <a:avLst/>
          </a:prstGeom>
          <a:ln>
            <a:solidFill>
              <a:srgbClr val="C00000"/>
            </a:solidFill>
          </a:ln>
        </p:spPr>
        <p:txBody>
          <a:bodyPr wrap="square">
            <a:spAutoFit/>
          </a:bodyPr>
          <a:lstStyle/>
          <a:p>
            <a:r>
              <a:rPr lang="en-US" sz="1400" dirty="0">
                <a:latin typeface="Century Gothic"/>
                <a:cs typeface="Calibri"/>
              </a:rPr>
              <a:t>CAEP Measure 4: Ability of Completers to Be Hired</a:t>
            </a:r>
            <a:endParaRPr lang="en-US" sz="1600" dirty="0"/>
          </a:p>
        </p:txBody>
      </p:sp>
      <p:graphicFrame>
        <p:nvGraphicFramePr>
          <p:cNvPr id="10" name="Table 9">
            <a:extLst>
              <a:ext uri="{FF2B5EF4-FFF2-40B4-BE49-F238E27FC236}">
                <a16:creationId xmlns:a16="http://schemas.microsoft.com/office/drawing/2014/main" id="{77385E3A-95EF-4EF8-82E1-49E17C98D646}"/>
              </a:ext>
            </a:extLst>
          </p:cNvPr>
          <p:cNvGraphicFramePr>
            <a:graphicFrameLocks noGrp="1"/>
          </p:cNvGraphicFramePr>
          <p:nvPr>
            <p:extLst>
              <p:ext uri="{D42A27DB-BD31-4B8C-83A1-F6EECF244321}">
                <p14:modId xmlns:p14="http://schemas.microsoft.com/office/powerpoint/2010/main" val="3685340235"/>
              </p:ext>
            </p:extLst>
          </p:nvPr>
        </p:nvGraphicFramePr>
        <p:xfrm>
          <a:off x="5018260" y="4432378"/>
          <a:ext cx="6744444" cy="1564640"/>
        </p:xfrm>
        <a:graphic>
          <a:graphicData uri="http://schemas.openxmlformats.org/drawingml/2006/table">
            <a:tbl>
              <a:tblPr firstRow="1" bandRow="1">
                <a:tableStyleId>{073A0DAA-6AF3-43AB-8588-CEC1D06C72B9}</a:tableStyleId>
              </a:tblPr>
              <a:tblGrid>
                <a:gridCol w="1286200">
                  <a:extLst>
                    <a:ext uri="{9D8B030D-6E8A-4147-A177-3AD203B41FA5}">
                      <a16:colId xmlns:a16="http://schemas.microsoft.com/office/drawing/2014/main" val="3621865848"/>
                    </a:ext>
                  </a:extLst>
                </a:gridCol>
                <a:gridCol w="1491559">
                  <a:extLst>
                    <a:ext uri="{9D8B030D-6E8A-4147-A177-3AD203B41FA5}">
                      <a16:colId xmlns:a16="http://schemas.microsoft.com/office/drawing/2014/main" val="1570410624"/>
                    </a:ext>
                  </a:extLst>
                </a:gridCol>
                <a:gridCol w="1686111">
                  <a:extLst>
                    <a:ext uri="{9D8B030D-6E8A-4147-A177-3AD203B41FA5}">
                      <a16:colId xmlns:a16="http://schemas.microsoft.com/office/drawing/2014/main" val="1359550192"/>
                    </a:ext>
                  </a:extLst>
                </a:gridCol>
                <a:gridCol w="1286200">
                  <a:extLst>
                    <a:ext uri="{9D8B030D-6E8A-4147-A177-3AD203B41FA5}">
                      <a16:colId xmlns:a16="http://schemas.microsoft.com/office/drawing/2014/main" val="613799108"/>
                    </a:ext>
                  </a:extLst>
                </a:gridCol>
                <a:gridCol w="994374">
                  <a:extLst>
                    <a:ext uri="{9D8B030D-6E8A-4147-A177-3AD203B41FA5}">
                      <a16:colId xmlns:a16="http://schemas.microsoft.com/office/drawing/2014/main" val="47149926"/>
                    </a:ext>
                  </a:extLst>
                </a:gridCol>
              </a:tblGrid>
              <a:tr h="369454">
                <a:tc>
                  <a:txBody>
                    <a:bodyPr/>
                    <a:lstStyle/>
                    <a:p>
                      <a:pPr algn="ctr"/>
                      <a:endParaRPr lang="en-US" sz="1200" dirty="0">
                        <a:latin typeface="Century Gothic"/>
                      </a:endParaRPr>
                    </a:p>
                    <a:p>
                      <a:pPr lvl="0" algn="ctr">
                        <a:buNone/>
                      </a:pPr>
                      <a:r>
                        <a:rPr lang="en-US" sz="1200" dirty="0">
                          <a:latin typeface="Century Gothic"/>
                        </a:rPr>
                        <a:t>Data Cycle </a:t>
                      </a:r>
                    </a:p>
                  </a:txBody>
                  <a:tcPr/>
                </a:tc>
                <a:tc>
                  <a:txBody>
                    <a:bodyPr/>
                    <a:lstStyle/>
                    <a:p>
                      <a:pPr algn="ctr"/>
                      <a:r>
                        <a:rPr lang="en-US" sz="1200" dirty="0">
                          <a:latin typeface="Century Gothic"/>
                        </a:rPr>
                        <a:t>Overall </a:t>
                      </a:r>
                    </a:p>
                    <a:p>
                      <a:pPr lvl="0" algn="ctr">
                        <a:buNone/>
                      </a:pPr>
                      <a:r>
                        <a:rPr lang="en-US" sz="1200" dirty="0">
                          <a:latin typeface="Century Gothic"/>
                        </a:rPr>
                        <a:t>Domain </a:t>
                      </a:r>
                    </a:p>
                    <a:p>
                      <a:pPr lvl="0" algn="ctr">
                        <a:buNone/>
                      </a:pPr>
                      <a:r>
                        <a:rPr lang="en-US" sz="1200" dirty="0">
                          <a:latin typeface="Century Gothic"/>
                        </a:rPr>
                        <a:t>Performance </a:t>
                      </a:r>
                      <a:endParaRPr lang="en-US" dirty="0">
                        <a:latin typeface="Century Gothic"/>
                      </a:endParaRPr>
                    </a:p>
                  </a:txBody>
                  <a:tcPr anchor="ctr"/>
                </a:tc>
                <a:tc>
                  <a:txBody>
                    <a:bodyPr/>
                    <a:lstStyle/>
                    <a:p>
                      <a:pPr algn="ctr"/>
                      <a:r>
                        <a:rPr lang="en-US" sz="1100">
                          <a:latin typeface="Century Gothic"/>
                        </a:rPr>
                        <a:t>Rate of</a:t>
                      </a:r>
                    </a:p>
                    <a:p>
                      <a:pPr lvl="0" algn="ctr">
                        <a:buNone/>
                      </a:pPr>
                      <a:r>
                        <a:rPr lang="en-US" sz="1100">
                          <a:latin typeface="Century Gothic"/>
                        </a:rPr>
                        <a:t> First Year </a:t>
                      </a:r>
                    </a:p>
                    <a:p>
                      <a:pPr lvl="0" algn="ctr">
                        <a:buNone/>
                      </a:pPr>
                      <a:r>
                        <a:rPr lang="en-US" sz="1100">
                          <a:latin typeface="Century Gothic"/>
                        </a:rPr>
                        <a:t>Employment in TN </a:t>
                      </a:r>
                    </a:p>
                    <a:p>
                      <a:pPr lvl="0" algn="ctr">
                        <a:buNone/>
                      </a:pPr>
                      <a:r>
                        <a:rPr lang="en-US" sz="1100">
                          <a:latin typeface="Century Gothic"/>
                        </a:rPr>
                        <a:t>Public Schools</a:t>
                      </a:r>
                      <a:r>
                        <a:rPr lang="en-US" sz="1200">
                          <a:latin typeface="Century Gothic"/>
                        </a:rPr>
                        <a:t> </a:t>
                      </a:r>
                    </a:p>
                  </a:txBody>
                  <a:tcPr/>
                </a:tc>
                <a:tc>
                  <a:txBody>
                    <a:bodyPr/>
                    <a:lstStyle/>
                    <a:p>
                      <a:pPr algn="ctr"/>
                      <a:endParaRPr lang="en-US" sz="1200" dirty="0">
                        <a:latin typeface="Century Gothic"/>
                      </a:endParaRPr>
                    </a:p>
                    <a:p>
                      <a:pPr lvl="0" algn="ctr">
                        <a:buNone/>
                      </a:pPr>
                      <a:r>
                        <a:rPr lang="en-US" sz="1200" dirty="0">
                          <a:latin typeface="Century Gothic"/>
                        </a:rPr>
                        <a:t>Second Year </a:t>
                      </a:r>
                    </a:p>
                    <a:p>
                      <a:pPr lvl="0" algn="ctr">
                        <a:buNone/>
                      </a:pPr>
                      <a:r>
                        <a:rPr lang="en-US" sz="1200" dirty="0">
                          <a:latin typeface="Century Gothic"/>
                        </a:rPr>
                        <a:t>Retention Rate </a:t>
                      </a:r>
                    </a:p>
                  </a:txBody>
                  <a:tcPr/>
                </a:tc>
                <a:tc>
                  <a:txBody>
                    <a:bodyPr/>
                    <a:lstStyle/>
                    <a:p>
                      <a:pPr lvl="0" algn="ctr">
                        <a:buNone/>
                      </a:pPr>
                      <a:endParaRPr lang="en-US" sz="1200">
                        <a:latin typeface="Century Gothic"/>
                      </a:endParaRPr>
                    </a:p>
                    <a:p>
                      <a:pPr lvl="0" algn="ctr">
                        <a:buNone/>
                      </a:pPr>
                      <a:r>
                        <a:rPr lang="en-US" sz="1200">
                          <a:latin typeface="Century Gothic"/>
                        </a:rPr>
                        <a:t>Third Year</a:t>
                      </a:r>
                    </a:p>
                    <a:p>
                      <a:pPr lvl="0" algn="ctr">
                        <a:buNone/>
                      </a:pPr>
                      <a:r>
                        <a:rPr lang="en-US" sz="1200">
                          <a:latin typeface="Century Gothic"/>
                        </a:rPr>
                        <a:t>Retention Rate </a:t>
                      </a:r>
                    </a:p>
                  </a:txBody>
                  <a:tcPr/>
                </a:tc>
                <a:extLst>
                  <a:ext uri="{0D108BD9-81ED-4DB2-BD59-A6C34878D82A}">
                    <a16:rowId xmlns:a16="http://schemas.microsoft.com/office/drawing/2014/main" val="1118540860"/>
                  </a:ext>
                </a:extLst>
              </a:tr>
              <a:tr h="370840">
                <a:tc>
                  <a:txBody>
                    <a:bodyPr/>
                    <a:lstStyle/>
                    <a:p>
                      <a:pPr algn="ctr"/>
                      <a:r>
                        <a:rPr lang="en-US" sz="1200">
                          <a:latin typeface="Century Gothic"/>
                        </a:rPr>
                        <a:t>TN Average </a:t>
                      </a:r>
                    </a:p>
                  </a:txBody>
                  <a:tcPr/>
                </a:tc>
                <a:tc rowSpan="2">
                  <a:txBody>
                    <a:bodyPr/>
                    <a:lstStyle/>
                    <a:p>
                      <a:pPr algn="ctr"/>
                      <a:endParaRPr lang="en-US" sz="1200" dirty="0">
                        <a:latin typeface="Century Gothic"/>
                      </a:endParaRPr>
                    </a:p>
                    <a:p>
                      <a:pPr algn="ctr"/>
                      <a:r>
                        <a:rPr lang="en-US" sz="1200" dirty="0">
                          <a:latin typeface="Century Gothic"/>
                        </a:rPr>
                        <a:t>Exceeds Expectations </a:t>
                      </a:r>
                    </a:p>
                  </a:txBody>
                  <a:tcPr/>
                </a:tc>
                <a:tc>
                  <a:txBody>
                    <a:bodyPr/>
                    <a:lstStyle/>
                    <a:p>
                      <a:pPr algn="ctr"/>
                      <a:r>
                        <a:rPr lang="en-US" sz="1200" dirty="0">
                          <a:latin typeface="Century Gothic"/>
                        </a:rPr>
                        <a:t>80.3%</a:t>
                      </a:r>
                    </a:p>
                  </a:txBody>
                  <a:tcPr/>
                </a:tc>
                <a:tc>
                  <a:txBody>
                    <a:bodyPr/>
                    <a:lstStyle/>
                    <a:p>
                      <a:pPr algn="ctr"/>
                      <a:r>
                        <a:rPr lang="en-US" sz="1200" dirty="0">
                          <a:latin typeface="Century Gothic"/>
                        </a:rPr>
                        <a:t>93.6%</a:t>
                      </a:r>
                    </a:p>
                  </a:txBody>
                  <a:tcPr/>
                </a:tc>
                <a:tc>
                  <a:txBody>
                    <a:bodyPr/>
                    <a:lstStyle/>
                    <a:p>
                      <a:pPr lvl="0" algn="ctr">
                        <a:buNone/>
                      </a:pPr>
                      <a:r>
                        <a:rPr lang="en-US" sz="1200" dirty="0">
                          <a:latin typeface="Century Gothic"/>
                        </a:rPr>
                        <a:t>78.8%</a:t>
                      </a:r>
                    </a:p>
                  </a:txBody>
                  <a:tcPr/>
                </a:tc>
                <a:extLst>
                  <a:ext uri="{0D108BD9-81ED-4DB2-BD59-A6C34878D82A}">
                    <a16:rowId xmlns:a16="http://schemas.microsoft.com/office/drawing/2014/main" val="1631704300"/>
                  </a:ext>
                </a:extLst>
              </a:tr>
              <a:tr h="370840">
                <a:tc>
                  <a:txBody>
                    <a:bodyPr/>
                    <a:lstStyle/>
                    <a:p>
                      <a:pPr algn="ctr"/>
                      <a:r>
                        <a:rPr lang="en-US" sz="1200" dirty="0">
                          <a:latin typeface="Century Gothic"/>
                        </a:rPr>
                        <a:t>CBU (2022-23)</a:t>
                      </a:r>
                      <a:endParaRPr lang="en-US" dirty="0">
                        <a:latin typeface="Century Gothic"/>
                      </a:endParaRPr>
                    </a:p>
                  </a:txBody>
                  <a:tcPr/>
                </a:tc>
                <a:tc vMerge="1">
                  <a:txBody>
                    <a:bodyPr/>
                    <a:lstStyle/>
                    <a:p>
                      <a:pPr algn="ctr"/>
                      <a:endParaRPr lang="en-US" sz="1200" dirty="0">
                        <a:latin typeface="Century Gothic"/>
                      </a:endParaRPr>
                    </a:p>
                  </a:txBody>
                  <a:tcPr/>
                </a:tc>
                <a:tc>
                  <a:txBody>
                    <a:bodyPr/>
                    <a:lstStyle/>
                    <a:p>
                      <a:pPr lvl="0" algn="ctr">
                        <a:buNone/>
                      </a:pPr>
                      <a:r>
                        <a:rPr lang="en-US" sz="1200" u="none" strike="noStrike" noProof="0" dirty="0">
                          <a:latin typeface="Century Gothic"/>
                        </a:rPr>
                        <a:t>82.5%</a:t>
                      </a:r>
                      <a:endParaRPr lang="en-US" dirty="0">
                        <a:latin typeface="Century Gothic"/>
                      </a:endParaRPr>
                    </a:p>
                  </a:txBody>
                  <a:tcPr/>
                </a:tc>
                <a:tc>
                  <a:txBody>
                    <a:bodyPr/>
                    <a:lstStyle/>
                    <a:p>
                      <a:pPr lvl="0" algn="ctr">
                        <a:buNone/>
                      </a:pPr>
                      <a:r>
                        <a:rPr lang="en-US" sz="1200" dirty="0">
                          <a:latin typeface="Century Gothic"/>
                        </a:rPr>
                        <a:t>96.6%</a:t>
                      </a:r>
                    </a:p>
                  </a:txBody>
                  <a:tcPr/>
                </a:tc>
                <a:tc>
                  <a:txBody>
                    <a:bodyPr/>
                    <a:lstStyle/>
                    <a:p>
                      <a:pPr lvl="0" algn="ctr">
                        <a:buNone/>
                      </a:pPr>
                      <a:r>
                        <a:rPr lang="en-US" sz="1200" dirty="0">
                          <a:latin typeface="Century Gothic"/>
                        </a:rPr>
                        <a:t>77.8%</a:t>
                      </a:r>
                    </a:p>
                  </a:txBody>
                  <a:tcPr/>
                </a:tc>
                <a:extLst>
                  <a:ext uri="{0D108BD9-81ED-4DB2-BD59-A6C34878D82A}">
                    <a16:rowId xmlns:a16="http://schemas.microsoft.com/office/drawing/2014/main" val="2712788077"/>
                  </a:ext>
                </a:extLst>
              </a:tr>
            </a:tbl>
          </a:graphicData>
        </a:graphic>
      </p:graphicFrame>
      <p:sp>
        <p:nvSpPr>
          <p:cNvPr id="7" name="TextBox 6">
            <a:extLst>
              <a:ext uri="{FF2B5EF4-FFF2-40B4-BE49-F238E27FC236}">
                <a16:creationId xmlns:a16="http://schemas.microsoft.com/office/drawing/2014/main" id="{DFE5E861-94F6-4F22-BA47-A3753925D111}"/>
              </a:ext>
            </a:extLst>
          </p:cNvPr>
          <p:cNvSpPr txBox="1"/>
          <p:nvPr/>
        </p:nvSpPr>
        <p:spPr>
          <a:xfrm>
            <a:off x="457260" y="1960242"/>
            <a:ext cx="4009901" cy="2031325"/>
          </a:xfrm>
          <a:prstGeom prst="rect">
            <a:avLst/>
          </a:prstGeom>
          <a:noFill/>
          <a:ln>
            <a:solidFill>
              <a:schemeClr val="tx1"/>
            </a:solidFill>
          </a:ln>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1400" dirty="0">
                <a:latin typeface="Century Gothic"/>
                <a:ea typeface="+mn-lt"/>
                <a:cs typeface="+mn-lt"/>
              </a:rPr>
              <a:t>Based on the TN EPP Report Card, the Employment domain evaluates a provider's performance in preparing educators to </a:t>
            </a:r>
            <a:r>
              <a:rPr lang="en-US" sz="1400" b="1" dirty="0">
                <a:latin typeface="Century Gothic"/>
                <a:ea typeface="+mn-lt"/>
                <a:cs typeface="+mn-lt"/>
              </a:rPr>
              <a:t>begin</a:t>
            </a:r>
            <a:r>
              <a:rPr lang="en-US" sz="1400" dirty="0">
                <a:latin typeface="Century Gothic"/>
                <a:ea typeface="+mn-lt"/>
                <a:cs typeface="+mn-lt"/>
              </a:rPr>
              <a:t> and </a:t>
            </a:r>
            <a:r>
              <a:rPr lang="en-US" sz="1400" b="1" dirty="0">
                <a:latin typeface="Century Gothic"/>
                <a:ea typeface="+mn-lt"/>
                <a:cs typeface="+mn-lt"/>
              </a:rPr>
              <a:t>remain</a:t>
            </a:r>
            <a:r>
              <a:rPr lang="en-US" sz="1400" dirty="0">
                <a:latin typeface="Century Gothic"/>
                <a:ea typeface="+mn-lt"/>
                <a:cs typeface="+mn-lt"/>
              </a:rPr>
              <a:t> teaching in Tennessee public schools. Over a three-year range, CBU completers have surpassed state hiring and retention averages in Tennessee public school</a:t>
            </a:r>
            <a:r>
              <a:rPr lang="en-US" sz="1400" dirty="0">
                <a:latin typeface="Century Gothic"/>
                <a:ea typeface="Calibri"/>
                <a:cs typeface="Calibri"/>
              </a:rPr>
              <a:t>s, earning the </a:t>
            </a:r>
            <a:r>
              <a:rPr lang="en-US" sz="1400" b="1" dirty="0">
                <a:latin typeface="Century Gothic"/>
                <a:ea typeface="Calibri"/>
                <a:cs typeface="Calibri"/>
              </a:rPr>
              <a:t>‘Meets Expectations</a:t>
            </a:r>
            <a:r>
              <a:rPr lang="en-US" sz="1400" dirty="0">
                <a:latin typeface="Century Gothic"/>
                <a:ea typeface="Calibri"/>
                <a:cs typeface="Calibri"/>
              </a:rPr>
              <a:t>' performance rating. </a:t>
            </a:r>
            <a:endParaRPr lang="en-US" sz="1400" b="1" dirty="0">
              <a:latin typeface="Century Gothic"/>
              <a:ea typeface="Calibri"/>
              <a:cs typeface="Calibri"/>
            </a:endParaRPr>
          </a:p>
        </p:txBody>
      </p:sp>
      <p:graphicFrame>
        <p:nvGraphicFramePr>
          <p:cNvPr id="8" name="Table 7">
            <a:extLst>
              <a:ext uri="{FF2B5EF4-FFF2-40B4-BE49-F238E27FC236}">
                <a16:creationId xmlns:a16="http://schemas.microsoft.com/office/drawing/2014/main" id="{E126506A-4B4A-4A8F-A49E-EC82C2BB63F3}"/>
              </a:ext>
            </a:extLst>
          </p:cNvPr>
          <p:cNvGraphicFramePr>
            <a:graphicFrameLocks noGrp="1"/>
          </p:cNvGraphicFramePr>
          <p:nvPr>
            <p:extLst>
              <p:ext uri="{D42A27DB-BD31-4B8C-83A1-F6EECF244321}">
                <p14:modId xmlns:p14="http://schemas.microsoft.com/office/powerpoint/2010/main" val="1277281891"/>
              </p:ext>
            </p:extLst>
          </p:nvPr>
        </p:nvGraphicFramePr>
        <p:xfrm>
          <a:off x="4990296" y="2646680"/>
          <a:ext cx="6744444" cy="1564640"/>
        </p:xfrm>
        <a:graphic>
          <a:graphicData uri="http://schemas.openxmlformats.org/drawingml/2006/table">
            <a:tbl>
              <a:tblPr firstRow="1" bandRow="1">
                <a:tableStyleId>{073A0DAA-6AF3-43AB-8588-CEC1D06C72B9}</a:tableStyleId>
              </a:tblPr>
              <a:tblGrid>
                <a:gridCol w="1286200">
                  <a:extLst>
                    <a:ext uri="{9D8B030D-6E8A-4147-A177-3AD203B41FA5}">
                      <a16:colId xmlns:a16="http://schemas.microsoft.com/office/drawing/2014/main" val="3621865848"/>
                    </a:ext>
                  </a:extLst>
                </a:gridCol>
                <a:gridCol w="1491559">
                  <a:extLst>
                    <a:ext uri="{9D8B030D-6E8A-4147-A177-3AD203B41FA5}">
                      <a16:colId xmlns:a16="http://schemas.microsoft.com/office/drawing/2014/main" val="1570410624"/>
                    </a:ext>
                  </a:extLst>
                </a:gridCol>
                <a:gridCol w="1686111">
                  <a:extLst>
                    <a:ext uri="{9D8B030D-6E8A-4147-A177-3AD203B41FA5}">
                      <a16:colId xmlns:a16="http://schemas.microsoft.com/office/drawing/2014/main" val="1359550192"/>
                    </a:ext>
                  </a:extLst>
                </a:gridCol>
                <a:gridCol w="1286200">
                  <a:extLst>
                    <a:ext uri="{9D8B030D-6E8A-4147-A177-3AD203B41FA5}">
                      <a16:colId xmlns:a16="http://schemas.microsoft.com/office/drawing/2014/main" val="613799108"/>
                    </a:ext>
                  </a:extLst>
                </a:gridCol>
                <a:gridCol w="994374">
                  <a:extLst>
                    <a:ext uri="{9D8B030D-6E8A-4147-A177-3AD203B41FA5}">
                      <a16:colId xmlns:a16="http://schemas.microsoft.com/office/drawing/2014/main" val="47149926"/>
                    </a:ext>
                  </a:extLst>
                </a:gridCol>
              </a:tblGrid>
              <a:tr h="369454">
                <a:tc>
                  <a:txBody>
                    <a:bodyPr/>
                    <a:lstStyle/>
                    <a:p>
                      <a:pPr algn="ctr"/>
                      <a:endParaRPr lang="en-US" sz="1200" dirty="0">
                        <a:latin typeface="Century Gothic"/>
                      </a:endParaRPr>
                    </a:p>
                    <a:p>
                      <a:pPr lvl="0" algn="ctr">
                        <a:buNone/>
                      </a:pPr>
                      <a:r>
                        <a:rPr lang="en-US" sz="1200" dirty="0">
                          <a:latin typeface="Century Gothic"/>
                        </a:rPr>
                        <a:t>Data Cycle </a:t>
                      </a:r>
                    </a:p>
                  </a:txBody>
                  <a:tcPr/>
                </a:tc>
                <a:tc>
                  <a:txBody>
                    <a:bodyPr/>
                    <a:lstStyle/>
                    <a:p>
                      <a:pPr algn="ctr"/>
                      <a:r>
                        <a:rPr lang="en-US" sz="1200" dirty="0">
                          <a:latin typeface="Century Gothic"/>
                        </a:rPr>
                        <a:t>Overall </a:t>
                      </a:r>
                    </a:p>
                    <a:p>
                      <a:pPr lvl="0" algn="ctr">
                        <a:buNone/>
                      </a:pPr>
                      <a:r>
                        <a:rPr lang="en-US" sz="1200" dirty="0">
                          <a:latin typeface="Century Gothic"/>
                        </a:rPr>
                        <a:t>Domain </a:t>
                      </a:r>
                    </a:p>
                    <a:p>
                      <a:pPr lvl="0" algn="ctr">
                        <a:buNone/>
                      </a:pPr>
                      <a:r>
                        <a:rPr lang="en-US" sz="1200" dirty="0">
                          <a:latin typeface="Century Gothic"/>
                        </a:rPr>
                        <a:t>Performance </a:t>
                      </a:r>
                      <a:endParaRPr lang="en-US" dirty="0">
                        <a:latin typeface="Century Gothic"/>
                      </a:endParaRPr>
                    </a:p>
                  </a:txBody>
                  <a:tcPr anchor="ctr"/>
                </a:tc>
                <a:tc>
                  <a:txBody>
                    <a:bodyPr/>
                    <a:lstStyle/>
                    <a:p>
                      <a:pPr algn="ctr"/>
                      <a:r>
                        <a:rPr lang="en-US" sz="1100">
                          <a:latin typeface="Century Gothic"/>
                        </a:rPr>
                        <a:t>Rate of</a:t>
                      </a:r>
                    </a:p>
                    <a:p>
                      <a:pPr lvl="0" algn="ctr">
                        <a:buNone/>
                      </a:pPr>
                      <a:r>
                        <a:rPr lang="en-US" sz="1100">
                          <a:latin typeface="Century Gothic"/>
                        </a:rPr>
                        <a:t> First Year </a:t>
                      </a:r>
                    </a:p>
                    <a:p>
                      <a:pPr lvl="0" algn="ctr">
                        <a:buNone/>
                      </a:pPr>
                      <a:r>
                        <a:rPr lang="en-US" sz="1100">
                          <a:latin typeface="Century Gothic"/>
                        </a:rPr>
                        <a:t>Employment in TN </a:t>
                      </a:r>
                    </a:p>
                    <a:p>
                      <a:pPr lvl="0" algn="ctr">
                        <a:buNone/>
                      </a:pPr>
                      <a:r>
                        <a:rPr lang="en-US" sz="1100">
                          <a:latin typeface="Century Gothic"/>
                        </a:rPr>
                        <a:t>Public Schools</a:t>
                      </a:r>
                      <a:r>
                        <a:rPr lang="en-US" sz="1200">
                          <a:latin typeface="Century Gothic"/>
                        </a:rPr>
                        <a:t> </a:t>
                      </a:r>
                    </a:p>
                  </a:txBody>
                  <a:tcPr/>
                </a:tc>
                <a:tc>
                  <a:txBody>
                    <a:bodyPr/>
                    <a:lstStyle/>
                    <a:p>
                      <a:pPr algn="ctr"/>
                      <a:endParaRPr lang="en-US" sz="1200">
                        <a:latin typeface="Century Gothic"/>
                      </a:endParaRPr>
                    </a:p>
                    <a:p>
                      <a:pPr lvl="0" algn="ctr">
                        <a:buNone/>
                      </a:pPr>
                      <a:r>
                        <a:rPr lang="en-US" sz="1200">
                          <a:latin typeface="Century Gothic"/>
                        </a:rPr>
                        <a:t>Second Year </a:t>
                      </a:r>
                    </a:p>
                    <a:p>
                      <a:pPr lvl="0" algn="ctr">
                        <a:buNone/>
                      </a:pPr>
                      <a:r>
                        <a:rPr lang="en-US" sz="1200">
                          <a:latin typeface="Century Gothic"/>
                        </a:rPr>
                        <a:t>Retention Rate </a:t>
                      </a:r>
                    </a:p>
                  </a:txBody>
                  <a:tcPr/>
                </a:tc>
                <a:tc>
                  <a:txBody>
                    <a:bodyPr/>
                    <a:lstStyle/>
                    <a:p>
                      <a:pPr lvl="0" algn="ctr">
                        <a:buNone/>
                      </a:pPr>
                      <a:endParaRPr lang="en-US" sz="1200">
                        <a:latin typeface="Century Gothic"/>
                      </a:endParaRPr>
                    </a:p>
                    <a:p>
                      <a:pPr lvl="0" algn="ctr">
                        <a:buNone/>
                      </a:pPr>
                      <a:r>
                        <a:rPr lang="en-US" sz="1200">
                          <a:latin typeface="Century Gothic"/>
                        </a:rPr>
                        <a:t>Third Year</a:t>
                      </a:r>
                    </a:p>
                    <a:p>
                      <a:pPr lvl="0" algn="ctr">
                        <a:buNone/>
                      </a:pPr>
                      <a:r>
                        <a:rPr lang="en-US" sz="1200">
                          <a:latin typeface="Century Gothic"/>
                        </a:rPr>
                        <a:t>Retention Rate </a:t>
                      </a:r>
                    </a:p>
                  </a:txBody>
                  <a:tcPr/>
                </a:tc>
                <a:extLst>
                  <a:ext uri="{0D108BD9-81ED-4DB2-BD59-A6C34878D82A}">
                    <a16:rowId xmlns:a16="http://schemas.microsoft.com/office/drawing/2014/main" val="1118540860"/>
                  </a:ext>
                </a:extLst>
              </a:tr>
              <a:tr h="370840">
                <a:tc>
                  <a:txBody>
                    <a:bodyPr/>
                    <a:lstStyle/>
                    <a:p>
                      <a:pPr algn="ctr"/>
                      <a:r>
                        <a:rPr lang="en-US" sz="1200">
                          <a:latin typeface="Century Gothic"/>
                        </a:rPr>
                        <a:t>TN Average </a:t>
                      </a:r>
                    </a:p>
                  </a:txBody>
                  <a:tcPr/>
                </a:tc>
                <a:tc rowSpan="2">
                  <a:txBody>
                    <a:bodyPr/>
                    <a:lstStyle/>
                    <a:p>
                      <a:pPr algn="ctr"/>
                      <a:endParaRPr lang="en-US" sz="1200" dirty="0">
                        <a:latin typeface="Century Gothic"/>
                      </a:endParaRPr>
                    </a:p>
                    <a:p>
                      <a:pPr algn="ctr"/>
                      <a:r>
                        <a:rPr lang="en-US" sz="1200" dirty="0">
                          <a:latin typeface="Century Gothic"/>
                        </a:rPr>
                        <a:t>Meets  Expectations </a:t>
                      </a:r>
                    </a:p>
                  </a:txBody>
                  <a:tcPr/>
                </a:tc>
                <a:tc>
                  <a:txBody>
                    <a:bodyPr/>
                    <a:lstStyle/>
                    <a:p>
                      <a:pPr algn="ctr"/>
                      <a:r>
                        <a:rPr lang="en-US" sz="1200" dirty="0">
                          <a:latin typeface="Century Gothic"/>
                        </a:rPr>
                        <a:t>82.7%</a:t>
                      </a:r>
                    </a:p>
                  </a:txBody>
                  <a:tcPr/>
                </a:tc>
                <a:tc>
                  <a:txBody>
                    <a:bodyPr/>
                    <a:lstStyle/>
                    <a:p>
                      <a:pPr algn="ctr"/>
                      <a:r>
                        <a:rPr lang="en-US" sz="1200" dirty="0">
                          <a:latin typeface="Century Gothic"/>
                        </a:rPr>
                        <a:t>89.5%</a:t>
                      </a:r>
                    </a:p>
                  </a:txBody>
                  <a:tcPr/>
                </a:tc>
                <a:tc>
                  <a:txBody>
                    <a:bodyPr/>
                    <a:lstStyle/>
                    <a:p>
                      <a:pPr lvl="0" algn="ctr">
                        <a:buNone/>
                      </a:pPr>
                      <a:r>
                        <a:rPr lang="en-US" sz="1200" dirty="0">
                          <a:latin typeface="Century Gothic"/>
                        </a:rPr>
                        <a:t>82.6%</a:t>
                      </a:r>
                    </a:p>
                  </a:txBody>
                  <a:tcPr/>
                </a:tc>
                <a:extLst>
                  <a:ext uri="{0D108BD9-81ED-4DB2-BD59-A6C34878D82A}">
                    <a16:rowId xmlns:a16="http://schemas.microsoft.com/office/drawing/2014/main" val="1631704300"/>
                  </a:ext>
                </a:extLst>
              </a:tr>
              <a:tr h="370840">
                <a:tc>
                  <a:txBody>
                    <a:bodyPr/>
                    <a:lstStyle/>
                    <a:p>
                      <a:pPr algn="ctr"/>
                      <a:r>
                        <a:rPr lang="en-US" sz="1200" dirty="0">
                          <a:latin typeface="Century Gothic"/>
                        </a:rPr>
                        <a:t>CBU (2023-24)</a:t>
                      </a:r>
                      <a:endParaRPr lang="en-US" dirty="0">
                        <a:latin typeface="Century Gothic"/>
                      </a:endParaRPr>
                    </a:p>
                  </a:txBody>
                  <a:tcPr/>
                </a:tc>
                <a:tc vMerge="1">
                  <a:txBody>
                    <a:bodyPr/>
                    <a:lstStyle/>
                    <a:p>
                      <a:pPr algn="ctr"/>
                      <a:endParaRPr lang="en-US" sz="1200" dirty="0">
                        <a:latin typeface="Century Gothic"/>
                      </a:endParaRPr>
                    </a:p>
                  </a:txBody>
                  <a:tcPr/>
                </a:tc>
                <a:tc>
                  <a:txBody>
                    <a:bodyPr/>
                    <a:lstStyle/>
                    <a:p>
                      <a:pPr lvl="0" algn="ctr">
                        <a:buNone/>
                      </a:pPr>
                      <a:r>
                        <a:rPr lang="en-US" sz="1200" u="none" strike="noStrike" noProof="0" dirty="0">
                          <a:latin typeface="Century Gothic"/>
                        </a:rPr>
                        <a:t>79.1%</a:t>
                      </a:r>
                      <a:endParaRPr lang="en-US" dirty="0">
                        <a:latin typeface="Century Gothic"/>
                      </a:endParaRPr>
                    </a:p>
                  </a:txBody>
                  <a:tcPr/>
                </a:tc>
                <a:tc>
                  <a:txBody>
                    <a:bodyPr/>
                    <a:lstStyle/>
                    <a:p>
                      <a:pPr lvl="0" algn="ctr">
                        <a:buNone/>
                      </a:pPr>
                      <a:r>
                        <a:rPr lang="en-US" sz="1200" dirty="0">
                          <a:latin typeface="Century Gothic"/>
                        </a:rPr>
                        <a:t>93.6%</a:t>
                      </a:r>
                    </a:p>
                  </a:txBody>
                  <a:tcPr/>
                </a:tc>
                <a:tc>
                  <a:txBody>
                    <a:bodyPr/>
                    <a:lstStyle/>
                    <a:p>
                      <a:pPr lvl="0" algn="ctr">
                        <a:buNone/>
                      </a:pPr>
                      <a:r>
                        <a:rPr lang="en-US" sz="1200" dirty="0">
                          <a:latin typeface="Century Gothic"/>
                        </a:rPr>
                        <a:t>90.0%</a:t>
                      </a:r>
                    </a:p>
                  </a:txBody>
                  <a:tcPr/>
                </a:tc>
                <a:extLst>
                  <a:ext uri="{0D108BD9-81ED-4DB2-BD59-A6C34878D82A}">
                    <a16:rowId xmlns:a16="http://schemas.microsoft.com/office/drawing/2014/main" val="2712788077"/>
                  </a:ext>
                </a:extLst>
              </a:tr>
            </a:tbl>
          </a:graphicData>
        </a:graphic>
      </p:graphicFrame>
      <p:graphicFrame>
        <p:nvGraphicFramePr>
          <p:cNvPr id="2" name="Table 1">
            <a:extLst>
              <a:ext uri="{FF2B5EF4-FFF2-40B4-BE49-F238E27FC236}">
                <a16:creationId xmlns:a16="http://schemas.microsoft.com/office/drawing/2014/main" id="{6D023AF6-D3DD-4A66-BB9B-3C531B681B20}"/>
              </a:ext>
            </a:extLst>
          </p:cNvPr>
          <p:cNvGraphicFramePr>
            <a:graphicFrameLocks noGrp="1"/>
          </p:cNvGraphicFramePr>
          <p:nvPr>
            <p:extLst>
              <p:ext uri="{D42A27DB-BD31-4B8C-83A1-F6EECF244321}">
                <p14:modId xmlns:p14="http://schemas.microsoft.com/office/powerpoint/2010/main" val="2448882518"/>
              </p:ext>
            </p:extLst>
          </p:nvPr>
        </p:nvGraphicFramePr>
        <p:xfrm>
          <a:off x="5018260" y="885385"/>
          <a:ext cx="6716480" cy="1540237"/>
        </p:xfrm>
        <a:graphic>
          <a:graphicData uri="http://schemas.openxmlformats.org/drawingml/2006/table">
            <a:tbl>
              <a:tblPr firstRow="1" bandRow="1">
                <a:tableStyleId>{073A0DAA-6AF3-43AB-8588-CEC1D06C72B9}</a:tableStyleId>
              </a:tblPr>
              <a:tblGrid>
                <a:gridCol w="1207211">
                  <a:extLst>
                    <a:ext uri="{9D8B030D-6E8A-4147-A177-3AD203B41FA5}">
                      <a16:colId xmlns:a16="http://schemas.microsoft.com/office/drawing/2014/main" val="2454078311"/>
                    </a:ext>
                  </a:extLst>
                </a:gridCol>
                <a:gridCol w="1492550">
                  <a:extLst>
                    <a:ext uri="{9D8B030D-6E8A-4147-A177-3AD203B41FA5}">
                      <a16:colId xmlns:a16="http://schemas.microsoft.com/office/drawing/2014/main" val="2848437195"/>
                    </a:ext>
                  </a:extLst>
                </a:gridCol>
                <a:gridCol w="1733993">
                  <a:extLst>
                    <a:ext uri="{9D8B030D-6E8A-4147-A177-3AD203B41FA5}">
                      <a16:colId xmlns:a16="http://schemas.microsoft.com/office/drawing/2014/main" val="4195482153"/>
                    </a:ext>
                  </a:extLst>
                </a:gridCol>
                <a:gridCol w="1284033">
                  <a:extLst>
                    <a:ext uri="{9D8B030D-6E8A-4147-A177-3AD203B41FA5}">
                      <a16:colId xmlns:a16="http://schemas.microsoft.com/office/drawing/2014/main" val="4206055771"/>
                    </a:ext>
                  </a:extLst>
                </a:gridCol>
                <a:gridCol w="998693">
                  <a:extLst>
                    <a:ext uri="{9D8B030D-6E8A-4147-A177-3AD203B41FA5}">
                      <a16:colId xmlns:a16="http://schemas.microsoft.com/office/drawing/2014/main" val="3635455972"/>
                    </a:ext>
                  </a:extLst>
                </a:gridCol>
              </a:tblGrid>
              <a:tr h="517320">
                <a:tc>
                  <a:txBody>
                    <a:bodyPr/>
                    <a:lstStyle/>
                    <a:p>
                      <a:pPr algn="ctr"/>
                      <a:r>
                        <a:rPr lang="en-US" sz="1200" dirty="0">
                          <a:latin typeface="Century Gothic"/>
                        </a:rPr>
                        <a:t>Data Cycle </a:t>
                      </a:r>
                    </a:p>
                  </a:txBody>
                  <a:tcPr anchor="ctr"/>
                </a:tc>
                <a:tc>
                  <a:txBody>
                    <a:bodyPr/>
                    <a:lstStyle/>
                    <a:p>
                      <a:pPr lvl="0" algn="ctr">
                        <a:buNone/>
                      </a:pPr>
                      <a:r>
                        <a:rPr lang="en-US" sz="1200" dirty="0">
                          <a:latin typeface="Century Gothic"/>
                        </a:rPr>
                        <a:t>Overall</a:t>
                      </a:r>
                    </a:p>
                    <a:p>
                      <a:pPr lvl="0" algn="ctr">
                        <a:buNone/>
                      </a:pPr>
                      <a:r>
                        <a:rPr lang="en-US" sz="1200" dirty="0">
                          <a:latin typeface="Century Gothic"/>
                        </a:rPr>
                        <a:t>Domain</a:t>
                      </a:r>
                    </a:p>
                    <a:p>
                      <a:pPr lvl="0" algn="ctr">
                        <a:buNone/>
                      </a:pPr>
                      <a:r>
                        <a:rPr lang="en-US" sz="1200" dirty="0">
                          <a:latin typeface="Century Gothic"/>
                        </a:rPr>
                        <a:t> Performance</a:t>
                      </a:r>
                    </a:p>
                  </a:txBody>
                  <a:tcPr anchor="ctr"/>
                </a:tc>
                <a:tc>
                  <a:txBody>
                    <a:bodyPr/>
                    <a:lstStyle/>
                    <a:p>
                      <a:pPr lvl="0" algn="ctr">
                        <a:buNone/>
                      </a:pPr>
                      <a:r>
                        <a:rPr lang="en-US" sz="1200" dirty="0">
                          <a:latin typeface="Century Gothic"/>
                        </a:rPr>
                        <a:t>Rate of </a:t>
                      </a:r>
                    </a:p>
                    <a:p>
                      <a:pPr lvl="0" algn="ctr">
                        <a:buNone/>
                      </a:pPr>
                      <a:r>
                        <a:rPr lang="en-US" sz="1200" dirty="0">
                          <a:latin typeface="Century Gothic"/>
                        </a:rPr>
                        <a:t>First Year </a:t>
                      </a:r>
                    </a:p>
                    <a:p>
                      <a:pPr lvl="0" algn="ctr">
                        <a:buNone/>
                      </a:pPr>
                      <a:r>
                        <a:rPr lang="en-US" sz="1200" dirty="0">
                          <a:latin typeface="Century Gothic"/>
                        </a:rPr>
                        <a:t>Employment in TN Public Schools </a:t>
                      </a:r>
                    </a:p>
                  </a:txBody>
                  <a:tcPr anchor="ctr"/>
                </a:tc>
                <a:tc>
                  <a:txBody>
                    <a:bodyPr/>
                    <a:lstStyle/>
                    <a:p>
                      <a:pPr lvl="0" algn="ctr">
                        <a:buNone/>
                      </a:pPr>
                      <a:r>
                        <a:rPr lang="en-US" sz="1200" dirty="0">
                          <a:latin typeface="Century Gothic"/>
                        </a:rPr>
                        <a:t>Second Year </a:t>
                      </a:r>
                    </a:p>
                    <a:p>
                      <a:pPr lvl="0" algn="ctr">
                        <a:buNone/>
                      </a:pPr>
                      <a:r>
                        <a:rPr lang="en-US" sz="1200" dirty="0">
                          <a:latin typeface="Century Gothic"/>
                        </a:rPr>
                        <a:t>Retention Rate </a:t>
                      </a:r>
                    </a:p>
                  </a:txBody>
                  <a:tcPr anchor="ctr"/>
                </a:tc>
                <a:tc>
                  <a:txBody>
                    <a:bodyPr/>
                    <a:lstStyle/>
                    <a:p>
                      <a:pPr lvl="0" algn="ctr">
                        <a:buNone/>
                      </a:pPr>
                      <a:r>
                        <a:rPr lang="en-US" sz="1200">
                          <a:latin typeface="Century Gothic"/>
                        </a:rPr>
                        <a:t>Third Year Retention Rate </a:t>
                      </a:r>
                    </a:p>
                  </a:txBody>
                  <a:tcPr anchor="ctr"/>
                </a:tc>
                <a:extLst>
                  <a:ext uri="{0D108BD9-81ED-4DB2-BD59-A6C34878D82A}">
                    <a16:rowId xmlns:a16="http://schemas.microsoft.com/office/drawing/2014/main" val="1125019932"/>
                  </a:ext>
                </a:extLst>
              </a:tr>
              <a:tr h="370839">
                <a:tc>
                  <a:txBody>
                    <a:bodyPr/>
                    <a:lstStyle/>
                    <a:p>
                      <a:pPr lvl="0" algn="ctr">
                        <a:buNone/>
                      </a:pPr>
                      <a:r>
                        <a:rPr lang="en-US" sz="1200">
                          <a:latin typeface="Century Gothic"/>
                        </a:rPr>
                        <a:t>TN Average </a:t>
                      </a:r>
                    </a:p>
                  </a:txBody>
                  <a:tcPr anchor="ctr"/>
                </a:tc>
                <a:tc rowSpan="2">
                  <a:txBody>
                    <a:bodyPr/>
                    <a:lstStyle/>
                    <a:p>
                      <a:pPr marL="0" lvl="0" indent="0" algn="ctr">
                        <a:buNone/>
                      </a:pPr>
                      <a:endParaRPr lang="en-US" sz="1200" dirty="0">
                        <a:latin typeface="Century Gothic"/>
                      </a:endParaRPr>
                    </a:p>
                    <a:p>
                      <a:pPr algn="ctr"/>
                      <a:r>
                        <a:rPr lang="en-US" sz="1200" dirty="0">
                          <a:latin typeface="Century Gothic"/>
                        </a:rPr>
                        <a:t>Meets</a:t>
                      </a:r>
                    </a:p>
                    <a:p>
                      <a:pPr lvl="0" algn="ctr">
                        <a:buNone/>
                      </a:pPr>
                      <a:r>
                        <a:rPr lang="en-US" sz="1200" dirty="0">
                          <a:latin typeface="Century Gothic"/>
                        </a:rPr>
                        <a:t>Expectations </a:t>
                      </a:r>
                    </a:p>
                  </a:txBody>
                  <a:tcPr/>
                </a:tc>
                <a:tc>
                  <a:txBody>
                    <a:bodyPr/>
                    <a:lstStyle/>
                    <a:p>
                      <a:pPr lvl="0" algn="ctr">
                        <a:buNone/>
                      </a:pPr>
                      <a:r>
                        <a:rPr lang="en-US" sz="1200" dirty="0">
                          <a:latin typeface="Century Gothic"/>
                        </a:rPr>
                        <a:t>84.6%</a:t>
                      </a:r>
                    </a:p>
                  </a:txBody>
                  <a:tcPr anchor="ctr"/>
                </a:tc>
                <a:tc>
                  <a:txBody>
                    <a:bodyPr/>
                    <a:lstStyle/>
                    <a:p>
                      <a:pPr lvl="0" algn="ctr">
                        <a:buNone/>
                      </a:pPr>
                      <a:r>
                        <a:rPr lang="en-US" sz="1200" dirty="0">
                          <a:latin typeface="Century Gothic"/>
                        </a:rPr>
                        <a:t>94.2%</a:t>
                      </a:r>
                    </a:p>
                  </a:txBody>
                  <a:tcPr anchor="ctr"/>
                </a:tc>
                <a:tc>
                  <a:txBody>
                    <a:bodyPr/>
                    <a:lstStyle/>
                    <a:p>
                      <a:pPr lvl="0" algn="ctr">
                        <a:buNone/>
                      </a:pPr>
                      <a:r>
                        <a:rPr lang="en-US" sz="1200" dirty="0">
                          <a:latin typeface="Century Gothic"/>
                        </a:rPr>
                        <a:t>85.1%</a:t>
                      </a:r>
                    </a:p>
                  </a:txBody>
                  <a:tcPr anchor="ctr"/>
                </a:tc>
                <a:extLst>
                  <a:ext uri="{0D108BD9-81ED-4DB2-BD59-A6C34878D82A}">
                    <a16:rowId xmlns:a16="http://schemas.microsoft.com/office/drawing/2014/main" val="2701646224"/>
                  </a:ext>
                </a:extLst>
              </a:tr>
              <a:tr h="346438">
                <a:tc>
                  <a:txBody>
                    <a:bodyPr/>
                    <a:lstStyle/>
                    <a:p>
                      <a:pPr algn="ctr"/>
                      <a:r>
                        <a:rPr lang="en-US" sz="1200" dirty="0">
                          <a:latin typeface="Century Gothic"/>
                        </a:rPr>
                        <a:t>CBU (2024-25)</a:t>
                      </a:r>
                    </a:p>
                  </a:txBody>
                  <a:tcPr anchor="ctr"/>
                </a:tc>
                <a:tc vMerge="1">
                  <a:txBody>
                    <a:bodyPr/>
                    <a:lstStyle/>
                    <a:p>
                      <a:pPr algn="ctr"/>
                      <a:endParaRPr lang="en-US" sz="1200" dirty="0">
                        <a:latin typeface="Century Gothic"/>
                      </a:endParaRPr>
                    </a:p>
                  </a:txBody>
                  <a:tcPr anchor="ctr"/>
                </a:tc>
                <a:tc>
                  <a:txBody>
                    <a:bodyPr/>
                    <a:lstStyle/>
                    <a:p>
                      <a:pPr algn="ctr"/>
                      <a:r>
                        <a:rPr lang="en-US" sz="1200" dirty="0">
                          <a:latin typeface="Century Gothic"/>
                        </a:rPr>
                        <a:t>83.1%</a:t>
                      </a:r>
                    </a:p>
                  </a:txBody>
                  <a:tcPr anchor="ctr"/>
                </a:tc>
                <a:tc>
                  <a:txBody>
                    <a:bodyPr/>
                    <a:lstStyle/>
                    <a:p>
                      <a:pPr algn="ctr"/>
                      <a:r>
                        <a:rPr lang="en-US" sz="1200" dirty="0">
                          <a:latin typeface="Century Gothic"/>
                        </a:rPr>
                        <a:t>100%</a:t>
                      </a:r>
                    </a:p>
                  </a:txBody>
                  <a:tcPr anchor="ctr"/>
                </a:tc>
                <a:tc>
                  <a:txBody>
                    <a:bodyPr/>
                    <a:lstStyle/>
                    <a:p>
                      <a:pPr algn="ctr"/>
                      <a:r>
                        <a:rPr lang="en-US" sz="1200" dirty="0">
                          <a:latin typeface="Century Gothic"/>
                        </a:rPr>
                        <a:t>70%</a:t>
                      </a:r>
                    </a:p>
                  </a:txBody>
                  <a:tcPr anchor="ctr"/>
                </a:tc>
                <a:extLst>
                  <a:ext uri="{0D108BD9-81ED-4DB2-BD59-A6C34878D82A}">
                    <a16:rowId xmlns:a16="http://schemas.microsoft.com/office/drawing/2014/main" val="3209814974"/>
                  </a:ext>
                </a:extLst>
              </a:tr>
            </a:tbl>
          </a:graphicData>
        </a:graphic>
      </p:graphicFrame>
    </p:spTree>
    <p:extLst>
      <p:ext uri="{BB962C8B-B14F-4D97-AF65-F5344CB8AC3E}">
        <p14:creationId xmlns:p14="http://schemas.microsoft.com/office/powerpoint/2010/main" val="32630747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7E9523B3-1872-441E-89FB-EAE1D395715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a:ln>
            <a:solidFill>
              <a:srgbClr val="C00000"/>
            </a:solidFill>
          </a:ln>
        </p:spPr>
      </p:pic>
      <p:sp>
        <p:nvSpPr>
          <p:cNvPr id="5" name="Rectangle 4">
            <a:extLst>
              <a:ext uri="{FF2B5EF4-FFF2-40B4-BE49-F238E27FC236}">
                <a16:creationId xmlns:a16="http://schemas.microsoft.com/office/drawing/2014/main" id="{55653798-EDF4-4EC3-89C5-C8FAEC5074FD}"/>
              </a:ext>
            </a:extLst>
          </p:cNvPr>
          <p:cNvSpPr/>
          <p:nvPr/>
        </p:nvSpPr>
        <p:spPr>
          <a:xfrm>
            <a:off x="217714" y="234628"/>
            <a:ext cx="11680372" cy="369332"/>
          </a:xfrm>
          <a:prstGeom prst="rect">
            <a:avLst/>
          </a:prstGeom>
          <a:ln>
            <a:solidFill>
              <a:srgbClr val="C00000"/>
            </a:solidFill>
          </a:ln>
        </p:spPr>
        <p:txBody>
          <a:bodyPr wrap="square">
            <a:spAutoFit/>
          </a:bodyPr>
          <a:lstStyle/>
          <a:p>
            <a:r>
              <a:rPr lang="en-US" dirty="0">
                <a:latin typeface="Century Gothic"/>
                <a:cs typeface="Calibri"/>
              </a:rPr>
              <a:t>CAEP Measure 4: Ability of Completers to Be Hired </a:t>
            </a:r>
            <a:r>
              <a:rPr lang="en-US" sz="1400" dirty="0">
                <a:latin typeface="Century Gothic"/>
                <a:cs typeface="Calibri"/>
              </a:rPr>
              <a:t>(Advanced</a:t>
            </a:r>
            <a:r>
              <a:rPr lang="en-US" sz="1600" dirty="0">
                <a:latin typeface="Century Gothic"/>
                <a:cs typeface="Calibri"/>
              </a:rPr>
              <a:t>)</a:t>
            </a:r>
            <a:endParaRPr lang="en-US" sz="1600" dirty="0"/>
          </a:p>
        </p:txBody>
      </p:sp>
      <p:graphicFrame>
        <p:nvGraphicFramePr>
          <p:cNvPr id="7" name="Table 5">
            <a:extLst>
              <a:ext uri="{FF2B5EF4-FFF2-40B4-BE49-F238E27FC236}">
                <a16:creationId xmlns:a16="http://schemas.microsoft.com/office/drawing/2014/main" id="{E6E2BEEA-9D0D-4336-BFF4-98DBAB2B8EC5}"/>
              </a:ext>
            </a:extLst>
          </p:cNvPr>
          <p:cNvGraphicFramePr>
            <a:graphicFrameLocks noGrp="1"/>
          </p:cNvGraphicFramePr>
          <p:nvPr>
            <p:extLst>
              <p:ext uri="{D42A27DB-BD31-4B8C-83A1-F6EECF244321}">
                <p14:modId xmlns:p14="http://schemas.microsoft.com/office/powerpoint/2010/main" val="3468914668"/>
              </p:ext>
            </p:extLst>
          </p:nvPr>
        </p:nvGraphicFramePr>
        <p:xfrm>
          <a:off x="6096000" y="2583347"/>
          <a:ext cx="4379463" cy="1193799"/>
        </p:xfrm>
        <a:graphic>
          <a:graphicData uri="http://schemas.openxmlformats.org/drawingml/2006/table">
            <a:tbl>
              <a:tblPr firstRow="1" bandRow="1">
                <a:tableStyleId>{073A0DAA-6AF3-43AB-8588-CEC1D06C72B9}</a:tableStyleId>
              </a:tblPr>
              <a:tblGrid>
                <a:gridCol w="2354177">
                  <a:extLst>
                    <a:ext uri="{9D8B030D-6E8A-4147-A177-3AD203B41FA5}">
                      <a16:colId xmlns:a16="http://schemas.microsoft.com/office/drawing/2014/main" val="3287745111"/>
                    </a:ext>
                  </a:extLst>
                </a:gridCol>
                <a:gridCol w="2025286">
                  <a:extLst>
                    <a:ext uri="{9D8B030D-6E8A-4147-A177-3AD203B41FA5}">
                      <a16:colId xmlns:a16="http://schemas.microsoft.com/office/drawing/2014/main" val="3764648393"/>
                    </a:ext>
                  </a:extLst>
                </a:gridCol>
              </a:tblGrid>
              <a:tr h="517320">
                <a:tc>
                  <a:txBody>
                    <a:bodyPr/>
                    <a:lstStyle/>
                    <a:p>
                      <a:pPr lvl="0" algn="ctr">
                        <a:buNone/>
                      </a:pPr>
                      <a:r>
                        <a:rPr lang="en-US" sz="1600" dirty="0">
                          <a:latin typeface="Century Gothic"/>
                        </a:rPr>
                        <a:t>Number of Completers in    </a:t>
                      </a:r>
                    </a:p>
                    <a:p>
                      <a:pPr lvl="0" algn="ctr">
                        <a:buNone/>
                      </a:pPr>
                      <a:r>
                        <a:rPr lang="en-US" sz="1600" dirty="0">
                          <a:latin typeface="Century Gothic"/>
                        </a:rPr>
                        <a:t>3-Year Cohort </a:t>
                      </a:r>
                      <a:endParaRPr lang="en-US" sz="1600" dirty="0"/>
                    </a:p>
                  </a:txBody>
                  <a:tcPr anchor="ctr"/>
                </a:tc>
                <a:tc>
                  <a:txBody>
                    <a:bodyPr/>
                    <a:lstStyle/>
                    <a:p>
                      <a:pPr lvl="0" algn="ctr">
                        <a:buNone/>
                      </a:pPr>
                      <a:r>
                        <a:rPr lang="en-US" sz="1600" dirty="0">
                          <a:latin typeface="Century Gothic"/>
                        </a:rPr>
                        <a:t>Percentage Ever Employed as Administrator</a:t>
                      </a:r>
                      <a:endParaRPr lang="en-US" sz="1600" dirty="0"/>
                    </a:p>
                  </a:txBody>
                  <a:tcPr anchor="ctr"/>
                </a:tc>
                <a:extLst>
                  <a:ext uri="{0D108BD9-81ED-4DB2-BD59-A6C34878D82A}">
                    <a16:rowId xmlns:a16="http://schemas.microsoft.com/office/drawing/2014/main" val="217535599"/>
                  </a:ext>
                </a:extLst>
              </a:tr>
              <a:tr h="370839">
                <a:tc>
                  <a:txBody>
                    <a:bodyPr/>
                    <a:lstStyle/>
                    <a:p>
                      <a:pPr marL="0" lvl="0" indent="0" algn="ctr">
                        <a:buNone/>
                      </a:pPr>
                      <a:r>
                        <a:rPr lang="en-US" sz="1600" dirty="0">
                          <a:latin typeface="Century Gothic"/>
                        </a:rPr>
                        <a:t>29</a:t>
                      </a:r>
                    </a:p>
                  </a:txBody>
                  <a:tcPr anchor="ctr"/>
                </a:tc>
                <a:tc>
                  <a:txBody>
                    <a:bodyPr/>
                    <a:lstStyle/>
                    <a:p>
                      <a:pPr lvl="0" algn="ctr">
                        <a:buNone/>
                      </a:pPr>
                      <a:r>
                        <a:rPr lang="en-US" sz="1600" dirty="0">
                          <a:latin typeface="Century Gothic"/>
                        </a:rPr>
                        <a:t>10.3%</a:t>
                      </a:r>
                    </a:p>
                  </a:txBody>
                  <a:tcPr anchor="ctr"/>
                </a:tc>
                <a:extLst>
                  <a:ext uri="{0D108BD9-81ED-4DB2-BD59-A6C34878D82A}">
                    <a16:rowId xmlns:a16="http://schemas.microsoft.com/office/drawing/2014/main" val="3240309268"/>
                  </a:ext>
                </a:extLst>
              </a:tr>
            </a:tbl>
          </a:graphicData>
        </a:graphic>
      </p:graphicFrame>
      <p:sp>
        <p:nvSpPr>
          <p:cNvPr id="8" name="TextBox 7">
            <a:extLst>
              <a:ext uri="{FF2B5EF4-FFF2-40B4-BE49-F238E27FC236}">
                <a16:creationId xmlns:a16="http://schemas.microsoft.com/office/drawing/2014/main" id="{1116612F-A415-4623-8BD4-8915E8EF8072}"/>
              </a:ext>
            </a:extLst>
          </p:cNvPr>
          <p:cNvSpPr txBox="1"/>
          <p:nvPr/>
        </p:nvSpPr>
        <p:spPr>
          <a:xfrm>
            <a:off x="1210728" y="2380027"/>
            <a:ext cx="4297444" cy="1384995"/>
          </a:xfrm>
          <a:prstGeom prst="rect">
            <a:avLst/>
          </a:prstGeom>
          <a:noFill/>
          <a:ln>
            <a:solidFill>
              <a:schemeClr val="tx1"/>
            </a:solidFill>
          </a:ln>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endParaRPr lang="en-US" sz="1400" dirty="0">
              <a:latin typeface="Century Gothic"/>
              <a:ea typeface="Calibri"/>
              <a:cs typeface="Calibri"/>
            </a:endParaRPr>
          </a:p>
          <a:p>
            <a:r>
              <a:rPr lang="en-US" sz="1400" dirty="0">
                <a:latin typeface="Century Gothic"/>
                <a:ea typeface="Calibri"/>
                <a:cs typeface="Calibri"/>
              </a:rPr>
              <a:t>Based on the TN EPP Report Card for Leader Preparation Completers, the percentage of educators employed as administrators in the state has been averaged over a 3-year period. </a:t>
            </a:r>
          </a:p>
          <a:p>
            <a:endParaRPr lang="en-US" sz="1400" dirty="0">
              <a:solidFill>
                <a:srgbClr val="FFFFFF"/>
              </a:solidFill>
              <a:latin typeface="Century Gothic"/>
              <a:cs typeface="Calibri"/>
            </a:endParaRPr>
          </a:p>
        </p:txBody>
      </p:sp>
    </p:spTree>
    <p:extLst>
      <p:ext uri="{BB962C8B-B14F-4D97-AF65-F5344CB8AC3E}">
        <p14:creationId xmlns:p14="http://schemas.microsoft.com/office/powerpoint/2010/main" val="231718756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AC0000"/>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9C947A-607F-4301-A636-C6C1E160C8D2}"/>
              </a:ext>
            </a:extLst>
          </p:cNvPr>
          <p:cNvSpPr>
            <a:spLocks noGrp="1"/>
          </p:cNvSpPr>
          <p:nvPr>
            <p:ph type="ctrTitle"/>
          </p:nvPr>
        </p:nvSpPr>
        <p:spPr>
          <a:xfrm>
            <a:off x="1524000" y="2679858"/>
            <a:ext cx="9144000" cy="1498283"/>
          </a:xfrm>
          <a:ln w="38100">
            <a:solidFill>
              <a:schemeClr val="bg1"/>
            </a:solidFill>
          </a:ln>
        </p:spPr>
        <p:txBody>
          <a:bodyPr anchor="ctr">
            <a:normAutofit fontScale="90000"/>
          </a:bodyPr>
          <a:lstStyle/>
          <a:p>
            <a:br>
              <a:rPr lang="en-US" sz="5400" dirty="0">
                <a:solidFill>
                  <a:schemeClr val="bg1"/>
                </a:solidFill>
                <a:latin typeface="Century Gothic" panose="020B0502020202020204" pitchFamily="34" charset="0"/>
              </a:rPr>
            </a:br>
            <a:r>
              <a:rPr lang="en-US" sz="5400" dirty="0">
                <a:solidFill>
                  <a:schemeClr val="bg1"/>
                </a:solidFill>
                <a:latin typeface="Century Gothic" panose="020B0502020202020204" pitchFamily="34" charset="0"/>
              </a:rPr>
              <a:t>Candidate Demographics</a:t>
            </a:r>
            <a:br>
              <a:rPr lang="en-US" sz="5400" dirty="0">
                <a:solidFill>
                  <a:schemeClr val="bg1"/>
                </a:solidFill>
                <a:latin typeface="Century Gothic" panose="020B0502020202020204" pitchFamily="34" charset="0"/>
              </a:rPr>
            </a:br>
            <a:endParaRPr lang="en-US" sz="5400" dirty="0">
              <a:solidFill>
                <a:schemeClr val="bg1"/>
              </a:solidFill>
              <a:latin typeface="Century Gothic" panose="020B0502020202020204" pitchFamily="34" charset="0"/>
            </a:endParaRPr>
          </a:p>
        </p:txBody>
      </p:sp>
    </p:spTree>
    <p:extLst>
      <p:ext uri="{BB962C8B-B14F-4D97-AF65-F5344CB8AC3E}">
        <p14:creationId xmlns:p14="http://schemas.microsoft.com/office/powerpoint/2010/main" val="409257223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ABA4E541-799B-46F5-802C-BD98D0504548}"/>
              </a:ext>
            </a:extLst>
          </p:cNvPr>
          <p:cNvSpPr txBox="1"/>
          <p:nvPr/>
        </p:nvSpPr>
        <p:spPr>
          <a:xfrm>
            <a:off x="374588" y="256932"/>
            <a:ext cx="11396071" cy="461665"/>
          </a:xfrm>
          <a:prstGeom prst="rect">
            <a:avLst/>
          </a:prstGeom>
          <a:noFill/>
          <a:ln>
            <a:solidFill>
              <a:srgbClr val="C00000"/>
            </a:solidFill>
          </a:ln>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2400" dirty="0">
                <a:latin typeface="Century Gothic"/>
              </a:rPr>
              <a:t>Candidate Demographics (Initial Programs) </a:t>
            </a:r>
            <a:endParaRPr lang="en-US" sz="2400" dirty="0">
              <a:cs typeface="Calibri" panose="020F0502020204030204"/>
            </a:endParaRPr>
          </a:p>
        </p:txBody>
      </p:sp>
      <p:sp>
        <p:nvSpPr>
          <p:cNvPr id="9" name="TextBox 8">
            <a:extLst>
              <a:ext uri="{FF2B5EF4-FFF2-40B4-BE49-F238E27FC236}">
                <a16:creationId xmlns:a16="http://schemas.microsoft.com/office/drawing/2014/main" id="{70983C8C-3A81-4F0D-914A-3064DFD5B47F}"/>
              </a:ext>
            </a:extLst>
          </p:cNvPr>
          <p:cNvSpPr txBox="1"/>
          <p:nvPr/>
        </p:nvSpPr>
        <p:spPr>
          <a:xfrm>
            <a:off x="374588" y="761777"/>
            <a:ext cx="11054636" cy="307777"/>
          </a:xfrm>
          <a:prstGeom prst="rect">
            <a:avLst/>
          </a:prstGeom>
          <a:noFill/>
          <a:ln>
            <a:noFill/>
          </a:ln>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1400" dirty="0">
                <a:latin typeface="Century Gothic"/>
                <a:ea typeface="+mn-lt"/>
                <a:cs typeface="+mn-lt"/>
              </a:rPr>
              <a:t>The metrics below show the racial and ethnic composition of CBU c</a:t>
            </a:r>
            <a:r>
              <a:rPr lang="en-US" sz="1400" dirty="0">
                <a:latin typeface="Century Gothic"/>
                <a:ea typeface="+mn-lt"/>
                <a:cs typeface="Calibri"/>
              </a:rPr>
              <a:t>andidates in Initial programs.</a:t>
            </a:r>
            <a:endParaRPr lang="en-US" sz="1400" dirty="0">
              <a:latin typeface="Century Gothic"/>
              <a:ea typeface="+mn-lt"/>
              <a:cs typeface="+mn-lt"/>
            </a:endParaRPr>
          </a:p>
        </p:txBody>
      </p:sp>
      <p:pic>
        <p:nvPicPr>
          <p:cNvPr id="4" name="Picture 3">
            <a:extLst>
              <a:ext uri="{FF2B5EF4-FFF2-40B4-BE49-F238E27FC236}">
                <a16:creationId xmlns:a16="http://schemas.microsoft.com/office/drawing/2014/main" id="{49026375-EC52-4386-9ABE-C9B71311775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80608" y="1828800"/>
            <a:ext cx="8030784" cy="3766783"/>
          </a:xfrm>
          <a:prstGeom prst="rect">
            <a:avLst/>
          </a:prstGeom>
          <a:ln>
            <a:solidFill>
              <a:schemeClr val="tx1"/>
            </a:solidFill>
          </a:ln>
        </p:spPr>
      </p:pic>
    </p:spTree>
    <p:extLst>
      <p:ext uri="{BB962C8B-B14F-4D97-AF65-F5344CB8AC3E}">
        <p14:creationId xmlns:p14="http://schemas.microsoft.com/office/powerpoint/2010/main" val="40195563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ABA4E541-799B-46F5-802C-BD98D0504548}"/>
              </a:ext>
            </a:extLst>
          </p:cNvPr>
          <p:cNvSpPr txBox="1"/>
          <p:nvPr/>
        </p:nvSpPr>
        <p:spPr>
          <a:xfrm>
            <a:off x="374588" y="256932"/>
            <a:ext cx="11396071" cy="461665"/>
          </a:xfrm>
          <a:prstGeom prst="rect">
            <a:avLst/>
          </a:prstGeom>
          <a:noFill/>
          <a:ln>
            <a:solidFill>
              <a:srgbClr val="C00000"/>
            </a:solidFill>
          </a:ln>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2400" dirty="0">
                <a:latin typeface="Century Gothic"/>
              </a:rPr>
              <a:t>Candidate Demographics (Advanced Programs) </a:t>
            </a:r>
            <a:endParaRPr lang="en-US" sz="2400" dirty="0">
              <a:cs typeface="Calibri" panose="020F0502020204030204"/>
            </a:endParaRPr>
          </a:p>
        </p:txBody>
      </p:sp>
      <p:sp>
        <p:nvSpPr>
          <p:cNvPr id="9" name="TextBox 8">
            <a:extLst>
              <a:ext uri="{FF2B5EF4-FFF2-40B4-BE49-F238E27FC236}">
                <a16:creationId xmlns:a16="http://schemas.microsoft.com/office/drawing/2014/main" id="{70983C8C-3A81-4F0D-914A-3064DFD5B47F}"/>
              </a:ext>
            </a:extLst>
          </p:cNvPr>
          <p:cNvSpPr txBox="1"/>
          <p:nvPr/>
        </p:nvSpPr>
        <p:spPr>
          <a:xfrm>
            <a:off x="374588" y="761777"/>
            <a:ext cx="11054636" cy="307777"/>
          </a:xfrm>
          <a:prstGeom prst="rect">
            <a:avLst/>
          </a:prstGeom>
          <a:noFill/>
          <a:ln>
            <a:noFill/>
          </a:ln>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1400" dirty="0">
                <a:latin typeface="Century Gothic"/>
                <a:ea typeface="+mn-lt"/>
                <a:cs typeface="+mn-lt"/>
              </a:rPr>
              <a:t>The metrics below show the racial and ethnic composition of CBU c</a:t>
            </a:r>
            <a:r>
              <a:rPr lang="en-US" sz="1400" dirty="0">
                <a:latin typeface="Century Gothic"/>
                <a:ea typeface="+mn-lt"/>
                <a:cs typeface="Calibri"/>
              </a:rPr>
              <a:t>andidates in Initial programs.</a:t>
            </a:r>
            <a:endParaRPr lang="en-US" sz="1400" dirty="0">
              <a:latin typeface="Century Gothic"/>
              <a:ea typeface="+mn-lt"/>
              <a:cs typeface="+mn-lt"/>
            </a:endParaRPr>
          </a:p>
        </p:txBody>
      </p:sp>
      <p:pic>
        <p:nvPicPr>
          <p:cNvPr id="3" name="Picture 2">
            <a:extLst>
              <a:ext uri="{FF2B5EF4-FFF2-40B4-BE49-F238E27FC236}">
                <a16:creationId xmlns:a16="http://schemas.microsoft.com/office/drawing/2014/main" id="{8553AEB1-541E-494F-B85D-E707FBFE471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637280" y="1855212"/>
            <a:ext cx="4287520" cy="4149348"/>
          </a:xfrm>
          <a:prstGeom prst="rect">
            <a:avLst/>
          </a:prstGeom>
          <a:ln>
            <a:solidFill>
              <a:srgbClr val="0070C0"/>
            </a:solidFill>
          </a:ln>
        </p:spPr>
      </p:pic>
    </p:spTree>
    <p:extLst>
      <p:ext uri="{BB962C8B-B14F-4D97-AF65-F5344CB8AC3E}">
        <p14:creationId xmlns:p14="http://schemas.microsoft.com/office/powerpoint/2010/main" val="74762684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AC0000"/>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9C947A-607F-4301-A636-C6C1E160C8D2}"/>
              </a:ext>
            </a:extLst>
          </p:cNvPr>
          <p:cNvSpPr>
            <a:spLocks noGrp="1"/>
          </p:cNvSpPr>
          <p:nvPr>
            <p:ph type="ctrTitle"/>
          </p:nvPr>
        </p:nvSpPr>
        <p:spPr>
          <a:xfrm>
            <a:off x="1524000" y="2679858"/>
            <a:ext cx="9144000" cy="1498283"/>
          </a:xfrm>
          <a:ln w="38100">
            <a:solidFill>
              <a:schemeClr val="bg1"/>
            </a:solidFill>
          </a:ln>
        </p:spPr>
        <p:txBody>
          <a:bodyPr anchor="ctr">
            <a:normAutofit fontScale="90000"/>
          </a:bodyPr>
          <a:lstStyle/>
          <a:p>
            <a:br>
              <a:rPr lang="en-US" sz="5400" dirty="0">
                <a:solidFill>
                  <a:schemeClr val="bg1"/>
                </a:solidFill>
                <a:latin typeface="Century Gothic" panose="020B0502020202020204" pitchFamily="34" charset="0"/>
              </a:rPr>
            </a:br>
            <a:r>
              <a:rPr lang="en-US" sz="5400" dirty="0">
                <a:solidFill>
                  <a:schemeClr val="bg1"/>
                </a:solidFill>
                <a:latin typeface="Century Gothic" panose="020B0502020202020204" pitchFamily="34" charset="0"/>
              </a:rPr>
              <a:t>Performance Measures</a:t>
            </a:r>
            <a:br>
              <a:rPr lang="en-US" sz="5400" dirty="0">
                <a:solidFill>
                  <a:schemeClr val="bg1"/>
                </a:solidFill>
                <a:latin typeface="Century Gothic" panose="020B0502020202020204" pitchFamily="34" charset="0"/>
              </a:rPr>
            </a:br>
            <a:endParaRPr lang="en-US" sz="5400" dirty="0">
              <a:solidFill>
                <a:schemeClr val="bg1"/>
              </a:solidFill>
              <a:latin typeface="Century Gothic" panose="020B0502020202020204" pitchFamily="34" charset="0"/>
            </a:endParaRPr>
          </a:p>
        </p:txBody>
      </p:sp>
    </p:spTree>
    <p:extLst>
      <p:ext uri="{BB962C8B-B14F-4D97-AF65-F5344CB8AC3E}">
        <p14:creationId xmlns:p14="http://schemas.microsoft.com/office/powerpoint/2010/main" val="217522631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7E9523B3-1872-441E-89FB-EAE1D3957152}"/>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5" name="TextBox 4">
            <a:extLst>
              <a:ext uri="{FF2B5EF4-FFF2-40B4-BE49-F238E27FC236}">
                <a16:creationId xmlns:a16="http://schemas.microsoft.com/office/drawing/2014/main" id="{ABA4E541-799B-46F5-802C-BD98D0504548}"/>
              </a:ext>
            </a:extLst>
          </p:cNvPr>
          <p:cNvSpPr txBox="1"/>
          <p:nvPr/>
        </p:nvSpPr>
        <p:spPr>
          <a:xfrm>
            <a:off x="374588" y="176299"/>
            <a:ext cx="11207812" cy="400110"/>
          </a:xfrm>
          <a:prstGeom prst="rect">
            <a:avLst/>
          </a:prstGeom>
          <a:noFill/>
          <a:ln>
            <a:solidFill>
              <a:srgbClr val="C00000"/>
            </a:solidFill>
          </a:ln>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2000" dirty="0">
                <a:latin typeface="Century Gothic"/>
              </a:rPr>
              <a:t>Measure 1 - Completer Effectiveness </a:t>
            </a:r>
            <a:endParaRPr lang="en-US" sz="2000" dirty="0">
              <a:cs typeface="Calibri" panose="020F0502020204030204"/>
            </a:endParaRPr>
          </a:p>
        </p:txBody>
      </p:sp>
      <p:graphicFrame>
        <p:nvGraphicFramePr>
          <p:cNvPr id="6" name="Table 5">
            <a:extLst>
              <a:ext uri="{FF2B5EF4-FFF2-40B4-BE49-F238E27FC236}">
                <a16:creationId xmlns:a16="http://schemas.microsoft.com/office/drawing/2014/main" id="{978F0581-B707-4782-9AE9-16229F0DD046}"/>
              </a:ext>
            </a:extLst>
          </p:cNvPr>
          <p:cNvGraphicFramePr>
            <a:graphicFrameLocks noGrp="1"/>
          </p:cNvGraphicFramePr>
          <p:nvPr>
            <p:extLst>
              <p:ext uri="{D42A27DB-BD31-4B8C-83A1-F6EECF244321}">
                <p14:modId xmlns:p14="http://schemas.microsoft.com/office/powerpoint/2010/main" val="2588501946"/>
              </p:ext>
            </p:extLst>
          </p:nvPr>
        </p:nvGraphicFramePr>
        <p:xfrm>
          <a:off x="6322384" y="1510230"/>
          <a:ext cx="3969433" cy="1522414"/>
        </p:xfrm>
        <a:graphic>
          <a:graphicData uri="http://schemas.openxmlformats.org/drawingml/2006/table">
            <a:tbl>
              <a:tblPr firstRow="1" bandRow="1">
                <a:tableStyleId>{073A0DAA-6AF3-43AB-8588-CEC1D06C72B9}</a:tableStyleId>
              </a:tblPr>
              <a:tblGrid>
                <a:gridCol w="1833220">
                  <a:extLst>
                    <a:ext uri="{9D8B030D-6E8A-4147-A177-3AD203B41FA5}">
                      <a16:colId xmlns:a16="http://schemas.microsoft.com/office/drawing/2014/main" val="3407208908"/>
                    </a:ext>
                  </a:extLst>
                </a:gridCol>
                <a:gridCol w="2136213">
                  <a:extLst>
                    <a:ext uri="{9D8B030D-6E8A-4147-A177-3AD203B41FA5}">
                      <a16:colId xmlns:a16="http://schemas.microsoft.com/office/drawing/2014/main" val="1232854650"/>
                    </a:ext>
                  </a:extLst>
                </a:gridCol>
              </a:tblGrid>
              <a:tr h="780734">
                <a:tc gridSpan="2">
                  <a:txBody>
                    <a:bodyPr/>
                    <a:lstStyle/>
                    <a:p>
                      <a:pPr algn="ctr"/>
                      <a:r>
                        <a:rPr lang="en-US" sz="1600" b="0" dirty="0">
                          <a:latin typeface="Century Gothic"/>
                        </a:rPr>
                        <a:t>% Cohort Members w/ TVAAS Scores </a:t>
                      </a:r>
                      <a:endParaRPr lang="en-US" sz="1600" dirty="0"/>
                    </a:p>
                    <a:p>
                      <a:pPr lvl="0" algn="ctr">
                        <a:buNone/>
                      </a:pPr>
                      <a:r>
                        <a:rPr lang="en-US" sz="1600" b="0" dirty="0">
                          <a:latin typeface="Century Gothic"/>
                        </a:rPr>
                        <a:t>Level 3 or Above</a:t>
                      </a:r>
                    </a:p>
                    <a:p>
                      <a:pPr lvl="0" algn="ctr">
                        <a:buNone/>
                      </a:pPr>
                      <a:r>
                        <a:rPr lang="en-US" sz="1200" b="0" dirty="0">
                          <a:latin typeface="Century Gothic"/>
                        </a:rPr>
                        <a:t>(3-Year Average)*</a:t>
                      </a:r>
                    </a:p>
                  </a:txBody>
                  <a:tcPr/>
                </a:tc>
                <a:tc hMerge="1">
                  <a:txBody>
                    <a:bodyPr/>
                    <a:lstStyle/>
                    <a:p>
                      <a:endParaRPr lang="en-US"/>
                    </a:p>
                  </a:txBody>
                  <a:tcPr/>
                </a:tc>
                <a:extLst>
                  <a:ext uri="{0D108BD9-81ED-4DB2-BD59-A6C34878D82A}">
                    <a16:rowId xmlns:a16="http://schemas.microsoft.com/office/drawing/2014/main" val="109617839"/>
                  </a:ext>
                </a:extLst>
              </a:tr>
              <a:tr h="370840">
                <a:tc>
                  <a:txBody>
                    <a:bodyPr/>
                    <a:lstStyle/>
                    <a:p>
                      <a:pPr algn="ctr"/>
                      <a:r>
                        <a:rPr lang="en-US" sz="1400" dirty="0">
                          <a:latin typeface="Century Gothic"/>
                        </a:rPr>
                        <a:t>State Average </a:t>
                      </a:r>
                    </a:p>
                  </a:txBody>
                  <a:tcPr/>
                </a:tc>
                <a:tc>
                  <a:txBody>
                    <a:bodyPr/>
                    <a:lstStyle/>
                    <a:p>
                      <a:pPr lvl="0" algn="ctr">
                        <a:buNone/>
                      </a:pPr>
                      <a:r>
                        <a:rPr lang="en-US" sz="1400" dirty="0">
                          <a:latin typeface="Century Gothic"/>
                        </a:rPr>
                        <a:t>CBU Average </a:t>
                      </a:r>
                    </a:p>
                  </a:txBody>
                  <a:tcPr/>
                </a:tc>
                <a:extLst>
                  <a:ext uri="{0D108BD9-81ED-4DB2-BD59-A6C34878D82A}">
                    <a16:rowId xmlns:a16="http://schemas.microsoft.com/office/drawing/2014/main" val="19523436"/>
                  </a:ext>
                </a:extLst>
              </a:tr>
              <a:tr h="370840">
                <a:tc>
                  <a:txBody>
                    <a:bodyPr/>
                    <a:lstStyle/>
                    <a:p>
                      <a:pPr algn="ctr"/>
                      <a:r>
                        <a:rPr lang="en-US" sz="1400" dirty="0">
                          <a:latin typeface="Century Gothic"/>
                        </a:rPr>
                        <a:t>58.9%</a:t>
                      </a:r>
                    </a:p>
                  </a:txBody>
                  <a:tcPr/>
                </a:tc>
                <a:tc>
                  <a:txBody>
                    <a:bodyPr/>
                    <a:lstStyle/>
                    <a:p>
                      <a:pPr lvl="0" algn="ctr">
                        <a:buNone/>
                      </a:pPr>
                      <a:r>
                        <a:rPr lang="en-US" sz="1400" dirty="0">
                          <a:latin typeface="Century Gothic"/>
                        </a:rPr>
                        <a:t>84.6%</a:t>
                      </a:r>
                    </a:p>
                  </a:txBody>
                  <a:tcPr/>
                </a:tc>
                <a:extLst>
                  <a:ext uri="{0D108BD9-81ED-4DB2-BD59-A6C34878D82A}">
                    <a16:rowId xmlns:a16="http://schemas.microsoft.com/office/drawing/2014/main" val="1344095218"/>
                  </a:ext>
                </a:extLst>
              </a:tr>
            </a:tbl>
          </a:graphicData>
        </a:graphic>
      </p:graphicFrame>
      <p:graphicFrame>
        <p:nvGraphicFramePr>
          <p:cNvPr id="7" name="Table 6">
            <a:extLst>
              <a:ext uri="{FF2B5EF4-FFF2-40B4-BE49-F238E27FC236}">
                <a16:creationId xmlns:a16="http://schemas.microsoft.com/office/drawing/2014/main" id="{8F3A339C-363A-4678-89DE-D8195633CA6E}"/>
              </a:ext>
            </a:extLst>
          </p:cNvPr>
          <p:cNvGraphicFramePr>
            <a:graphicFrameLocks noGrp="1"/>
          </p:cNvGraphicFramePr>
          <p:nvPr>
            <p:extLst>
              <p:ext uri="{D42A27DB-BD31-4B8C-83A1-F6EECF244321}">
                <p14:modId xmlns:p14="http://schemas.microsoft.com/office/powerpoint/2010/main" val="1968228883"/>
              </p:ext>
            </p:extLst>
          </p:nvPr>
        </p:nvGraphicFramePr>
        <p:xfrm>
          <a:off x="6368847" y="3647231"/>
          <a:ext cx="3876509" cy="1503680"/>
        </p:xfrm>
        <a:graphic>
          <a:graphicData uri="http://schemas.openxmlformats.org/drawingml/2006/table">
            <a:tbl>
              <a:tblPr firstRow="1" bandRow="1">
                <a:tableStyleId>{073A0DAA-6AF3-43AB-8588-CEC1D06C72B9}</a:tableStyleId>
              </a:tblPr>
              <a:tblGrid>
                <a:gridCol w="2054387">
                  <a:extLst>
                    <a:ext uri="{9D8B030D-6E8A-4147-A177-3AD203B41FA5}">
                      <a16:colId xmlns:a16="http://schemas.microsoft.com/office/drawing/2014/main" val="3407208908"/>
                    </a:ext>
                  </a:extLst>
                </a:gridCol>
                <a:gridCol w="1822122">
                  <a:extLst>
                    <a:ext uri="{9D8B030D-6E8A-4147-A177-3AD203B41FA5}">
                      <a16:colId xmlns:a16="http://schemas.microsoft.com/office/drawing/2014/main" val="1232854650"/>
                    </a:ext>
                  </a:extLst>
                </a:gridCol>
              </a:tblGrid>
              <a:tr h="358588">
                <a:tc gridSpan="2">
                  <a:txBody>
                    <a:bodyPr/>
                    <a:lstStyle/>
                    <a:p>
                      <a:pPr algn="ctr"/>
                      <a:r>
                        <a:rPr lang="en-US" sz="1600" b="0" dirty="0">
                          <a:latin typeface="Century Gothic"/>
                        </a:rPr>
                        <a:t>% Cohort Members w/ TVAAS Scores </a:t>
                      </a:r>
                      <a:endParaRPr lang="en-US" sz="1600" dirty="0"/>
                    </a:p>
                    <a:p>
                      <a:pPr lvl="0" algn="ctr">
                        <a:buNone/>
                      </a:pPr>
                      <a:r>
                        <a:rPr lang="en-US" sz="1600" b="0" dirty="0">
                          <a:latin typeface="Century Gothic"/>
                        </a:rPr>
                        <a:t>Level 4 or Above</a:t>
                      </a:r>
                    </a:p>
                    <a:p>
                      <a:pPr lvl="0" algn="ctr">
                        <a:buNone/>
                      </a:pPr>
                      <a:r>
                        <a:rPr lang="en-US" sz="1200" b="0" dirty="0">
                          <a:latin typeface="Century Gothic"/>
                        </a:rPr>
                        <a:t>(3-Year Average)*</a:t>
                      </a:r>
                    </a:p>
                  </a:txBody>
                  <a:tcPr/>
                </a:tc>
                <a:tc hMerge="1">
                  <a:txBody>
                    <a:bodyPr/>
                    <a:lstStyle/>
                    <a:p>
                      <a:endParaRPr lang="en-US"/>
                    </a:p>
                  </a:txBody>
                  <a:tcPr/>
                </a:tc>
                <a:extLst>
                  <a:ext uri="{0D108BD9-81ED-4DB2-BD59-A6C34878D82A}">
                    <a16:rowId xmlns:a16="http://schemas.microsoft.com/office/drawing/2014/main" val="109617839"/>
                  </a:ext>
                </a:extLst>
              </a:tr>
              <a:tr h="370840">
                <a:tc>
                  <a:txBody>
                    <a:bodyPr/>
                    <a:lstStyle/>
                    <a:p>
                      <a:pPr algn="ctr"/>
                      <a:r>
                        <a:rPr lang="en-US" sz="1400" dirty="0">
                          <a:latin typeface="Century Gothic"/>
                        </a:rPr>
                        <a:t>State Average </a:t>
                      </a:r>
                    </a:p>
                  </a:txBody>
                  <a:tcPr/>
                </a:tc>
                <a:tc>
                  <a:txBody>
                    <a:bodyPr/>
                    <a:lstStyle/>
                    <a:p>
                      <a:pPr lvl="0" algn="ctr">
                        <a:buNone/>
                      </a:pPr>
                      <a:r>
                        <a:rPr lang="en-US" sz="1400" dirty="0">
                          <a:latin typeface="Century Gothic"/>
                        </a:rPr>
                        <a:t>CBU Average </a:t>
                      </a:r>
                    </a:p>
                  </a:txBody>
                  <a:tcPr/>
                </a:tc>
                <a:extLst>
                  <a:ext uri="{0D108BD9-81ED-4DB2-BD59-A6C34878D82A}">
                    <a16:rowId xmlns:a16="http://schemas.microsoft.com/office/drawing/2014/main" val="19523436"/>
                  </a:ext>
                </a:extLst>
              </a:tr>
              <a:tr h="370840">
                <a:tc>
                  <a:txBody>
                    <a:bodyPr/>
                    <a:lstStyle/>
                    <a:p>
                      <a:pPr algn="ctr"/>
                      <a:r>
                        <a:rPr lang="en-US" sz="1400" dirty="0">
                          <a:latin typeface="Century Gothic"/>
                        </a:rPr>
                        <a:t>23.4%</a:t>
                      </a:r>
                    </a:p>
                  </a:txBody>
                  <a:tcPr/>
                </a:tc>
                <a:tc>
                  <a:txBody>
                    <a:bodyPr/>
                    <a:lstStyle/>
                    <a:p>
                      <a:pPr lvl="0" algn="ctr">
                        <a:buNone/>
                      </a:pPr>
                      <a:r>
                        <a:rPr lang="en-US" sz="1400" dirty="0">
                          <a:latin typeface="Century Gothic"/>
                        </a:rPr>
                        <a:t>46.2%</a:t>
                      </a:r>
                    </a:p>
                  </a:txBody>
                  <a:tcPr/>
                </a:tc>
                <a:extLst>
                  <a:ext uri="{0D108BD9-81ED-4DB2-BD59-A6C34878D82A}">
                    <a16:rowId xmlns:a16="http://schemas.microsoft.com/office/drawing/2014/main" val="1344095218"/>
                  </a:ext>
                </a:extLst>
              </a:tr>
            </a:tbl>
          </a:graphicData>
        </a:graphic>
      </p:graphicFrame>
      <p:sp>
        <p:nvSpPr>
          <p:cNvPr id="8" name="TextBox 7">
            <a:extLst>
              <a:ext uri="{FF2B5EF4-FFF2-40B4-BE49-F238E27FC236}">
                <a16:creationId xmlns:a16="http://schemas.microsoft.com/office/drawing/2014/main" id="{60A5BF67-BF27-4F60-AEE7-DA629FDCEDAA}"/>
              </a:ext>
            </a:extLst>
          </p:cNvPr>
          <p:cNvSpPr txBox="1"/>
          <p:nvPr/>
        </p:nvSpPr>
        <p:spPr>
          <a:xfrm>
            <a:off x="374588" y="687280"/>
            <a:ext cx="10676964" cy="52322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1400" dirty="0">
                <a:latin typeface="Century Gothic"/>
                <a:cs typeface="Calibri" panose="020F0502020204030204"/>
              </a:rPr>
              <a:t>Measure 1 - Section A: Data that addresses completer impact in contributing to P-12 student learning growth (TVAAS)</a:t>
            </a:r>
          </a:p>
          <a:p>
            <a:endParaRPr lang="en-US" sz="1400" dirty="0">
              <a:latin typeface="Century Gothic"/>
              <a:cs typeface="Calibri" panose="020F0502020204030204"/>
            </a:endParaRPr>
          </a:p>
        </p:txBody>
      </p:sp>
      <p:sp>
        <p:nvSpPr>
          <p:cNvPr id="9" name="TextBox 8">
            <a:extLst>
              <a:ext uri="{FF2B5EF4-FFF2-40B4-BE49-F238E27FC236}">
                <a16:creationId xmlns:a16="http://schemas.microsoft.com/office/drawing/2014/main" id="{70983C8C-3A81-4F0D-914A-3064DFD5B47F}"/>
              </a:ext>
            </a:extLst>
          </p:cNvPr>
          <p:cNvSpPr txBox="1"/>
          <p:nvPr/>
        </p:nvSpPr>
        <p:spPr>
          <a:xfrm>
            <a:off x="1029912" y="2476457"/>
            <a:ext cx="4309023" cy="1600438"/>
          </a:xfrm>
          <a:prstGeom prst="rect">
            <a:avLst/>
          </a:prstGeom>
          <a:noFill/>
          <a:ln>
            <a:solidFill>
              <a:schemeClr val="tx1"/>
            </a:solidFill>
          </a:ln>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1400" dirty="0">
                <a:latin typeface="Century Gothic"/>
                <a:ea typeface="+mn-lt"/>
                <a:cs typeface="+mn-lt"/>
              </a:rPr>
              <a:t>The Tennessee Value-Added Assessment System (TVAAS) measures student growth year over year, regardless of whether the student is proficient on the state assessment. This tool measures how much students grow in a year, relative to other students across the state that took the same assessment that year.</a:t>
            </a:r>
            <a:endParaRPr lang="en-US" sz="1400" dirty="0">
              <a:latin typeface="Century Gothic"/>
              <a:cs typeface="Calibri"/>
            </a:endParaRPr>
          </a:p>
        </p:txBody>
      </p:sp>
    </p:spTree>
    <p:extLst>
      <p:ext uri="{BB962C8B-B14F-4D97-AF65-F5344CB8AC3E}">
        <p14:creationId xmlns:p14="http://schemas.microsoft.com/office/powerpoint/2010/main" val="415164012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7E9523B3-1872-441E-89FB-EAE1D3957152}"/>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12192000" cy="6858000"/>
          </a:xfrm>
          <a:prstGeom prst="rect">
            <a:avLst/>
          </a:prstGeom>
          <a:ln>
            <a:solidFill>
              <a:srgbClr val="C00000"/>
            </a:solidFill>
          </a:ln>
        </p:spPr>
      </p:pic>
      <p:sp>
        <p:nvSpPr>
          <p:cNvPr id="5" name="TextBox 4">
            <a:extLst>
              <a:ext uri="{FF2B5EF4-FFF2-40B4-BE49-F238E27FC236}">
                <a16:creationId xmlns:a16="http://schemas.microsoft.com/office/drawing/2014/main" id="{94C87B0A-D7AF-4DAD-8EBC-915B45789776}"/>
              </a:ext>
            </a:extLst>
          </p:cNvPr>
          <p:cNvSpPr txBox="1"/>
          <p:nvPr/>
        </p:nvSpPr>
        <p:spPr>
          <a:xfrm>
            <a:off x="235964" y="156998"/>
            <a:ext cx="11629465" cy="400110"/>
          </a:xfrm>
          <a:prstGeom prst="rect">
            <a:avLst/>
          </a:prstGeom>
          <a:noFill/>
          <a:ln>
            <a:solidFill>
              <a:srgbClr val="C00000"/>
            </a:solidFill>
          </a:ln>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2000" dirty="0">
                <a:latin typeface="Century Gothic"/>
              </a:rPr>
              <a:t>Measure 1 - Completer Effectiveness </a:t>
            </a:r>
            <a:endParaRPr lang="en-US" sz="2000" dirty="0">
              <a:cs typeface="Calibri" panose="020F0502020204030204"/>
            </a:endParaRPr>
          </a:p>
        </p:txBody>
      </p:sp>
      <p:graphicFrame>
        <p:nvGraphicFramePr>
          <p:cNvPr id="6" name="Table 5">
            <a:extLst>
              <a:ext uri="{FF2B5EF4-FFF2-40B4-BE49-F238E27FC236}">
                <a16:creationId xmlns:a16="http://schemas.microsoft.com/office/drawing/2014/main" id="{0980042C-24BA-43B0-B895-7CEA5B2C0561}"/>
              </a:ext>
            </a:extLst>
          </p:cNvPr>
          <p:cNvGraphicFramePr>
            <a:graphicFrameLocks noGrp="1"/>
          </p:cNvGraphicFramePr>
          <p:nvPr>
            <p:extLst>
              <p:ext uri="{D42A27DB-BD31-4B8C-83A1-F6EECF244321}">
                <p14:modId xmlns:p14="http://schemas.microsoft.com/office/powerpoint/2010/main" val="2876955449"/>
              </p:ext>
            </p:extLst>
          </p:nvPr>
        </p:nvGraphicFramePr>
        <p:xfrm>
          <a:off x="6347012" y="1845498"/>
          <a:ext cx="4291497" cy="1602181"/>
        </p:xfrm>
        <a:graphic>
          <a:graphicData uri="http://schemas.openxmlformats.org/drawingml/2006/table">
            <a:tbl>
              <a:tblPr firstRow="1" bandRow="1">
                <a:tableStyleId>{073A0DAA-6AF3-43AB-8588-CEC1D06C72B9}</a:tableStyleId>
              </a:tblPr>
              <a:tblGrid>
                <a:gridCol w="1981961">
                  <a:extLst>
                    <a:ext uri="{9D8B030D-6E8A-4147-A177-3AD203B41FA5}">
                      <a16:colId xmlns:a16="http://schemas.microsoft.com/office/drawing/2014/main" val="3407208908"/>
                    </a:ext>
                  </a:extLst>
                </a:gridCol>
                <a:gridCol w="2309536">
                  <a:extLst>
                    <a:ext uri="{9D8B030D-6E8A-4147-A177-3AD203B41FA5}">
                      <a16:colId xmlns:a16="http://schemas.microsoft.com/office/drawing/2014/main" val="1232854650"/>
                    </a:ext>
                  </a:extLst>
                </a:gridCol>
              </a:tblGrid>
              <a:tr h="664608">
                <a:tc gridSpan="2">
                  <a:txBody>
                    <a:bodyPr/>
                    <a:lstStyle/>
                    <a:p>
                      <a:pPr algn="ctr"/>
                      <a:r>
                        <a:rPr lang="en-US" sz="1600" b="0" dirty="0">
                          <a:latin typeface="Century Gothic"/>
                        </a:rPr>
                        <a:t>% Cohort Members with LOE scores </a:t>
                      </a:r>
                    </a:p>
                    <a:p>
                      <a:pPr algn="ctr"/>
                      <a:r>
                        <a:rPr lang="en-US" sz="1600" b="0" dirty="0">
                          <a:latin typeface="Century Gothic"/>
                        </a:rPr>
                        <a:t>Level 3 or Above*</a:t>
                      </a:r>
                    </a:p>
                  </a:txBody>
                  <a:tcPr/>
                </a:tc>
                <a:tc hMerge="1">
                  <a:txBody>
                    <a:bodyPr/>
                    <a:lstStyle/>
                    <a:p>
                      <a:endParaRPr lang="en-US"/>
                    </a:p>
                  </a:txBody>
                  <a:tcPr/>
                </a:tc>
                <a:extLst>
                  <a:ext uri="{0D108BD9-81ED-4DB2-BD59-A6C34878D82A}">
                    <a16:rowId xmlns:a16="http://schemas.microsoft.com/office/drawing/2014/main" val="109617839"/>
                  </a:ext>
                </a:extLst>
              </a:tr>
              <a:tr h="545929">
                <a:tc>
                  <a:txBody>
                    <a:bodyPr/>
                    <a:lstStyle/>
                    <a:p>
                      <a:pPr algn="ctr"/>
                      <a:r>
                        <a:rPr lang="en-US" sz="1400" dirty="0">
                          <a:latin typeface="Century Gothic"/>
                        </a:rPr>
                        <a:t>State Average </a:t>
                      </a:r>
                    </a:p>
                  </a:txBody>
                  <a:tcPr/>
                </a:tc>
                <a:tc>
                  <a:txBody>
                    <a:bodyPr/>
                    <a:lstStyle/>
                    <a:p>
                      <a:pPr lvl="0" algn="ctr">
                        <a:buNone/>
                      </a:pPr>
                      <a:r>
                        <a:rPr lang="en-US" sz="1400">
                          <a:latin typeface="Century Gothic"/>
                        </a:rPr>
                        <a:t>CBU Average </a:t>
                      </a:r>
                    </a:p>
                  </a:txBody>
                  <a:tcPr/>
                </a:tc>
                <a:extLst>
                  <a:ext uri="{0D108BD9-81ED-4DB2-BD59-A6C34878D82A}">
                    <a16:rowId xmlns:a16="http://schemas.microsoft.com/office/drawing/2014/main" val="19523436"/>
                  </a:ext>
                </a:extLst>
              </a:tr>
              <a:tr h="391644">
                <a:tc>
                  <a:txBody>
                    <a:bodyPr/>
                    <a:lstStyle/>
                    <a:p>
                      <a:pPr algn="ctr"/>
                      <a:r>
                        <a:rPr lang="en-US" sz="1400" dirty="0">
                          <a:latin typeface="Century Gothic"/>
                        </a:rPr>
                        <a:t>90.5%</a:t>
                      </a:r>
                    </a:p>
                  </a:txBody>
                  <a:tcPr/>
                </a:tc>
                <a:tc>
                  <a:txBody>
                    <a:bodyPr/>
                    <a:lstStyle/>
                    <a:p>
                      <a:pPr lvl="0" algn="ctr">
                        <a:buNone/>
                      </a:pPr>
                      <a:r>
                        <a:rPr lang="en-US" sz="1400" dirty="0">
                          <a:latin typeface="Century Gothic"/>
                        </a:rPr>
                        <a:t>95.8%</a:t>
                      </a:r>
                    </a:p>
                  </a:txBody>
                  <a:tcPr/>
                </a:tc>
                <a:extLst>
                  <a:ext uri="{0D108BD9-81ED-4DB2-BD59-A6C34878D82A}">
                    <a16:rowId xmlns:a16="http://schemas.microsoft.com/office/drawing/2014/main" val="1344095218"/>
                  </a:ext>
                </a:extLst>
              </a:tr>
            </a:tbl>
          </a:graphicData>
        </a:graphic>
      </p:graphicFrame>
      <p:graphicFrame>
        <p:nvGraphicFramePr>
          <p:cNvPr id="7" name="Table 6">
            <a:extLst>
              <a:ext uri="{FF2B5EF4-FFF2-40B4-BE49-F238E27FC236}">
                <a16:creationId xmlns:a16="http://schemas.microsoft.com/office/drawing/2014/main" id="{EF95C1E2-2DCC-4CDD-9821-6F2E1A384583}"/>
              </a:ext>
            </a:extLst>
          </p:cNvPr>
          <p:cNvGraphicFramePr>
            <a:graphicFrameLocks noGrp="1"/>
          </p:cNvGraphicFramePr>
          <p:nvPr>
            <p:extLst>
              <p:ext uri="{D42A27DB-BD31-4B8C-83A1-F6EECF244321}">
                <p14:modId xmlns:p14="http://schemas.microsoft.com/office/powerpoint/2010/main" val="403357672"/>
              </p:ext>
            </p:extLst>
          </p:nvPr>
        </p:nvGraphicFramePr>
        <p:xfrm>
          <a:off x="6347012" y="3871526"/>
          <a:ext cx="4291498" cy="1580019"/>
        </p:xfrm>
        <a:graphic>
          <a:graphicData uri="http://schemas.openxmlformats.org/drawingml/2006/table">
            <a:tbl>
              <a:tblPr firstRow="1" bandRow="1">
                <a:tableStyleId>{073A0DAA-6AF3-43AB-8588-CEC1D06C72B9}</a:tableStyleId>
              </a:tblPr>
              <a:tblGrid>
                <a:gridCol w="1981961">
                  <a:extLst>
                    <a:ext uri="{9D8B030D-6E8A-4147-A177-3AD203B41FA5}">
                      <a16:colId xmlns:a16="http://schemas.microsoft.com/office/drawing/2014/main" val="3407208908"/>
                    </a:ext>
                  </a:extLst>
                </a:gridCol>
                <a:gridCol w="2309537">
                  <a:extLst>
                    <a:ext uri="{9D8B030D-6E8A-4147-A177-3AD203B41FA5}">
                      <a16:colId xmlns:a16="http://schemas.microsoft.com/office/drawing/2014/main" val="1232854650"/>
                    </a:ext>
                  </a:extLst>
                </a:gridCol>
              </a:tblGrid>
              <a:tr h="664698">
                <a:tc gridSpan="2">
                  <a:txBody>
                    <a:bodyPr/>
                    <a:lstStyle/>
                    <a:p>
                      <a:pPr lvl="0" algn="ctr">
                        <a:buNone/>
                      </a:pPr>
                      <a:r>
                        <a:rPr lang="en-US" sz="1600" b="0" i="0" u="none" strike="noStrike" noProof="0" dirty="0">
                          <a:latin typeface="Century Gothic"/>
                        </a:rPr>
                        <a:t>% Cohort Members with LOE scores </a:t>
                      </a:r>
                    </a:p>
                    <a:p>
                      <a:pPr lvl="0" algn="ctr">
                        <a:buNone/>
                      </a:pPr>
                      <a:r>
                        <a:rPr lang="en-US" sz="1600" b="0" i="0" u="none" strike="noStrike" noProof="0" dirty="0">
                          <a:latin typeface="Century Gothic"/>
                        </a:rPr>
                        <a:t> Level 4 or Above*</a:t>
                      </a:r>
                      <a:endParaRPr lang="en-US" sz="1600" dirty="0"/>
                    </a:p>
                  </a:txBody>
                  <a:tcPr/>
                </a:tc>
                <a:tc hMerge="1">
                  <a:txBody>
                    <a:bodyPr/>
                    <a:lstStyle/>
                    <a:p>
                      <a:endParaRPr lang="en-US"/>
                    </a:p>
                  </a:txBody>
                  <a:tcPr/>
                </a:tc>
                <a:extLst>
                  <a:ext uri="{0D108BD9-81ED-4DB2-BD59-A6C34878D82A}">
                    <a16:rowId xmlns:a16="http://schemas.microsoft.com/office/drawing/2014/main" val="109617839"/>
                  </a:ext>
                </a:extLst>
              </a:tr>
              <a:tr h="533937">
                <a:tc>
                  <a:txBody>
                    <a:bodyPr/>
                    <a:lstStyle/>
                    <a:p>
                      <a:pPr algn="ctr"/>
                      <a:r>
                        <a:rPr lang="en-US" sz="1400" dirty="0">
                          <a:latin typeface="Century Gothic"/>
                        </a:rPr>
                        <a:t>State Average </a:t>
                      </a:r>
                    </a:p>
                  </a:txBody>
                  <a:tcPr/>
                </a:tc>
                <a:tc>
                  <a:txBody>
                    <a:bodyPr/>
                    <a:lstStyle/>
                    <a:p>
                      <a:pPr lvl="0" algn="ctr">
                        <a:buNone/>
                      </a:pPr>
                      <a:r>
                        <a:rPr lang="en-US" sz="1400">
                          <a:latin typeface="Century Gothic"/>
                        </a:rPr>
                        <a:t>CBU Average </a:t>
                      </a:r>
                    </a:p>
                  </a:txBody>
                  <a:tcPr/>
                </a:tc>
                <a:extLst>
                  <a:ext uri="{0D108BD9-81ED-4DB2-BD59-A6C34878D82A}">
                    <a16:rowId xmlns:a16="http://schemas.microsoft.com/office/drawing/2014/main" val="19523436"/>
                  </a:ext>
                </a:extLst>
              </a:tr>
              <a:tr h="381384">
                <a:tc>
                  <a:txBody>
                    <a:bodyPr/>
                    <a:lstStyle/>
                    <a:p>
                      <a:pPr algn="ctr"/>
                      <a:r>
                        <a:rPr lang="en-US" sz="1400" dirty="0">
                          <a:latin typeface="Century Gothic"/>
                        </a:rPr>
                        <a:t>63.1%</a:t>
                      </a:r>
                    </a:p>
                  </a:txBody>
                  <a:tcPr/>
                </a:tc>
                <a:tc>
                  <a:txBody>
                    <a:bodyPr/>
                    <a:lstStyle/>
                    <a:p>
                      <a:pPr lvl="0" algn="ctr">
                        <a:buNone/>
                      </a:pPr>
                      <a:r>
                        <a:rPr lang="en-US" sz="1400" dirty="0">
                          <a:latin typeface="Century Gothic"/>
                        </a:rPr>
                        <a:t>84.7%</a:t>
                      </a:r>
                    </a:p>
                  </a:txBody>
                  <a:tcPr/>
                </a:tc>
                <a:extLst>
                  <a:ext uri="{0D108BD9-81ED-4DB2-BD59-A6C34878D82A}">
                    <a16:rowId xmlns:a16="http://schemas.microsoft.com/office/drawing/2014/main" val="1344095218"/>
                  </a:ext>
                </a:extLst>
              </a:tr>
            </a:tbl>
          </a:graphicData>
        </a:graphic>
      </p:graphicFrame>
      <p:sp>
        <p:nvSpPr>
          <p:cNvPr id="8" name="TextBox 7">
            <a:extLst>
              <a:ext uri="{FF2B5EF4-FFF2-40B4-BE49-F238E27FC236}">
                <a16:creationId xmlns:a16="http://schemas.microsoft.com/office/drawing/2014/main" id="{F5E02398-D0BD-460C-BD0A-47528AFA1637}"/>
              </a:ext>
            </a:extLst>
          </p:cNvPr>
          <p:cNvSpPr txBox="1"/>
          <p:nvPr/>
        </p:nvSpPr>
        <p:spPr>
          <a:xfrm>
            <a:off x="584947" y="794179"/>
            <a:ext cx="11008339" cy="30777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1400" dirty="0">
                <a:latin typeface="Century Gothic"/>
                <a:cs typeface="Calibri" panose="020F0502020204030204"/>
              </a:rPr>
              <a:t>Measure 1 - Section B: Data that addresses completer effectiveness in applying professional knowledge, skills, and dispositions </a:t>
            </a:r>
            <a:endParaRPr lang="en-US" dirty="0"/>
          </a:p>
        </p:txBody>
      </p:sp>
      <p:sp>
        <p:nvSpPr>
          <p:cNvPr id="9" name="TextBox 8">
            <a:extLst>
              <a:ext uri="{FF2B5EF4-FFF2-40B4-BE49-F238E27FC236}">
                <a16:creationId xmlns:a16="http://schemas.microsoft.com/office/drawing/2014/main" id="{19CF926C-147E-4CD3-9C81-4B3838CAD09A}"/>
              </a:ext>
            </a:extLst>
          </p:cNvPr>
          <p:cNvSpPr txBox="1"/>
          <p:nvPr/>
        </p:nvSpPr>
        <p:spPr>
          <a:xfrm>
            <a:off x="584947" y="2413524"/>
            <a:ext cx="5042648" cy="1815882"/>
          </a:xfrm>
          <a:prstGeom prst="rect">
            <a:avLst/>
          </a:prstGeom>
          <a:noFill/>
          <a:ln>
            <a:solidFill>
              <a:schemeClr val="tx1"/>
            </a:solidFill>
          </a:ln>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1400" dirty="0">
                <a:latin typeface="Century Gothic"/>
                <a:ea typeface="Calibri"/>
                <a:cs typeface="Calibri"/>
              </a:rPr>
              <a:t>Tennessee State Department of Education (TDOE) uses specific data to calculate teachers' final evaluation score, the Level of Effectiveness (LOE) score. The LOE score for public school teachers including qualitative measures, student growth measures, and student achievement measures. TDOE recognizes a score of '3' as 'Meeting/At Expectations' and a score of '4' or higher as 'Significantly Above Expectations'.</a:t>
            </a:r>
            <a:endParaRPr lang="en-US" sz="1600" dirty="0">
              <a:latin typeface="Century Gothic"/>
              <a:ea typeface="Calibri"/>
              <a:cs typeface="Calibri"/>
            </a:endParaRPr>
          </a:p>
        </p:txBody>
      </p:sp>
    </p:spTree>
    <p:extLst>
      <p:ext uri="{BB962C8B-B14F-4D97-AF65-F5344CB8AC3E}">
        <p14:creationId xmlns:p14="http://schemas.microsoft.com/office/powerpoint/2010/main" val="213148788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7E9523B3-1872-441E-89FB-EAE1D3957152}"/>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5" name="TextBox 4">
            <a:extLst>
              <a:ext uri="{FF2B5EF4-FFF2-40B4-BE49-F238E27FC236}">
                <a16:creationId xmlns:a16="http://schemas.microsoft.com/office/drawing/2014/main" id="{90F3531F-FB2F-4F3B-AFE9-34791C54F867}"/>
              </a:ext>
            </a:extLst>
          </p:cNvPr>
          <p:cNvSpPr txBox="1"/>
          <p:nvPr/>
        </p:nvSpPr>
        <p:spPr>
          <a:xfrm>
            <a:off x="344459" y="142160"/>
            <a:ext cx="11335911" cy="400110"/>
          </a:xfrm>
          <a:prstGeom prst="rect">
            <a:avLst/>
          </a:prstGeom>
          <a:noFill/>
          <a:ln>
            <a:solidFill>
              <a:srgbClr val="C00000"/>
            </a:solidFill>
          </a:ln>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2000" dirty="0">
                <a:latin typeface="Century Gothic"/>
              </a:rPr>
              <a:t>Measure 1 - Completer Effectiveness </a:t>
            </a:r>
            <a:endParaRPr lang="en-US" sz="2000" dirty="0">
              <a:cs typeface="Calibri" panose="020F0502020204030204"/>
            </a:endParaRPr>
          </a:p>
        </p:txBody>
      </p:sp>
      <p:graphicFrame>
        <p:nvGraphicFramePr>
          <p:cNvPr id="6" name="Table 5">
            <a:extLst>
              <a:ext uri="{FF2B5EF4-FFF2-40B4-BE49-F238E27FC236}">
                <a16:creationId xmlns:a16="http://schemas.microsoft.com/office/drawing/2014/main" id="{99BF50FD-9ED5-4DAB-A62C-C5327C69425F}"/>
              </a:ext>
            </a:extLst>
          </p:cNvPr>
          <p:cNvGraphicFramePr>
            <a:graphicFrameLocks noGrp="1"/>
          </p:cNvGraphicFramePr>
          <p:nvPr>
            <p:extLst>
              <p:ext uri="{D42A27DB-BD31-4B8C-83A1-F6EECF244321}">
                <p14:modId xmlns:p14="http://schemas.microsoft.com/office/powerpoint/2010/main" val="3284394402"/>
              </p:ext>
            </p:extLst>
          </p:nvPr>
        </p:nvGraphicFramePr>
        <p:xfrm>
          <a:off x="6729927" y="1543504"/>
          <a:ext cx="4291497" cy="1793163"/>
        </p:xfrm>
        <a:graphic>
          <a:graphicData uri="http://schemas.openxmlformats.org/drawingml/2006/table">
            <a:tbl>
              <a:tblPr firstRow="1" bandRow="1">
                <a:tableStyleId>{073A0DAA-6AF3-43AB-8588-CEC1D06C72B9}</a:tableStyleId>
              </a:tblPr>
              <a:tblGrid>
                <a:gridCol w="1981961">
                  <a:extLst>
                    <a:ext uri="{9D8B030D-6E8A-4147-A177-3AD203B41FA5}">
                      <a16:colId xmlns:a16="http://schemas.microsoft.com/office/drawing/2014/main" val="3407208908"/>
                    </a:ext>
                  </a:extLst>
                </a:gridCol>
                <a:gridCol w="2309536">
                  <a:extLst>
                    <a:ext uri="{9D8B030D-6E8A-4147-A177-3AD203B41FA5}">
                      <a16:colId xmlns:a16="http://schemas.microsoft.com/office/drawing/2014/main" val="1232854650"/>
                    </a:ext>
                  </a:extLst>
                </a:gridCol>
              </a:tblGrid>
              <a:tr h="838213">
                <a:tc gridSpan="2">
                  <a:txBody>
                    <a:bodyPr/>
                    <a:lstStyle/>
                    <a:p>
                      <a:pPr algn="ctr"/>
                      <a:r>
                        <a:rPr lang="en-US" sz="1600" b="0" dirty="0">
                          <a:latin typeface="Century Gothic"/>
                        </a:rPr>
                        <a:t>% Cohort Members with Classroom Observation Scores of </a:t>
                      </a:r>
                    </a:p>
                    <a:p>
                      <a:pPr algn="ctr"/>
                      <a:r>
                        <a:rPr lang="en-US" sz="1600" b="0" dirty="0">
                          <a:latin typeface="Century Gothic"/>
                        </a:rPr>
                        <a:t>Level 3 or Above </a:t>
                      </a:r>
                    </a:p>
                  </a:txBody>
                  <a:tcPr/>
                </a:tc>
                <a:tc hMerge="1">
                  <a:txBody>
                    <a:bodyPr/>
                    <a:lstStyle/>
                    <a:p>
                      <a:endParaRPr lang="en-US"/>
                    </a:p>
                  </a:txBody>
                  <a:tcPr/>
                </a:tc>
                <a:extLst>
                  <a:ext uri="{0D108BD9-81ED-4DB2-BD59-A6C34878D82A}">
                    <a16:rowId xmlns:a16="http://schemas.microsoft.com/office/drawing/2014/main" val="109617839"/>
                  </a:ext>
                </a:extLst>
              </a:tr>
              <a:tr h="556047">
                <a:tc>
                  <a:txBody>
                    <a:bodyPr/>
                    <a:lstStyle/>
                    <a:p>
                      <a:pPr algn="ctr"/>
                      <a:r>
                        <a:rPr lang="en-US" sz="1400" dirty="0">
                          <a:latin typeface="Century Gothic"/>
                        </a:rPr>
                        <a:t>State Average </a:t>
                      </a:r>
                    </a:p>
                  </a:txBody>
                  <a:tcPr/>
                </a:tc>
                <a:tc>
                  <a:txBody>
                    <a:bodyPr/>
                    <a:lstStyle/>
                    <a:p>
                      <a:pPr lvl="0" algn="ctr">
                        <a:buNone/>
                      </a:pPr>
                      <a:r>
                        <a:rPr lang="en-US" sz="1400">
                          <a:latin typeface="Century Gothic"/>
                        </a:rPr>
                        <a:t>CBU Average </a:t>
                      </a:r>
                    </a:p>
                  </a:txBody>
                  <a:tcPr/>
                </a:tc>
                <a:extLst>
                  <a:ext uri="{0D108BD9-81ED-4DB2-BD59-A6C34878D82A}">
                    <a16:rowId xmlns:a16="http://schemas.microsoft.com/office/drawing/2014/main" val="19523436"/>
                  </a:ext>
                </a:extLst>
              </a:tr>
              <a:tr h="398903">
                <a:tc>
                  <a:txBody>
                    <a:bodyPr/>
                    <a:lstStyle/>
                    <a:p>
                      <a:pPr algn="ctr"/>
                      <a:r>
                        <a:rPr lang="en-US" sz="1400" dirty="0">
                          <a:latin typeface="Century Gothic"/>
                        </a:rPr>
                        <a:t>95%</a:t>
                      </a:r>
                    </a:p>
                  </a:txBody>
                  <a:tcPr/>
                </a:tc>
                <a:tc>
                  <a:txBody>
                    <a:bodyPr/>
                    <a:lstStyle/>
                    <a:p>
                      <a:pPr lvl="0" algn="ctr">
                        <a:buNone/>
                      </a:pPr>
                      <a:r>
                        <a:rPr lang="en-US" sz="1400" dirty="0">
                          <a:latin typeface="Century Gothic"/>
                        </a:rPr>
                        <a:t>98.7%</a:t>
                      </a:r>
                    </a:p>
                  </a:txBody>
                  <a:tcPr/>
                </a:tc>
                <a:extLst>
                  <a:ext uri="{0D108BD9-81ED-4DB2-BD59-A6C34878D82A}">
                    <a16:rowId xmlns:a16="http://schemas.microsoft.com/office/drawing/2014/main" val="1344095218"/>
                  </a:ext>
                </a:extLst>
              </a:tr>
            </a:tbl>
          </a:graphicData>
        </a:graphic>
      </p:graphicFrame>
      <p:graphicFrame>
        <p:nvGraphicFramePr>
          <p:cNvPr id="7" name="Table 6">
            <a:extLst>
              <a:ext uri="{FF2B5EF4-FFF2-40B4-BE49-F238E27FC236}">
                <a16:creationId xmlns:a16="http://schemas.microsoft.com/office/drawing/2014/main" id="{E96C286C-AA94-422C-ADA5-5C2F7E0CBB0F}"/>
              </a:ext>
            </a:extLst>
          </p:cNvPr>
          <p:cNvGraphicFramePr>
            <a:graphicFrameLocks noGrp="1"/>
          </p:cNvGraphicFramePr>
          <p:nvPr>
            <p:extLst>
              <p:ext uri="{D42A27DB-BD31-4B8C-83A1-F6EECF244321}">
                <p14:modId xmlns:p14="http://schemas.microsoft.com/office/powerpoint/2010/main" val="2055869077"/>
              </p:ext>
            </p:extLst>
          </p:nvPr>
        </p:nvGraphicFramePr>
        <p:xfrm>
          <a:off x="6729927" y="3764855"/>
          <a:ext cx="4427478" cy="1762010"/>
        </p:xfrm>
        <a:graphic>
          <a:graphicData uri="http://schemas.openxmlformats.org/drawingml/2006/table">
            <a:tbl>
              <a:tblPr firstRow="1" bandRow="1">
                <a:tableStyleId>{073A0DAA-6AF3-43AB-8588-CEC1D06C72B9}</a:tableStyleId>
              </a:tblPr>
              <a:tblGrid>
                <a:gridCol w="2044761">
                  <a:extLst>
                    <a:ext uri="{9D8B030D-6E8A-4147-A177-3AD203B41FA5}">
                      <a16:colId xmlns:a16="http://schemas.microsoft.com/office/drawing/2014/main" val="3407208908"/>
                    </a:ext>
                  </a:extLst>
                </a:gridCol>
                <a:gridCol w="2382717">
                  <a:extLst>
                    <a:ext uri="{9D8B030D-6E8A-4147-A177-3AD203B41FA5}">
                      <a16:colId xmlns:a16="http://schemas.microsoft.com/office/drawing/2014/main" val="1232854650"/>
                    </a:ext>
                  </a:extLst>
                </a:gridCol>
              </a:tblGrid>
              <a:tr h="664698">
                <a:tc gridSpan="2">
                  <a:txBody>
                    <a:bodyPr/>
                    <a:lstStyle/>
                    <a:p>
                      <a:pPr lvl="0" algn="ctr">
                        <a:buNone/>
                      </a:pPr>
                      <a:r>
                        <a:rPr lang="en-US" sz="1600" b="0" i="0" u="none" strike="noStrike" noProof="0" dirty="0">
                          <a:latin typeface="Century Gothic"/>
                        </a:rPr>
                        <a:t>% Cohort Members with Classroom Observation Scores of</a:t>
                      </a:r>
                    </a:p>
                    <a:p>
                      <a:pPr lvl="0" algn="ctr">
                        <a:buNone/>
                      </a:pPr>
                      <a:r>
                        <a:rPr lang="en-US" sz="1600" b="0" i="0" u="none" strike="noStrike" noProof="0" dirty="0">
                          <a:latin typeface="Century Gothic"/>
                        </a:rPr>
                        <a:t> Level 4 or Above </a:t>
                      </a:r>
                      <a:endParaRPr lang="en-US" sz="1600" dirty="0"/>
                    </a:p>
                  </a:txBody>
                  <a:tcPr/>
                </a:tc>
                <a:tc hMerge="1">
                  <a:txBody>
                    <a:bodyPr/>
                    <a:lstStyle/>
                    <a:p>
                      <a:endParaRPr lang="en-US"/>
                    </a:p>
                  </a:txBody>
                  <a:tcPr/>
                </a:tc>
                <a:extLst>
                  <a:ext uri="{0D108BD9-81ED-4DB2-BD59-A6C34878D82A}">
                    <a16:rowId xmlns:a16="http://schemas.microsoft.com/office/drawing/2014/main" val="109617839"/>
                  </a:ext>
                </a:extLst>
              </a:tr>
              <a:tr h="533937">
                <a:tc>
                  <a:txBody>
                    <a:bodyPr/>
                    <a:lstStyle/>
                    <a:p>
                      <a:pPr algn="ctr"/>
                      <a:r>
                        <a:rPr lang="en-US" sz="1400" dirty="0">
                          <a:latin typeface="Century Gothic"/>
                        </a:rPr>
                        <a:t>State Average </a:t>
                      </a:r>
                    </a:p>
                  </a:txBody>
                  <a:tcPr/>
                </a:tc>
                <a:tc>
                  <a:txBody>
                    <a:bodyPr/>
                    <a:lstStyle/>
                    <a:p>
                      <a:pPr lvl="0" algn="ctr">
                        <a:buNone/>
                      </a:pPr>
                      <a:r>
                        <a:rPr lang="en-US" sz="1400" dirty="0">
                          <a:latin typeface="Century Gothic"/>
                        </a:rPr>
                        <a:t>CBU Average </a:t>
                      </a:r>
                    </a:p>
                  </a:txBody>
                  <a:tcPr/>
                </a:tc>
                <a:extLst>
                  <a:ext uri="{0D108BD9-81ED-4DB2-BD59-A6C34878D82A}">
                    <a16:rowId xmlns:a16="http://schemas.microsoft.com/office/drawing/2014/main" val="19523436"/>
                  </a:ext>
                </a:extLst>
              </a:tr>
              <a:tr h="405113">
                <a:tc>
                  <a:txBody>
                    <a:bodyPr/>
                    <a:lstStyle/>
                    <a:p>
                      <a:pPr algn="ctr"/>
                      <a:r>
                        <a:rPr lang="en-US" sz="1400" dirty="0">
                          <a:latin typeface="Century Gothic"/>
                        </a:rPr>
                        <a:t>63.2%</a:t>
                      </a:r>
                    </a:p>
                  </a:txBody>
                  <a:tcPr/>
                </a:tc>
                <a:tc>
                  <a:txBody>
                    <a:bodyPr/>
                    <a:lstStyle/>
                    <a:p>
                      <a:pPr lvl="0" algn="ctr">
                        <a:buNone/>
                      </a:pPr>
                      <a:r>
                        <a:rPr lang="en-US" sz="1400" dirty="0">
                          <a:latin typeface="Century Gothic"/>
                        </a:rPr>
                        <a:t>82.7%</a:t>
                      </a:r>
                    </a:p>
                  </a:txBody>
                  <a:tcPr/>
                </a:tc>
                <a:extLst>
                  <a:ext uri="{0D108BD9-81ED-4DB2-BD59-A6C34878D82A}">
                    <a16:rowId xmlns:a16="http://schemas.microsoft.com/office/drawing/2014/main" val="1344095218"/>
                  </a:ext>
                </a:extLst>
              </a:tr>
            </a:tbl>
          </a:graphicData>
        </a:graphic>
      </p:graphicFrame>
      <p:sp>
        <p:nvSpPr>
          <p:cNvPr id="8" name="TextBox 7">
            <a:extLst>
              <a:ext uri="{FF2B5EF4-FFF2-40B4-BE49-F238E27FC236}">
                <a16:creationId xmlns:a16="http://schemas.microsoft.com/office/drawing/2014/main" id="{6EB21EA7-E385-4C13-A716-147BF57EF258}"/>
              </a:ext>
            </a:extLst>
          </p:cNvPr>
          <p:cNvSpPr txBox="1"/>
          <p:nvPr/>
        </p:nvSpPr>
        <p:spPr>
          <a:xfrm>
            <a:off x="344460" y="765887"/>
            <a:ext cx="11118197" cy="30777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1400" dirty="0">
                <a:latin typeface="Century Gothic"/>
                <a:cs typeface="Calibri" panose="020F0502020204030204"/>
              </a:rPr>
              <a:t>Measure 1: Section B: Data that addresses completer effectiveness in applying professional knowledge, skills, and dispositions </a:t>
            </a:r>
            <a:endParaRPr lang="en-US" dirty="0"/>
          </a:p>
        </p:txBody>
      </p:sp>
      <p:sp>
        <p:nvSpPr>
          <p:cNvPr id="9" name="TextBox 8">
            <a:extLst>
              <a:ext uri="{FF2B5EF4-FFF2-40B4-BE49-F238E27FC236}">
                <a16:creationId xmlns:a16="http://schemas.microsoft.com/office/drawing/2014/main" id="{6F8E80D6-9F1E-42F0-AE3B-EA23B8900CB5}"/>
              </a:ext>
            </a:extLst>
          </p:cNvPr>
          <p:cNvSpPr txBox="1"/>
          <p:nvPr/>
        </p:nvSpPr>
        <p:spPr>
          <a:xfrm>
            <a:off x="1443373" y="2901969"/>
            <a:ext cx="3853349" cy="1384995"/>
          </a:xfrm>
          <a:prstGeom prst="rect">
            <a:avLst/>
          </a:prstGeom>
          <a:noFill/>
          <a:ln>
            <a:solidFill>
              <a:schemeClr val="tx1"/>
            </a:solidFill>
          </a:ln>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1400" dirty="0">
                <a:latin typeface="Century Gothic"/>
                <a:ea typeface="Calibri"/>
                <a:cs typeface="Calibri"/>
              </a:rPr>
              <a:t>Instructional practices implemented in Tennessee public school are evaluated using the evaluation rubric. Made up of eleven indicators, the TEAM rubric is used to identify an educator's level of effectiveness in classroom instruction. </a:t>
            </a:r>
          </a:p>
        </p:txBody>
      </p:sp>
      <p:sp>
        <p:nvSpPr>
          <p:cNvPr id="10" name="TextBox 9">
            <a:extLst>
              <a:ext uri="{FF2B5EF4-FFF2-40B4-BE49-F238E27FC236}">
                <a16:creationId xmlns:a16="http://schemas.microsoft.com/office/drawing/2014/main" id="{7E43ADAA-ADC7-406D-9535-7F8758089A70}"/>
              </a:ext>
            </a:extLst>
          </p:cNvPr>
          <p:cNvSpPr txBox="1"/>
          <p:nvPr/>
        </p:nvSpPr>
        <p:spPr>
          <a:xfrm>
            <a:off x="1356191" y="1924706"/>
            <a:ext cx="4027714" cy="646331"/>
          </a:xfrm>
          <a:prstGeom prst="rect">
            <a:avLst/>
          </a:prstGeom>
          <a:solidFill>
            <a:schemeClr val="tx1"/>
          </a:solidFill>
          <a:ln>
            <a:solidFill>
              <a:schemeClr val="tx1"/>
            </a:solidFill>
          </a:ln>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dirty="0">
                <a:solidFill>
                  <a:schemeClr val="bg1"/>
                </a:solidFill>
                <a:latin typeface="Century Gothic"/>
                <a:ea typeface="Calibri"/>
                <a:cs typeface="Calibri"/>
              </a:rPr>
              <a:t>CBU Completer </a:t>
            </a:r>
          </a:p>
          <a:p>
            <a:pPr algn="ctr"/>
            <a:r>
              <a:rPr lang="en-US" dirty="0">
                <a:solidFill>
                  <a:schemeClr val="bg1"/>
                </a:solidFill>
                <a:latin typeface="Century Gothic"/>
                <a:ea typeface="Calibri"/>
                <a:cs typeface="Calibri"/>
              </a:rPr>
              <a:t>Teaching Effectiveness</a:t>
            </a:r>
            <a:r>
              <a:rPr lang="en-US" dirty="0">
                <a:latin typeface="Century Gothic"/>
                <a:ea typeface="Calibri"/>
                <a:cs typeface="Calibri"/>
              </a:rPr>
              <a:t>*</a:t>
            </a:r>
          </a:p>
        </p:txBody>
      </p:sp>
    </p:spTree>
    <p:extLst>
      <p:ext uri="{BB962C8B-B14F-4D97-AF65-F5344CB8AC3E}">
        <p14:creationId xmlns:p14="http://schemas.microsoft.com/office/powerpoint/2010/main" val="427873749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7E9523B3-1872-441E-89FB-EAE1D3957152}"/>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graphicFrame>
        <p:nvGraphicFramePr>
          <p:cNvPr id="5" name="Table 5">
            <a:extLst>
              <a:ext uri="{FF2B5EF4-FFF2-40B4-BE49-F238E27FC236}">
                <a16:creationId xmlns:a16="http://schemas.microsoft.com/office/drawing/2014/main" id="{9CCE423E-33FB-4020-B803-AFAFD6D56FFA}"/>
              </a:ext>
            </a:extLst>
          </p:cNvPr>
          <p:cNvGraphicFramePr>
            <a:graphicFrameLocks noGrp="1"/>
          </p:cNvGraphicFramePr>
          <p:nvPr>
            <p:extLst>
              <p:ext uri="{D42A27DB-BD31-4B8C-83A1-F6EECF244321}">
                <p14:modId xmlns:p14="http://schemas.microsoft.com/office/powerpoint/2010/main" val="2496155382"/>
              </p:ext>
            </p:extLst>
          </p:nvPr>
        </p:nvGraphicFramePr>
        <p:xfrm>
          <a:off x="536568" y="2247382"/>
          <a:ext cx="11118859" cy="2652583"/>
        </p:xfrm>
        <a:graphic>
          <a:graphicData uri="http://schemas.openxmlformats.org/drawingml/2006/table">
            <a:tbl>
              <a:tblPr firstRow="1" bandRow="1">
                <a:tableStyleId>{073A0DAA-6AF3-43AB-8588-CEC1D06C72B9}</a:tableStyleId>
              </a:tblPr>
              <a:tblGrid>
                <a:gridCol w="1719743">
                  <a:extLst>
                    <a:ext uri="{9D8B030D-6E8A-4147-A177-3AD203B41FA5}">
                      <a16:colId xmlns:a16="http://schemas.microsoft.com/office/drawing/2014/main" val="2957480164"/>
                    </a:ext>
                  </a:extLst>
                </a:gridCol>
                <a:gridCol w="1568335">
                  <a:extLst>
                    <a:ext uri="{9D8B030D-6E8A-4147-A177-3AD203B41FA5}">
                      <a16:colId xmlns:a16="http://schemas.microsoft.com/office/drawing/2014/main" val="3287745111"/>
                    </a:ext>
                  </a:extLst>
                </a:gridCol>
                <a:gridCol w="1392813">
                  <a:extLst>
                    <a:ext uri="{9D8B030D-6E8A-4147-A177-3AD203B41FA5}">
                      <a16:colId xmlns:a16="http://schemas.microsoft.com/office/drawing/2014/main" val="2430525753"/>
                    </a:ext>
                  </a:extLst>
                </a:gridCol>
                <a:gridCol w="1597996">
                  <a:extLst>
                    <a:ext uri="{9D8B030D-6E8A-4147-A177-3AD203B41FA5}">
                      <a16:colId xmlns:a16="http://schemas.microsoft.com/office/drawing/2014/main" val="3764648393"/>
                    </a:ext>
                  </a:extLst>
                </a:gridCol>
                <a:gridCol w="1818873">
                  <a:extLst>
                    <a:ext uri="{9D8B030D-6E8A-4147-A177-3AD203B41FA5}">
                      <a16:colId xmlns:a16="http://schemas.microsoft.com/office/drawing/2014/main" val="1368583346"/>
                    </a:ext>
                  </a:extLst>
                </a:gridCol>
                <a:gridCol w="1468072">
                  <a:extLst>
                    <a:ext uri="{9D8B030D-6E8A-4147-A177-3AD203B41FA5}">
                      <a16:colId xmlns:a16="http://schemas.microsoft.com/office/drawing/2014/main" val="3489316423"/>
                    </a:ext>
                  </a:extLst>
                </a:gridCol>
                <a:gridCol w="1553027">
                  <a:extLst>
                    <a:ext uri="{9D8B030D-6E8A-4147-A177-3AD203B41FA5}">
                      <a16:colId xmlns:a16="http://schemas.microsoft.com/office/drawing/2014/main" val="2090908204"/>
                    </a:ext>
                  </a:extLst>
                </a:gridCol>
              </a:tblGrid>
              <a:tr h="823783">
                <a:tc>
                  <a:txBody>
                    <a:bodyPr/>
                    <a:lstStyle/>
                    <a:p>
                      <a:pPr algn="ctr"/>
                      <a:r>
                        <a:rPr lang="en-US" sz="1200" dirty="0">
                          <a:latin typeface="Century Gothic"/>
                        </a:rPr>
                        <a:t>Data Cycle </a:t>
                      </a:r>
                    </a:p>
                  </a:txBody>
                  <a:tcPr anchor="ctr"/>
                </a:tc>
                <a:tc>
                  <a:txBody>
                    <a:bodyPr/>
                    <a:lstStyle/>
                    <a:p>
                      <a:pPr lvl="0" algn="ctr">
                        <a:buNone/>
                      </a:pPr>
                      <a:r>
                        <a:rPr lang="en-US" sz="1200">
                          <a:latin typeface="Century Gothic"/>
                        </a:rPr>
                        <a:t>Domain</a:t>
                      </a:r>
                    </a:p>
                    <a:p>
                      <a:pPr lvl="0" algn="ctr">
                        <a:buNone/>
                      </a:pPr>
                      <a:r>
                        <a:rPr lang="en-US" sz="1200">
                          <a:latin typeface="Century Gothic"/>
                        </a:rPr>
                        <a:t> Performance</a:t>
                      </a:r>
                    </a:p>
                  </a:txBody>
                  <a:tcPr anchor="ctr"/>
                </a:tc>
                <a:tc>
                  <a:txBody>
                    <a:bodyPr/>
                    <a:lstStyle/>
                    <a:p>
                      <a:pPr lvl="0" algn="ctr">
                        <a:buNone/>
                      </a:pPr>
                      <a:r>
                        <a:rPr lang="en-US" sz="1200" dirty="0">
                          <a:latin typeface="Century Gothic"/>
                        </a:rPr>
                        <a:t>Praxis PLT </a:t>
                      </a:r>
                    </a:p>
                    <a:p>
                      <a:pPr lvl="0" algn="ctr">
                        <a:buNone/>
                      </a:pPr>
                      <a:r>
                        <a:rPr lang="en-US" sz="1200" dirty="0">
                          <a:latin typeface="Century Gothic"/>
                        </a:rPr>
                        <a:t>Pass Rate </a:t>
                      </a:r>
                    </a:p>
                  </a:txBody>
                  <a:tcPr anchor="ctr"/>
                </a:tc>
                <a:tc>
                  <a:txBody>
                    <a:bodyPr/>
                    <a:lstStyle/>
                    <a:p>
                      <a:pPr lvl="0" algn="ctr">
                        <a:buNone/>
                      </a:pPr>
                      <a:r>
                        <a:rPr lang="en-US" sz="1200" err="1">
                          <a:latin typeface="Century Gothic"/>
                        </a:rPr>
                        <a:t>EdTPA</a:t>
                      </a:r>
                      <a:r>
                        <a:rPr lang="en-US" sz="1200">
                          <a:latin typeface="Century Gothic"/>
                        </a:rPr>
                        <a:t> </a:t>
                      </a:r>
                    </a:p>
                    <a:p>
                      <a:pPr lvl="0" algn="ctr">
                        <a:buNone/>
                      </a:pPr>
                      <a:r>
                        <a:rPr lang="en-US" sz="1200">
                          <a:latin typeface="Century Gothic"/>
                        </a:rPr>
                        <a:t>Pass Rate </a:t>
                      </a:r>
                    </a:p>
                  </a:txBody>
                  <a:tcPr anchor="ctr"/>
                </a:tc>
                <a:tc>
                  <a:txBody>
                    <a:bodyPr/>
                    <a:lstStyle/>
                    <a:p>
                      <a:pPr lvl="0" algn="ctr">
                        <a:buNone/>
                      </a:pPr>
                      <a:r>
                        <a:rPr lang="en-US" sz="1200">
                          <a:latin typeface="Century Gothic"/>
                        </a:rPr>
                        <a:t>Praxis Content Area </a:t>
                      </a:r>
                    </a:p>
                    <a:p>
                      <a:pPr lvl="0" algn="ctr">
                        <a:buNone/>
                      </a:pPr>
                      <a:r>
                        <a:rPr lang="en-US" sz="1200">
                          <a:latin typeface="Century Gothic"/>
                        </a:rPr>
                        <a:t>Pass Rate </a:t>
                      </a:r>
                    </a:p>
                  </a:txBody>
                  <a:tcPr anchor="ctr"/>
                </a:tc>
                <a:tc>
                  <a:txBody>
                    <a:bodyPr/>
                    <a:lstStyle/>
                    <a:p>
                      <a:pPr lvl="0" algn="ctr">
                        <a:buNone/>
                      </a:pPr>
                      <a:r>
                        <a:rPr lang="en-US" sz="1200">
                          <a:latin typeface="Century Gothic"/>
                        </a:rPr>
                        <a:t>Leadership </a:t>
                      </a:r>
                    </a:p>
                    <a:p>
                      <a:pPr lvl="0" algn="ctr">
                        <a:buNone/>
                      </a:pPr>
                      <a:r>
                        <a:rPr lang="en-US" sz="1200">
                          <a:latin typeface="Century Gothic"/>
                        </a:rPr>
                        <a:t>Praxis Pass Rate </a:t>
                      </a:r>
                    </a:p>
                  </a:txBody>
                  <a:tcPr anchor="ctr"/>
                </a:tc>
                <a:tc>
                  <a:txBody>
                    <a:bodyPr/>
                    <a:lstStyle/>
                    <a:p>
                      <a:pPr lvl="0" algn="ctr">
                        <a:buNone/>
                      </a:pPr>
                      <a:r>
                        <a:rPr lang="en-US" sz="1200">
                          <a:latin typeface="Century Gothic"/>
                        </a:rPr>
                        <a:t>Praxis Literacy</a:t>
                      </a:r>
                    </a:p>
                    <a:p>
                      <a:pPr lvl="0" algn="ctr">
                        <a:buNone/>
                      </a:pPr>
                      <a:r>
                        <a:rPr lang="en-US" sz="1200">
                          <a:latin typeface="Century Gothic"/>
                        </a:rPr>
                        <a:t>Pass Rate </a:t>
                      </a:r>
                    </a:p>
                  </a:txBody>
                  <a:tcPr anchor="ctr"/>
                </a:tc>
                <a:extLst>
                  <a:ext uri="{0D108BD9-81ED-4DB2-BD59-A6C34878D82A}">
                    <a16:rowId xmlns:a16="http://schemas.microsoft.com/office/drawing/2014/main" val="217535599"/>
                  </a:ext>
                </a:extLst>
              </a:tr>
              <a:tr h="370840">
                <a:tc>
                  <a:txBody>
                    <a:bodyPr/>
                    <a:lstStyle/>
                    <a:p>
                      <a:pPr algn="ctr"/>
                      <a:r>
                        <a:rPr lang="en-US" sz="1200" dirty="0">
                          <a:latin typeface="Century Gothic"/>
                        </a:rPr>
                        <a:t>2024-2025</a:t>
                      </a:r>
                    </a:p>
                    <a:p>
                      <a:pPr algn="ctr"/>
                      <a:r>
                        <a:rPr lang="en-US" sz="1200" dirty="0">
                          <a:latin typeface="Century Gothic"/>
                        </a:rPr>
                        <a:t>EPP Report Card </a:t>
                      </a:r>
                    </a:p>
                  </a:txBody>
                  <a:tcPr anchor="ctr"/>
                </a:tc>
                <a:tc>
                  <a:txBody>
                    <a:bodyPr/>
                    <a:lstStyle/>
                    <a:p>
                      <a:pPr lvl="0" algn="ctr">
                        <a:buNone/>
                      </a:pPr>
                      <a:r>
                        <a:rPr lang="en-US" sz="1200" dirty="0">
                          <a:latin typeface="Century Gothic"/>
                        </a:rPr>
                        <a:t>Meets Expectations</a:t>
                      </a:r>
                    </a:p>
                  </a:txBody>
                  <a:tcPr anchor="ctr"/>
                </a:tc>
                <a:tc>
                  <a:txBody>
                    <a:bodyPr/>
                    <a:lstStyle/>
                    <a:p>
                      <a:pPr algn="ctr"/>
                      <a:r>
                        <a:rPr lang="en-US" sz="1200" dirty="0">
                          <a:latin typeface="Century Gothic"/>
                        </a:rPr>
                        <a:t>n/a</a:t>
                      </a:r>
                    </a:p>
                  </a:txBody>
                  <a:tcPr anchor="ctr"/>
                </a:tc>
                <a:tc>
                  <a:txBody>
                    <a:bodyPr/>
                    <a:lstStyle/>
                    <a:p>
                      <a:pPr lvl="0" algn="ctr">
                        <a:buNone/>
                      </a:pPr>
                      <a:r>
                        <a:rPr lang="en-US" sz="1200" dirty="0">
                          <a:latin typeface="Century Gothic"/>
                        </a:rPr>
                        <a:t>100%</a:t>
                      </a:r>
                    </a:p>
                  </a:txBody>
                  <a:tcPr anchor="ctr"/>
                </a:tc>
                <a:tc>
                  <a:txBody>
                    <a:bodyPr/>
                    <a:lstStyle/>
                    <a:p>
                      <a:pPr algn="ctr"/>
                      <a:r>
                        <a:rPr lang="en-US" sz="1200" dirty="0">
                          <a:latin typeface="Century Gothic"/>
                        </a:rPr>
                        <a:t>89.2%</a:t>
                      </a:r>
                    </a:p>
                  </a:txBody>
                  <a:tcPr anchor="ctr"/>
                </a:tc>
                <a:tc>
                  <a:txBody>
                    <a:bodyPr/>
                    <a:lstStyle/>
                    <a:p>
                      <a:pPr lvl="0" algn="ctr">
                        <a:buNone/>
                      </a:pPr>
                      <a:r>
                        <a:rPr lang="en-US" sz="1200" dirty="0">
                          <a:latin typeface="Century Gothic"/>
                        </a:rPr>
                        <a:t>100%</a:t>
                      </a:r>
                    </a:p>
                  </a:txBody>
                  <a:tcPr anchor="ctr"/>
                </a:tc>
                <a:tc>
                  <a:txBody>
                    <a:bodyPr/>
                    <a:lstStyle/>
                    <a:p>
                      <a:pPr lvl="0" algn="ctr">
                        <a:buNone/>
                      </a:pPr>
                      <a:r>
                        <a:rPr lang="en-US" sz="1200" dirty="0">
                          <a:latin typeface="Century Gothic"/>
                        </a:rPr>
                        <a:t>89.7%</a:t>
                      </a:r>
                    </a:p>
                  </a:txBody>
                  <a:tcPr anchor="ctr"/>
                </a:tc>
                <a:extLst>
                  <a:ext uri="{0D108BD9-81ED-4DB2-BD59-A6C34878D82A}">
                    <a16:rowId xmlns:a16="http://schemas.microsoft.com/office/drawing/2014/main" val="3456889764"/>
                  </a:ext>
                </a:extLst>
              </a:tr>
              <a:tr h="370840">
                <a:tc>
                  <a:txBody>
                    <a:bodyPr/>
                    <a:lstStyle/>
                    <a:p>
                      <a:pPr algn="ctr"/>
                      <a:r>
                        <a:rPr lang="en-US" sz="1200" dirty="0">
                          <a:latin typeface="Century Gothic"/>
                        </a:rPr>
                        <a:t>2023-24 </a:t>
                      </a:r>
                    </a:p>
                    <a:p>
                      <a:pPr algn="ctr"/>
                      <a:r>
                        <a:rPr lang="en-US" sz="1200" dirty="0">
                          <a:latin typeface="Century Gothic"/>
                        </a:rPr>
                        <a:t>EPP Report Card </a:t>
                      </a:r>
                    </a:p>
                  </a:txBody>
                  <a:tcPr anchor="ctr"/>
                </a:tc>
                <a:tc>
                  <a:txBody>
                    <a:bodyPr/>
                    <a:lstStyle/>
                    <a:p>
                      <a:pPr lvl="0" algn="ctr">
                        <a:buNone/>
                      </a:pPr>
                      <a:r>
                        <a:rPr lang="en-US" sz="1200" dirty="0">
                          <a:latin typeface="Century Gothic"/>
                        </a:rPr>
                        <a:t>Exceeds Expectations</a:t>
                      </a:r>
                    </a:p>
                  </a:txBody>
                  <a:tcPr anchor="ctr"/>
                </a:tc>
                <a:tc>
                  <a:txBody>
                    <a:bodyPr/>
                    <a:lstStyle/>
                    <a:p>
                      <a:pPr algn="ctr"/>
                      <a:r>
                        <a:rPr lang="en-US" sz="1200" dirty="0">
                          <a:latin typeface="Century Gothic"/>
                        </a:rPr>
                        <a:t>n/a</a:t>
                      </a:r>
                    </a:p>
                  </a:txBody>
                  <a:tcPr anchor="ctr"/>
                </a:tc>
                <a:tc>
                  <a:txBody>
                    <a:bodyPr/>
                    <a:lstStyle/>
                    <a:p>
                      <a:pPr lvl="0" algn="ctr">
                        <a:buNone/>
                      </a:pPr>
                      <a:r>
                        <a:rPr lang="en-US" sz="1200" dirty="0">
                          <a:latin typeface="Century Gothic"/>
                        </a:rPr>
                        <a:t>100%</a:t>
                      </a:r>
                    </a:p>
                  </a:txBody>
                  <a:tcPr anchor="ctr"/>
                </a:tc>
                <a:tc>
                  <a:txBody>
                    <a:bodyPr/>
                    <a:lstStyle/>
                    <a:p>
                      <a:pPr algn="ctr"/>
                      <a:r>
                        <a:rPr lang="en-US" sz="1200" dirty="0">
                          <a:latin typeface="Century Gothic"/>
                        </a:rPr>
                        <a:t>93.8%</a:t>
                      </a:r>
                    </a:p>
                  </a:txBody>
                  <a:tcPr anchor="ctr"/>
                </a:tc>
                <a:tc>
                  <a:txBody>
                    <a:bodyPr/>
                    <a:lstStyle/>
                    <a:p>
                      <a:pPr lvl="0" algn="ctr">
                        <a:buNone/>
                      </a:pPr>
                      <a:r>
                        <a:rPr lang="en-US" sz="1200" dirty="0">
                          <a:latin typeface="Century Gothic"/>
                        </a:rPr>
                        <a:t>100%</a:t>
                      </a:r>
                    </a:p>
                  </a:txBody>
                  <a:tcPr anchor="ctr"/>
                </a:tc>
                <a:tc>
                  <a:txBody>
                    <a:bodyPr/>
                    <a:lstStyle/>
                    <a:p>
                      <a:pPr lvl="0" algn="ctr">
                        <a:buNone/>
                      </a:pPr>
                      <a:r>
                        <a:rPr lang="en-US" sz="1200" dirty="0">
                          <a:latin typeface="Century Gothic"/>
                        </a:rPr>
                        <a:t>95.5%</a:t>
                      </a:r>
                    </a:p>
                  </a:txBody>
                  <a:tcPr anchor="ctr"/>
                </a:tc>
                <a:extLst>
                  <a:ext uri="{0D108BD9-81ED-4DB2-BD59-A6C34878D82A}">
                    <a16:rowId xmlns:a16="http://schemas.microsoft.com/office/drawing/2014/main" val="134723386"/>
                  </a:ext>
                </a:extLst>
              </a:tr>
              <a:tr h="370840">
                <a:tc>
                  <a:txBody>
                    <a:bodyPr/>
                    <a:lstStyle/>
                    <a:p>
                      <a:pPr algn="ctr"/>
                      <a:r>
                        <a:rPr lang="en-US" sz="1200" dirty="0">
                          <a:latin typeface="Century Gothic"/>
                        </a:rPr>
                        <a:t>2022-23 </a:t>
                      </a:r>
                    </a:p>
                    <a:p>
                      <a:pPr algn="ctr"/>
                      <a:r>
                        <a:rPr lang="en-US" sz="1200" dirty="0">
                          <a:latin typeface="Century Gothic"/>
                        </a:rPr>
                        <a:t>EPP Report Card</a:t>
                      </a:r>
                    </a:p>
                  </a:txBody>
                  <a:tcPr anchor="ctr"/>
                </a:tc>
                <a:tc>
                  <a:txBody>
                    <a:bodyPr/>
                    <a:lstStyle/>
                    <a:p>
                      <a:pPr lvl="0" algn="ctr">
                        <a:buNone/>
                      </a:pPr>
                      <a:r>
                        <a:rPr lang="en-US" sz="1200" dirty="0">
                          <a:latin typeface="Century Gothic"/>
                        </a:rPr>
                        <a:t>Meets Expectations</a:t>
                      </a:r>
                    </a:p>
                  </a:txBody>
                  <a:tcPr anchor="ctr"/>
                </a:tc>
                <a:tc>
                  <a:txBody>
                    <a:bodyPr/>
                    <a:lstStyle/>
                    <a:p>
                      <a:pPr algn="ctr"/>
                      <a:r>
                        <a:rPr lang="en-US" sz="1200" dirty="0">
                          <a:latin typeface="Century Gothic"/>
                        </a:rPr>
                        <a:t>96.8%</a:t>
                      </a:r>
                    </a:p>
                  </a:txBody>
                  <a:tcPr anchor="ctr"/>
                </a:tc>
                <a:tc>
                  <a:txBody>
                    <a:bodyPr/>
                    <a:lstStyle/>
                    <a:p>
                      <a:pPr lvl="0" algn="ctr">
                        <a:buNone/>
                      </a:pPr>
                      <a:r>
                        <a:rPr lang="en-US" sz="1200" dirty="0">
                          <a:latin typeface="Century Gothic"/>
                        </a:rPr>
                        <a:t>95%</a:t>
                      </a:r>
                    </a:p>
                  </a:txBody>
                  <a:tcPr anchor="ctr"/>
                </a:tc>
                <a:tc>
                  <a:txBody>
                    <a:bodyPr/>
                    <a:lstStyle/>
                    <a:p>
                      <a:pPr algn="ctr"/>
                      <a:r>
                        <a:rPr lang="en-US" sz="1200" dirty="0">
                          <a:latin typeface="Century Gothic"/>
                        </a:rPr>
                        <a:t>89.8%</a:t>
                      </a:r>
                    </a:p>
                  </a:txBody>
                  <a:tcPr anchor="ctr"/>
                </a:tc>
                <a:tc>
                  <a:txBody>
                    <a:bodyPr/>
                    <a:lstStyle/>
                    <a:p>
                      <a:pPr lvl="0" algn="ctr">
                        <a:buNone/>
                      </a:pPr>
                      <a:r>
                        <a:rPr lang="en-US" sz="1200" dirty="0">
                          <a:latin typeface="Century Gothic"/>
                        </a:rPr>
                        <a:t>100%</a:t>
                      </a:r>
                    </a:p>
                  </a:txBody>
                  <a:tcPr anchor="ctr"/>
                </a:tc>
                <a:tc>
                  <a:txBody>
                    <a:bodyPr/>
                    <a:lstStyle/>
                    <a:p>
                      <a:pPr lvl="0" algn="ctr">
                        <a:buNone/>
                      </a:pPr>
                      <a:r>
                        <a:rPr lang="en-US" sz="1200" dirty="0">
                          <a:latin typeface="Century Gothic"/>
                        </a:rPr>
                        <a:t>78.3%</a:t>
                      </a:r>
                    </a:p>
                  </a:txBody>
                  <a:tcPr anchor="ctr"/>
                </a:tc>
                <a:extLst>
                  <a:ext uri="{0D108BD9-81ED-4DB2-BD59-A6C34878D82A}">
                    <a16:rowId xmlns:a16="http://schemas.microsoft.com/office/drawing/2014/main" val="487305592"/>
                  </a:ext>
                </a:extLst>
              </a:tr>
              <a:tr h="370840">
                <a:tc>
                  <a:txBody>
                    <a:bodyPr/>
                    <a:lstStyle/>
                    <a:p>
                      <a:pPr algn="ctr"/>
                      <a:r>
                        <a:rPr lang="en-US" sz="1200" dirty="0">
                          <a:latin typeface="Century Gothic"/>
                        </a:rPr>
                        <a:t>2021-22 </a:t>
                      </a:r>
                    </a:p>
                    <a:p>
                      <a:pPr algn="ctr"/>
                      <a:r>
                        <a:rPr lang="en-US" sz="1200" dirty="0">
                          <a:latin typeface="Century Gothic"/>
                        </a:rPr>
                        <a:t>EPP Report Card </a:t>
                      </a:r>
                    </a:p>
                  </a:txBody>
                  <a:tcPr anchor="ctr"/>
                </a:tc>
                <a:tc>
                  <a:txBody>
                    <a:bodyPr/>
                    <a:lstStyle/>
                    <a:p>
                      <a:pPr algn="ctr"/>
                      <a:r>
                        <a:rPr lang="en-US" sz="1200" dirty="0">
                          <a:latin typeface="Century Gothic"/>
                        </a:rPr>
                        <a:t>Meets</a:t>
                      </a:r>
                    </a:p>
                    <a:p>
                      <a:pPr lvl="0" algn="ctr">
                        <a:buNone/>
                      </a:pPr>
                      <a:r>
                        <a:rPr lang="en-US" sz="1200" dirty="0">
                          <a:latin typeface="Century Gothic"/>
                        </a:rPr>
                        <a:t>Expectations</a:t>
                      </a:r>
                    </a:p>
                  </a:txBody>
                  <a:tcPr anchor="ctr"/>
                </a:tc>
                <a:tc>
                  <a:txBody>
                    <a:bodyPr/>
                    <a:lstStyle/>
                    <a:p>
                      <a:pPr algn="ctr"/>
                      <a:r>
                        <a:rPr lang="en-US" sz="1200" dirty="0">
                          <a:latin typeface="Century Gothic"/>
                        </a:rPr>
                        <a:t>97%</a:t>
                      </a:r>
                    </a:p>
                  </a:txBody>
                  <a:tcPr anchor="ctr"/>
                </a:tc>
                <a:tc>
                  <a:txBody>
                    <a:bodyPr/>
                    <a:lstStyle/>
                    <a:p>
                      <a:pPr lvl="0" algn="ctr">
                        <a:buNone/>
                      </a:pPr>
                      <a:r>
                        <a:rPr lang="en-US" sz="1200">
                          <a:latin typeface="Century Gothic"/>
                        </a:rPr>
                        <a:t>100%</a:t>
                      </a:r>
                    </a:p>
                  </a:txBody>
                  <a:tcPr anchor="ctr"/>
                </a:tc>
                <a:tc>
                  <a:txBody>
                    <a:bodyPr/>
                    <a:lstStyle/>
                    <a:p>
                      <a:pPr algn="ctr"/>
                      <a:r>
                        <a:rPr lang="en-US" sz="1200">
                          <a:latin typeface="Century Gothic"/>
                        </a:rPr>
                        <a:t>91.7%</a:t>
                      </a:r>
                    </a:p>
                  </a:txBody>
                  <a:tcPr anchor="ctr"/>
                </a:tc>
                <a:tc>
                  <a:txBody>
                    <a:bodyPr/>
                    <a:lstStyle/>
                    <a:p>
                      <a:pPr lvl="0" algn="ctr">
                        <a:buNone/>
                      </a:pPr>
                      <a:r>
                        <a:rPr lang="en-US" sz="1200">
                          <a:latin typeface="Century Gothic"/>
                        </a:rPr>
                        <a:t>100%</a:t>
                      </a:r>
                    </a:p>
                  </a:txBody>
                  <a:tcPr anchor="ctr"/>
                </a:tc>
                <a:tc>
                  <a:txBody>
                    <a:bodyPr/>
                    <a:lstStyle/>
                    <a:p>
                      <a:pPr lvl="0" algn="ctr">
                        <a:buNone/>
                      </a:pPr>
                      <a:r>
                        <a:rPr lang="en-US" sz="1200" dirty="0">
                          <a:latin typeface="Century Gothic"/>
                        </a:rPr>
                        <a:t>82.6%</a:t>
                      </a:r>
                    </a:p>
                  </a:txBody>
                  <a:tcPr anchor="ctr"/>
                </a:tc>
                <a:extLst>
                  <a:ext uri="{0D108BD9-81ED-4DB2-BD59-A6C34878D82A}">
                    <a16:rowId xmlns:a16="http://schemas.microsoft.com/office/drawing/2014/main" val="1898761486"/>
                  </a:ext>
                </a:extLst>
              </a:tr>
            </a:tbl>
          </a:graphicData>
        </a:graphic>
      </p:graphicFrame>
      <p:sp>
        <p:nvSpPr>
          <p:cNvPr id="6" name="TextBox 5">
            <a:extLst>
              <a:ext uri="{FF2B5EF4-FFF2-40B4-BE49-F238E27FC236}">
                <a16:creationId xmlns:a16="http://schemas.microsoft.com/office/drawing/2014/main" id="{8873772D-78AB-4A2A-B2DD-40E201E15CFD}"/>
              </a:ext>
            </a:extLst>
          </p:cNvPr>
          <p:cNvSpPr txBox="1"/>
          <p:nvPr/>
        </p:nvSpPr>
        <p:spPr>
          <a:xfrm>
            <a:off x="267148" y="1010411"/>
            <a:ext cx="10845861" cy="523220"/>
          </a:xfrm>
          <a:prstGeom prst="rect">
            <a:avLst/>
          </a:prstGeom>
          <a:noFill/>
          <a:ln>
            <a:noFill/>
          </a:ln>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1400" dirty="0">
                <a:latin typeface="Century Gothic"/>
                <a:ea typeface="+mn-lt"/>
                <a:cs typeface="+mn-lt"/>
              </a:rPr>
              <a:t>The Candidate Assessment domain evaluates a provider's performance in preparing candidates to pass the pedagogical and content-area assessments required to obtain a Tennessee teaching license. </a:t>
            </a:r>
            <a:endParaRPr lang="en-US" sz="1400" dirty="0">
              <a:latin typeface="Century Gothic"/>
              <a:cs typeface="Calibri"/>
            </a:endParaRPr>
          </a:p>
        </p:txBody>
      </p:sp>
      <p:sp>
        <p:nvSpPr>
          <p:cNvPr id="7" name="TextBox 6">
            <a:extLst>
              <a:ext uri="{FF2B5EF4-FFF2-40B4-BE49-F238E27FC236}">
                <a16:creationId xmlns:a16="http://schemas.microsoft.com/office/drawing/2014/main" id="{60567BDF-8F99-4D0E-BD7A-A9FF85ECEADF}"/>
              </a:ext>
            </a:extLst>
          </p:cNvPr>
          <p:cNvSpPr txBox="1"/>
          <p:nvPr/>
        </p:nvSpPr>
        <p:spPr>
          <a:xfrm>
            <a:off x="274822" y="128891"/>
            <a:ext cx="11642353" cy="400110"/>
          </a:xfrm>
          <a:prstGeom prst="rect">
            <a:avLst/>
          </a:prstGeom>
          <a:noFill/>
          <a:ln>
            <a:solidFill>
              <a:srgbClr val="C00000"/>
            </a:solidFill>
          </a:ln>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2000" dirty="0">
                <a:latin typeface="Century Gothic"/>
              </a:rPr>
              <a:t>Measure 1 - Completer Effectiveness</a:t>
            </a:r>
            <a:endParaRPr lang="en-US" sz="2000" dirty="0">
              <a:cs typeface="Calibri" panose="020F0502020204030204"/>
            </a:endParaRPr>
          </a:p>
        </p:txBody>
      </p:sp>
      <p:sp>
        <p:nvSpPr>
          <p:cNvPr id="8" name="TextBox 7">
            <a:extLst>
              <a:ext uri="{FF2B5EF4-FFF2-40B4-BE49-F238E27FC236}">
                <a16:creationId xmlns:a16="http://schemas.microsoft.com/office/drawing/2014/main" id="{BA32221A-C941-4B39-97C2-E7DCD1C48693}"/>
              </a:ext>
            </a:extLst>
          </p:cNvPr>
          <p:cNvSpPr txBox="1"/>
          <p:nvPr/>
        </p:nvSpPr>
        <p:spPr>
          <a:xfrm>
            <a:off x="267148" y="702634"/>
            <a:ext cx="11554737" cy="30777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1400" dirty="0">
                <a:latin typeface="Century Gothic"/>
                <a:cs typeface="Calibri" panose="020F0502020204030204"/>
              </a:rPr>
              <a:t>Measure 1: Section B: Data that addresses completer effectiveness in applying professional knowledge, skills, and dispositions </a:t>
            </a:r>
            <a:endParaRPr lang="en-US" dirty="0"/>
          </a:p>
        </p:txBody>
      </p:sp>
    </p:spTree>
    <p:extLst>
      <p:ext uri="{BB962C8B-B14F-4D97-AF65-F5344CB8AC3E}">
        <p14:creationId xmlns:p14="http://schemas.microsoft.com/office/powerpoint/2010/main" val="378962404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TaxCatchAll xmlns="5f137772-300b-416a-bb37-5a395ce81e1f" xsi:nil="true"/>
    <lcf76f155ced4ddcb4097134ff3c332f xmlns="99b33ca6-75f0-4d0e-b99e-06eaa15864d4">
      <Terms xmlns="http://schemas.microsoft.com/office/infopath/2007/PartnerControls"/>
    </lcf76f155ced4ddcb4097134ff3c332f>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117097D242D1FB4C81D1639E279053A6" ma:contentTypeVersion="17" ma:contentTypeDescription="Create a new document." ma:contentTypeScope="" ma:versionID="4ee5abbcf57329cd68fb0dce57cbc9af">
  <xsd:schema xmlns:xsd="http://www.w3.org/2001/XMLSchema" xmlns:xs="http://www.w3.org/2001/XMLSchema" xmlns:p="http://schemas.microsoft.com/office/2006/metadata/properties" xmlns:ns2="99b33ca6-75f0-4d0e-b99e-06eaa15864d4" xmlns:ns3="5f137772-300b-416a-bb37-5a395ce81e1f" targetNamespace="http://schemas.microsoft.com/office/2006/metadata/properties" ma:root="true" ma:fieldsID="b588b868fbb2b22d8ffd5036daaa764a" ns2:_="" ns3:_="">
    <xsd:import namespace="99b33ca6-75f0-4d0e-b99e-06eaa15864d4"/>
    <xsd:import namespace="5f137772-300b-416a-bb37-5a395ce81e1f"/>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Tags" minOccurs="0"/>
                <xsd:element ref="ns2:MediaServiceLocation" minOccurs="0"/>
                <xsd:element ref="ns3:SharedWithUsers" minOccurs="0"/>
                <xsd:element ref="ns3:SharedWithDetails" minOccurs="0"/>
                <xsd:element ref="ns2:MediaServiceOCR" minOccurs="0"/>
                <xsd:element ref="ns2:MediaServiceGenerationTime" minOccurs="0"/>
                <xsd:element ref="ns2:MediaServiceEventHashCode" minOccurs="0"/>
                <xsd:element ref="ns2:MediaServiceAutoKeyPoints" minOccurs="0"/>
                <xsd:element ref="ns2:MediaServiceKeyPoints" minOccurs="0"/>
                <xsd:element ref="ns2:MediaLengthInSeconds" minOccurs="0"/>
                <xsd:element ref="ns2:lcf76f155ced4ddcb4097134ff3c332f" minOccurs="0"/>
                <xsd:element ref="ns3:TaxCatchAll"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9b33ca6-75f0-4d0e-b99e-06eaa15864d4" elementFormDefault="qualified">
    <xsd:import namespace="http://schemas.microsoft.com/office/2006/documentManagement/types"/>
    <xsd:import namespace="http://schemas.microsoft.com/office/infopath/2007/PartnerControls"/>
    <xsd:element name="MediaServiceMetadata" ma:index="8" nillable="true" ma:displayName="MediaServiceMetadata" ma:description="" ma:hidden="true" ma:internalName="MediaServiceMetadata" ma:readOnly="true">
      <xsd:simpleType>
        <xsd:restriction base="dms:Note"/>
      </xsd:simpleType>
    </xsd:element>
    <xsd:element name="MediaServiceFastMetadata" ma:index="9" nillable="true" ma:displayName="MediaServiceFastMetadata" ma:description="" ma:hidden="true" ma:internalName="MediaServiceFastMetadata" ma:readOnly="true">
      <xsd:simpleType>
        <xsd:restriction base="dms:Note"/>
      </xsd:simpleType>
    </xsd:element>
    <xsd:element name="MediaServiceDateTaken" ma:index="10" nillable="true" ma:displayName="MediaServiceDateTaken" ma:description="" ma:hidden="true" ma:internalName="MediaServiceDateTaken" ma:readOnly="true">
      <xsd:simpleType>
        <xsd:restriction base="dms:Text"/>
      </xsd:simpleType>
    </xsd:element>
    <xsd:element name="MediaServiceAutoTags" ma:index="11" nillable="true" ma:displayName="MediaServiceAutoTags" ma:description="" ma:internalName="MediaServiceAutoTags" ma:readOnly="true">
      <xsd:simpleType>
        <xsd:restriction base="dms:Text"/>
      </xsd:simpleType>
    </xsd:element>
    <xsd:element name="MediaServiceLocation" ma:index="12" nillable="true" ma:displayName="MediaServiceLocation" ma:description="" ma:internalName="MediaServiceLocation" ma:readOnly="true">
      <xsd:simpleType>
        <xsd:restriction base="dms:Text"/>
      </xsd:simpleType>
    </xsd:element>
    <xsd:element name="MediaServiceOCR" ma:index="15" nillable="true" ma:displayName="MediaServiceOCR"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AutoKeyPoints" ma:index="18" nillable="true" ma:displayName="MediaServiceAutoKeyPoints" ma:hidden="true" ma:internalName="MediaServiceAutoKeyPoints" ma:readOnly="true">
      <xsd:simpleType>
        <xsd:restriction base="dms:Note"/>
      </xsd:simpleType>
    </xsd:element>
    <xsd:element name="MediaServiceKeyPoints" ma:index="19" nillable="true" ma:displayName="KeyPoints" ma:internalName="MediaServiceKeyPoints" ma:readOnly="true">
      <xsd:simpleType>
        <xsd:restriction base="dms:Note">
          <xsd:maxLength value="255"/>
        </xsd:restriction>
      </xsd:simpleType>
    </xsd:element>
    <xsd:element name="MediaLengthInSeconds" ma:index="20" nillable="true" ma:displayName="Length (seconds)"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0d5b6f8b-ab5a-443f-9213-17393ee5a312" ma:termSetId="09814cd3-568e-fe90-9814-8d621ff8fb84" ma:anchorId="fba54fb3-c3e1-fe81-a776-ca4b69148c4d" ma:open="true" ma:isKeyword="false">
      <xsd:complexType>
        <xsd:sequence>
          <xsd:element ref="pc:Terms" minOccurs="0" maxOccurs="1"/>
        </xsd:sequence>
      </xsd:complexType>
    </xsd:element>
    <xsd:element name="MediaServiceSearchProperties" ma:index="24"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5f137772-300b-416a-bb37-5a395ce81e1f" elementFormDefault="qualified">
    <xsd:import namespace="http://schemas.microsoft.com/office/2006/documentManagement/types"/>
    <xsd:import namespace="http://schemas.microsoft.com/office/infopath/2007/PartnerControls"/>
    <xsd:element name="SharedWithUsers" ma:index="13"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4" nillable="true" ma:displayName="Shared With Details" ma:description="" ma:internalName="SharedWithDetails" ma:readOnly="true">
      <xsd:simpleType>
        <xsd:restriction base="dms:Note">
          <xsd:maxLength value="255"/>
        </xsd:restriction>
      </xsd:simpleType>
    </xsd:element>
    <xsd:element name="TaxCatchAll" ma:index="23" nillable="true" ma:displayName="Taxonomy Catch All Column" ma:hidden="true" ma:list="{299a0be4-4e0c-49a5-92ea-03b0f31e1844}" ma:internalName="TaxCatchAll" ma:showField="CatchAllData" ma:web="5f137772-300b-416a-bb37-5a395ce81e1f">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BC2A6C1F-19BB-446C-AD95-56BE80846261}">
  <ds:schemaRefs>
    <ds:schemaRef ds:uri="http://schemas.microsoft.com/sharepoint/v3/contenttype/forms"/>
  </ds:schemaRefs>
</ds:datastoreItem>
</file>

<file path=customXml/itemProps2.xml><?xml version="1.0" encoding="utf-8"?>
<ds:datastoreItem xmlns:ds="http://schemas.openxmlformats.org/officeDocument/2006/customXml" ds:itemID="{C608A9F5-325F-4023-BD7A-E871FFD83E11}">
  <ds:schemaRefs>
    <ds:schemaRef ds:uri="http://purl.org/dc/terms/"/>
    <ds:schemaRef ds:uri="http://schemas.openxmlformats.org/package/2006/metadata/core-properties"/>
    <ds:schemaRef ds:uri="http://schemas.microsoft.com/office/2006/documentManagement/types"/>
    <ds:schemaRef ds:uri="http://schemas.microsoft.com/office/infopath/2007/PartnerControls"/>
    <ds:schemaRef ds:uri="5f137772-300b-416a-bb37-5a395ce81e1f"/>
    <ds:schemaRef ds:uri="http://purl.org/dc/elements/1.1/"/>
    <ds:schemaRef ds:uri="http://schemas.microsoft.com/office/2006/metadata/properties"/>
    <ds:schemaRef ds:uri="99b33ca6-75f0-4d0e-b99e-06eaa15864d4"/>
    <ds:schemaRef ds:uri="http://www.w3.org/XML/1998/namespace"/>
    <ds:schemaRef ds:uri="http://purl.org/dc/dcmitype/"/>
  </ds:schemaRefs>
</ds:datastoreItem>
</file>

<file path=customXml/itemProps3.xml><?xml version="1.0" encoding="utf-8"?>
<ds:datastoreItem xmlns:ds="http://schemas.openxmlformats.org/officeDocument/2006/customXml" ds:itemID="{2286FEC6-6BAD-4831-B995-96D860489B8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99b33ca6-75f0-4d0e-b99e-06eaa15864d4"/>
    <ds:schemaRef ds:uri="5f137772-300b-416a-bb37-5a395ce81e1f"/>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1670</TotalTime>
  <Words>1162</Words>
  <Application>Microsoft Office PowerPoint</Application>
  <PresentationFormat>Widescreen</PresentationFormat>
  <Paragraphs>216</Paragraphs>
  <Slides>15</Slides>
  <Notes>8</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15</vt:i4>
      </vt:variant>
    </vt:vector>
  </HeadingPairs>
  <TitlesOfParts>
    <vt:vector size="20" baseType="lpstr">
      <vt:lpstr>Arial</vt:lpstr>
      <vt:lpstr>Calibri</vt:lpstr>
      <vt:lpstr>Calibri Light</vt:lpstr>
      <vt:lpstr>Century Gothic</vt:lpstr>
      <vt:lpstr>Office Theme</vt:lpstr>
      <vt:lpstr>2025 Annual EPP Reporting Measures (2024-2025 Completer Data) </vt:lpstr>
      <vt:lpstr> Candidate Demographics </vt:lpstr>
      <vt:lpstr>PowerPoint Presentation</vt:lpstr>
      <vt:lpstr>PowerPoint Presentation</vt:lpstr>
      <vt:lpstr> Performance Measures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Jacob I. Edwards</dc:creator>
  <cp:lastModifiedBy>Aisha Thornton</cp:lastModifiedBy>
  <cp:revision>112</cp:revision>
  <dcterms:created xsi:type="dcterms:W3CDTF">2020-11-13T20:31:54Z</dcterms:created>
  <dcterms:modified xsi:type="dcterms:W3CDTF">2026-04-08T18:49:15Z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0x010100117097D242D1FB4C81D1639E279053A6</vt:lpwstr>
  </property>
</Properties>
</file>