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40" autoAdjust="0"/>
    <p:restoredTop sz="95223" autoAdjust="0"/>
  </p:normalViewPr>
  <p:slideViewPr>
    <p:cSldViewPr snapToGrid="0">
      <p:cViewPr>
        <p:scale>
          <a:sx n="66" d="100"/>
          <a:sy n="66" d="100"/>
        </p:scale>
        <p:origin x="-1680" y="-1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9B73D-8094-4AE5-9AF8-905772172DB1}" type="doc">
      <dgm:prSet loTypeId="urn:microsoft.com/office/officeart/2011/layout/Circle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FC3416D-4A4C-416F-884A-FE3A84E0B56A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en-NZ" sz="4400" dirty="0" smtClean="0">
              <a:latin typeface="+mj-lt"/>
            </a:rPr>
            <a:t>1</a:t>
          </a:r>
          <a:endParaRPr lang="en-NZ" sz="1600" dirty="0" smtClean="0">
            <a:latin typeface="+mj-lt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1600" dirty="0" smtClean="0"/>
            <a:t>Household </a:t>
          </a:r>
          <a:r>
            <a:rPr lang="en-NZ" sz="1600" dirty="0" smtClean="0"/>
            <a:t>joins or hears about community  group</a:t>
          </a:r>
          <a:endParaRPr lang="en-US" sz="1600" dirty="0"/>
        </a:p>
      </dgm:t>
    </dgm:pt>
    <dgm:pt modelId="{EA5559C2-740E-4D03-9377-A40ABE55CBEA}" type="parTrans" cxnId="{6852C5BC-5A07-4F62-9415-3C71914B850A}">
      <dgm:prSet/>
      <dgm:spPr/>
      <dgm:t>
        <a:bodyPr/>
        <a:lstStyle/>
        <a:p>
          <a:endParaRPr lang="en-US"/>
        </a:p>
      </dgm:t>
    </dgm:pt>
    <dgm:pt modelId="{4BD61A85-25E8-4690-A1BC-1A076A9808AB}" type="sibTrans" cxnId="{6852C5BC-5A07-4F62-9415-3C71914B850A}">
      <dgm:prSet/>
      <dgm:spPr/>
      <dgm:t>
        <a:bodyPr/>
        <a:lstStyle/>
        <a:p>
          <a:endParaRPr lang="en-US"/>
        </a:p>
      </dgm:t>
    </dgm:pt>
    <dgm:pt modelId="{EBF75D13-CD6B-462F-AB8E-2649C2EBABC2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en-NZ" sz="4400" dirty="0" smtClean="0">
              <a:latin typeface="+mj-lt"/>
            </a:rPr>
            <a:t>2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1600" dirty="0" smtClean="0"/>
            <a:t>Sign up at ratproject.org</a:t>
          </a:r>
          <a:endParaRPr lang="en-US" sz="1600" dirty="0"/>
        </a:p>
      </dgm:t>
    </dgm:pt>
    <dgm:pt modelId="{FEA7EB16-F01D-4274-8004-1F901BBC8836}" type="parTrans" cxnId="{C3AB2F3A-8659-4C9F-9632-EF9C0F84E7F2}">
      <dgm:prSet/>
      <dgm:spPr/>
      <dgm:t>
        <a:bodyPr/>
        <a:lstStyle/>
        <a:p>
          <a:endParaRPr lang="en-US"/>
        </a:p>
      </dgm:t>
    </dgm:pt>
    <dgm:pt modelId="{922CA629-A2D6-4791-9CF2-36723DC67824}" type="sibTrans" cxnId="{C3AB2F3A-8659-4C9F-9632-EF9C0F84E7F2}">
      <dgm:prSet/>
      <dgm:spPr/>
      <dgm:t>
        <a:bodyPr/>
        <a:lstStyle/>
        <a:p>
          <a:endParaRPr lang="en-US"/>
        </a:p>
      </dgm:t>
    </dgm:pt>
    <dgm:pt modelId="{CCEC885A-7945-4EA3-A4CF-9ACAB3B7FCED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en-NZ" sz="4400" dirty="0" smtClean="0">
              <a:latin typeface="+mj-lt"/>
            </a:rPr>
            <a:t>3</a:t>
          </a:r>
          <a:endParaRPr lang="en-NZ" sz="1600" dirty="0" smtClean="0">
            <a:latin typeface="+mj-lt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1600" dirty="0" smtClean="0"/>
            <a:t>Receive regular email reminder</a:t>
          </a:r>
          <a:endParaRPr lang="en-US" sz="1600" dirty="0"/>
        </a:p>
      </dgm:t>
    </dgm:pt>
    <dgm:pt modelId="{CC7B26BC-74EB-45D6-A6C9-4F662357DD84}" type="parTrans" cxnId="{FF763CDA-D5A1-493B-A936-6F070150E192}">
      <dgm:prSet/>
      <dgm:spPr/>
      <dgm:t>
        <a:bodyPr/>
        <a:lstStyle/>
        <a:p>
          <a:endParaRPr lang="en-US"/>
        </a:p>
      </dgm:t>
    </dgm:pt>
    <dgm:pt modelId="{62EAD6F1-6460-420C-85AA-CDA8A776870C}" type="sibTrans" cxnId="{FF763CDA-D5A1-493B-A936-6F070150E192}">
      <dgm:prSet/>
      <dgm:spPr/>
      <dgm:t>
        <a:bodyPr/>
        <a:lstStyle/>
        <a:p>
          <a:endParaRPr lang="en-US"/>
        </a:p>
      </dgm:t>
    </dgm:pt>
    <dgm:pt modelId="{EF933992-676F-4837-8B34-A342C98B2CE3}">
      <dgm:prSet phldrT="[Text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en-NZ" sz="4400" dirty="0" smtClean="0">
              <a:latin typeface="+mj-lt"/>
            </a:rPr>
            <a:t>4</a:t>
          </a:r>
          <a:endParaRPr lang="en-NZ" sz="1600" dirty="0" smtClean="0">
            <a:latin typeface="+mj-lt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NZ" sz="1600" dirty="0" smtClean="0"/>
            <a:t>Check trap and file Report</a:t>
          </a:r>
          <a:endParaRPr lang="en-US" sz="1600" dirty="0"/>
        </a:p>
      </dgm:t>
    </dgm:pt>
    <dgm:pt modelId="{56082DDA-DDD4-475E-96A0-F606300ED595}" type="parTrans" cxnId="{70723A3D-4FAE-4BC0-B9D6-857810A20E7D}">
      <dgm:prSet/>
      <dgm:spPr/>
      <dgm:t>
        <a:bodyPr/>
        <a:lstStyle/>
        <a:p>
          <a:endParaRPr lang="en-US"/>
        </a:p>
      </dgm:t>
    </dgm:pt>
    <dgm:pt modelId="{DF9E1396-D12D-4995-B3A0-C4B3AC86D381}" type="sibTrans" cxnId="{70723A3D-4FAE-4BC0-B9D6-857810A20E7D}">
      <dgm:prSet/>
      <dgm:spPr/>
      <dgm:t>
        <a:bodyPr/>
        <a:lstStyle/>
        <a:p>
          <a:endParaRPr lang="en-US"/>
        </a:p>
      </dgm:t>
    </dgm:pt>
    <dgm:pt modelId="{5C54A0A0-42BC-4B71-A1B5-A321B98FE62E}" type="pres">
      <dgm:prSet presAssocID="{E439B73D-8094-4AE5-9AF8-905772172DB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BAFA317-1F60-4ADA-B051-3BD96DDF4F0F}" type="pres">
      <dgm:prSet presAssocID="{EF933992-676F-4837-8B34-A342C98B2CE3}" presName="Accent4" presStyleCnt="0"/>
      <dgm:spPr/>
    </dgm:pt>
    <dgm:pt modelId="{7B56C89C-EA1D-4A44-AD22-446FBB19F3A9}" type="pres">
      <dgm:prSet presAssocID="{EF933992-676F-4837-8B34-A342C98B2CE3}" presName="Accent" presStyleLbl="node1" presStyleIdx="0" presStyleCnt="4"/>
      <dgm:spPr/>
    </dgm:pt>
    <dgm:pt modelId="{831774E1-C90E-4879-B7F2-6EFB22AB3F98}" type="pres">
      <dgm:prSet presAssocID="{EF933992-676F-4837-8B34-A342C98B2CE3}" presName="ParentBackground4" presStyleCnt="0"/>
      <dgm:spPr/>
    </dgm:pt>
    <dgm:pt modelId="{5AAF28D6-AA68-462B-996D-463D135831A7}" type="pres">
      <dgm:prSet presAssocID="{EF933992-676F-4837-8B34-A342C98B2CE3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11AF36D6-01C1-4C37-8BB5-1A5A71495C7C}" type="pres">
      <dgm:prSet presAssocID="{EF933992-676F-4837-8B34-A342C98B2CE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D95D5-840D-4247-B5FC-0E7F88008D5B}" type="pres">
      <dgm:prSet presAssocID="{CCEC885A-7945-4EA3-A4CF-9ACAB3B7FCED}" presName="Accent3" presStyleCnt="0"/>
      <dgm:spPr/>
    </dgm:pt>
    <dgm:pt modelId="{649085FD-5327-46BD-BD29-907B49AC6EB7}" type="pres">
      <dgm:prSet presAssocID="{CCEC885A-7945-4EA3-A4CF-9ACAB3B7FCED}" presName="Accent" presStyleLbl="node1" presStyleIdx="1" presStyleCnt="4"/>
      <dgm:spPr/>
    </dgm:pt>
    <dgm:pt modelId="{0A92C18C-D682-40A9-958D-0DC264339E39}" type="pres">
      <dgm:prSet presAssocID="{CCEC885A-7945-4EA3-A4CF-9ACAB3B7FCED}" presName="ParentBackground3" presStyleCnt="0"/>
      <dgm:spPr/>
    </dgm:pt>
    <dgm:pt modelId="{2E1274F5-EA4A-4831-ABEB-E159145D30C0}" type="pres">
      <dgm:prSet presAssocID="{CCEC885A-7945-4EA3-A4CF-9ACAB3B7FCED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7E143F33-36A1-41A7-98C5-92D8F27B568F}" type="pres">
      <dgm:prSet presAssocID="{CCEC885A-7945-4EA3-A4CF-9ACAB3B7FCE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F27A1-54A3-453C-99B1-FFF652223EDF}" type="pres">
      <dgm:prSet presAssocID="{EBF75D13-CD6B-462F-AB8E-2649C2EBABC2}" presName="Accent2" presStyleCnt="0"/>
      <dgm:spPr/>
    </dgm:pt>
    <dgm:pt modelId="{AE55D2C9-7D46-4236-85E9-46337118E7C9}" type="pres">
      <dgm:prSet presAssocID="{EBF75D13-CD6B-462F-AB8E-2649C2EBABC2}" presName="Accent" presStyleLbl="node1" presStyleIdx="2" presStyleCnt="4"/>
      <dgm:spPr/>
    </dgm:pt>
    <dgm:pt modelId="{0D82DB94-DB41-4B81-B668-CED82BED8278}" type="pres">
      <dgm:prSet presAssocID="{EBF75D13-CD6B-462F-AB8E-2649C2EBABC2}" presName="ParentBackground2" presStyleCnt="0"/>
      <dgm:spPr/>
    </dgm:pt>
    <dgm:pt modelId="{AD983C2D-6BD2-41AF-BA01-E379CEA1FB4F}" type="pres">
      <dgm:prSet presAssocID="{EBF75D13-CD6B-462F-AB8E-2649C2EBABC2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168206D9-3327-4139-B8E0-1CFAE863CE64}" type="pres">
      <dgm:prSet presAssocID="{EBF75D13-CD6B-462F-AB8E-2649C2EBABC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7F25B-5F38-49D8-85F1-0D598E116F0A}" type="pres">
      <dgm:prSet presAssocID="{0FC3416D-4A4C-416F-884A-FE3A84E0B56A}" presName="Accent1" presStyleCnt="0"/>
      <dgm:spPr/>
    </dgm:pt>
    <dgm:pt modelId="{96D1F9F9-A919-4813-A9BB-9D518B463D4F}" type="pres">
      <dgm:prSet presAssocID="{0FC3416D-4A4C-416F-884A-FE3A84E0B56A}" presName="Accent" presStyleLbl="node1" presStyleIdx="3" presStyleCnt="4"/>
      <dgm:spPr/>
    </dgm:pt>
    <dgm:pt modelId="{5CB53530-6115-4E2A-9A92-023B71F9F0CE}" type="pres">
      <dgm:prSet presAssocID="{0FC3416D-4A4C-416F-884A-FE3A84E0B56A}" presName="ParentBackground1" presStyleCnt="0"/>
      <dgm:spPr/>
    </dgm:pt>
    <dgm:pt modelId="{97B4CA55-573F-4479-9926-B76FB9CF7753}" type="pres">
      <dgm:prSet presAssocID="{0FC3416D-4A4C-416F-884A-FE3A84E0B5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A45B2E78-32DD-4938-861F-10F3AB01E41D}" type="pres">
      <dgm:prSet presAssocID="{0FC3416D-4A4C-416F-884A-FE3A84E0B5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A287B3-9059-4166-988E-02983931E841}" type="presOf" srcId="{E439B73D-8094-4AE5-9AF8-905772172DB1}" destId="{5C54A0A0-42BC-4B71-A1B5-A321B98FE62E}" srcOrd="0" destOrd="0" presId="urn:microsoft.com/office/officeart/2011/layout/CircleProcess"/>
    <dgm:cxn modelId="{7FEEB14E-B537-484C-90FD-21FFF8205DC8}" type="presOf" srcId="{EF933992-676F-4837-8B34-A342C98B2CE3}" destId="{11AF36D6-01C1-4C37-8BB5-1A5A71495C7C}" srcOrd="1" destOrd="0" presId="urn:microsoft.com/office/officeart/2011/layout/CircleProcess"/>
    <dgm:cxn modelId="{B4D9A5B1-0536-46AF-B1D1-9674CBEEBC7F}" type="presOf" srcId="{0FC3416D-4A4C-416F-884A-FE3A84E0B56A}" destId="{97B4CA55-573F-4479-9926-B76FB9CF7753}" srcOrd="0" destOrd="0" presId="urn:microsoft.com/office/officeart/2011/layout/CircleProcess"/>
    <dgm:cxn modelId="{ABDB58CD-9A02-403E-8028-14E68D29ABB9}" type="presOf" srcId="{CCEC885A-7945-4EA3-A4CF-9ACAB3B7FCED}" destId="{2E1274F5-EA4A-4831-ABEB-E159145D30C0}" srcOrd="0" destOrd="0" presId="urn:microsoft.com/office/officeart/2011/layout/CircleProcess"/>
    <dgm:cxn modelId="{E8BBAAD6-53E9-4B99-8A00-9E60CE94F4BA}" type="presOf" srcId="{EF933992-676F-4837-8B34-A342C98B2CE3}" destId="{5AAF28D6-AA68-462B-996D-463D135831A7}" srcOrd="0" destOrd="0" presId="urn:microsoft.com/office/officeart/2011/layout/CircleProcess"/>
    <dgm:cxn modelId="{70723A3D-4FAE-4BC0-B9D6-857810A20E7D}" srcId="{E439B73D-8094-4AE5-9AF8-905772172DB1}" destId="{EF933992-676F-4837-8B34-A342C98B2CE3}" srcOrd="3" destOrd="0" parTransId="{56082DDA-DDD4-475E-96A0-F606300ED595}" sibTransId="{DF9E1396-D12D-4995-B3A0-C4B3AC86D381}"/>
    <dgm:cxn modelId="{6852C5BC-5A07-4F62-9415-3C71914B850A}" srcId="{E439B73D-8094-4AE5-9AF8-905772172DB1}" destId="{0FC3416D-4A4C-416F-884A-FE3A84E0B56A}" srcOrd="0" destOrd="0" parTransId="{EA5559C2-740E-4D03-9377-A40ABE55CBEA}" sibTransId="{4BD61A85-25E8-4690-A1BC-1A076A9808AB}"/>
    <dgm:cxn modelId="{4E1804DE-FDC7-414A-BB13-4EF878A7079F}" type="presOf" srcId="{0FC3416D-4A4C-416F-884A-FE3A84E0B56A}" destId="{A45B2E78-32DD-4938-861F-10F3AB01E41D}" srcOrd="1" destOrd="0" presId="urn:microsoft.com/office/officeart/2011/layout/CircleProcess"/>
    <dgm:cxn modelId="{C3AB2F3A-8659-4C9F-9632-EF9C0F84E7F2}" srcId="{E439B73D-8094-4AE5-9AF8-905772172DB1}" destId="{EBF75D13-CD6B-462F-AB8E-2649C2EBABC2}" srcOrd="1" destOrd="0" parTransId="{FEA7EB16-F01D-4274-8004-1F901BBC8836}" sibTransId="{922CA629-A2D6-4791-9CF2-36723DC67824}"/>
    <dgm:cxn modelId="{4FD96EBF-279C-488C-A2ED-76F4240DED4E}" type="presOf" srcId="{CCEC885A-7945-4EA3-A4CF-9ACAB3B7FCED}" destId="{7E143F33-36A1-41A7-98C5-92D8F27B568F}" srcOrd="1" destOrd="0" presId="urn:microsoft.com/office/officeart/2011/layout/CircleProcess"/>
    <dgm:cxn modelId="{FF763CDA-D5A1-493B-A936-6F070150E192}" srcId="{E439B73D-8094-4AE5-9AF8-905772172DB1}" destId="{CCEC885A-7945-4EA3-A4CF-9ACAB3B7FCED}" srcOrd="2" destOrd="0" parTransId="{CC7B26BC-74EB-45D6-A6C9-4F662357DD84}" sibTransId="{62EAD6F1-6460-420C-85AA-CDA8A776870C}"/>
    <dgm:cxn modelId="{B029FC95-AB34-4BFB-AF9E-6FCF4576E52F}" type="presOf" srcId="{EBF75D13-CD6B-462F-AB8E-2649C2EBABC2}" destId="{168206D9-3327-4139-B8E0-1CFAE863CE64}" srcOrd="1" destOrd="0" presId="urn:microsoft.com/office/officeart/2011/layout/CircleProcess"/>
    <dgm:cxn modelId="{589ACA93-587A-4065-A683-0B6A2CE1BB59}" type="presOf" srcId="{EBF75D13-CD6B-462F-AB8E-2649C2EBABC2}" destId="{AD983C2D-6BD2-41AF-BA01-E379CEA1FB4F}" srcOrd="0" destOrd="0" presId="urn:microsoft.com/office/officeart/2011/layout/CircleProcess"/>
    <dgm:cxn modelId="{1E6911E2-4957-4CEA-A27F-2B364181E17C}" type="presParOf" srcId="{5C54A0A0-42BC-4B71-A1B5-A321B98FE62E}" destId="{2BAFA317-1F60-4ADA-B051-3BD96DDF4F0F}" srcOrd="0" destOrd="0" presId="urn:microsoft.com/office/officeart/2011/layout/CircleProcess"/>
    <dgm:cxn modelId="{DAD7B350-DB57-4BFA-B0F4-0CC10225C3B6}" type="presParOf" srcId="{2BAFA317-1F60-4ADA-B051-3BD96DDF4F0F}" destId="{7B56C89C-EA1D-4A44-AD22-446FBB19F3A9}" srcOrd="0" destOrd="0" presId="urn:microsoft.com/office/officeart/2011/layout/CircleProcess"/>
    <dgm:cxn modelId="{BB2EDEB5-FF54-49DD-ADED-8076906AC1D9}" type="presParOf" srcId="{5C54A0A0-42BC-4B71-A1B5-A321B98FE62E}" destId="{831774E1-C90E-4879-B7F2-6EFB22AB3F98}" srcOrd="1" destOrd="0" presId="urn:microsoft.com/office/officeart/2011/layout/CircleProcess"/>
    <dgm:cxn modelId="{FAD839C7-1B41-4C56-B878-C03F0EDC5D12}" type="presParOf" srcId="{831774E1-C90E-4879-B7F2-6EFB22AB3F98}" destId="{5AAF28D6-AA68-462B-996D-463D135831A7}" srcOrd="0" destOrd="0" presId="urn:microsoft.com/office/officeart/2011/layout/CircleProcess"/>
    <dgm:cxn modelId="{0FC99364-53B7-4A45-A0EB-29315264C1AC}" type="presParOf" srcId="{5C54A0A0-42BC-4B71-A1B5-A321B98FE62E}" destId="{11AF36D6-01C1-4C37-8BB5-1A5A71495C7C}" srcOrd="2" destOrd="0" presId="urn:microsoft.com/office/officeart/2011/layout/CircleProcess"/>
    <dgm:cxn modelId="{26A20D33-ECD7-4FB5-8E0B-4046E6BB1E9C}" type="presParOf" srcId="{5C54A0A0-42BC-4B71-A1B5-A321B98FE62E}" destId="{C30D95D5-840D-4247-B5FC-0E7F88008D5B}" srcOrd="3" destOrd="0" presId="urn:microsoft.com/office/officeart/2011/layout/CircleProcess"/>
    <dgm:cxn modelId="{03956FB9-1A64-4E3D-BA42-B59233DE1966}" type="presParOf" srcId="{C30D95D5-840D-4247-B5FC-0E7F88008D5B}" destId="{649085FD-5327-46BD-BD29-907B49AC6EB7}" srcOrd="0" destOrd="0" presId="urn:microsoft.com/office/officeart/2011/layout/CircleProcess"/>
    <dgm:cxn modelId="{B21215D0-C621-4000-A2DB-4465DF19255A}" type="presParOf" srcId="{5C54A0A0-42BC-4B71-A1B5-A321B98FE62E}" destId="{0A92C18C-D682-40A9-958D-0DC264339E39}" srcOrd="4" destOrd="0" presId="urn:microsoft.com/office/officeart/2011/layout/CircleProcess"/>
    <dgm:cxn modelId="{7704A52E-FBF1-4C81-8FE6-9FAEAE1E5E77}" type="presParOf" srcId="{0A92C18C-D682-40A9-958D-0DC264339E39}" destId="{2E1274F5-EA4A-4831-ABEB-E159145D30C0}" srcOrd="0" destOrd="0" presId="urn:microsoft.com/office/officeart/2011/layout/CircleProcess"/>
    <dgm:cxn modelId="{C61F1EE1-0B8A-4481-A049-E67C91EA6CDA}" type="presParOf" srcId="{5C54A0A0-42BC-4B71-A1B5-A321B98FE62E}" destId="{7E143F33-36A1-41A7-98C5-92D8F27B568F}" srcOrd="5" destOrd="0" presId="urn:microsoft.com/office/officeart/2011/layout/CircleProcess"/>
    <dgm:cxn modelId="{9D16FD4A-7C4D-4706-AF67-061208E09A3F}" type="presParOf" srcId="{5C54A0A0-42BC-4B71-A1B5-A321B98FE62E}" destId="{A06F27A1-54A3-453C-99B1-FFF652223EDF}" srcOrd="6" destOrd="0" presId="urn:microsoft.com/office/officeart/2011/layout/CircleProcess"/>
    <dgm:cxn modelId="{6A90B2BB-1385-4636-AB09-57349B1B9F01}" type="presParOf" srcId="{A06F27A1-54A3-453C-99B1-FFF652223EDF}" destId="{AE55D2C9-7D46-4236-85E9-46337118E7C9}" srcOrd="0" destOrd="0" presId="urn:microsoft.com/office/officeart/2011/layout/CircleProcess"/>
    <dgm:cxn modelId="{4DC08CE3-F0A7-4E78-91B8-B4445CA91314}" type="presParOf" srcId="{5C54A0A0-42BC-4B71-A1B5-A321B98FE62E}" destId="{0D82DB94-DB41-4B81-B668-CED82BED8278}" srcOrd="7" destOrd="0" presId="urn:microsoft.com/office/officeart/2011/layout/CircleProcess"/>
    <dgm:cxn modelId="{7D9CC302-19A4-4D81-A801-98BD7F327136}" type="presParOf" srcId="{0D82DB94-DB41-4B81-B668-CED82BED8278}" destId="{AD983C2D-6BD2-41AF-BA01-E379CEA1FB4F}" srcOrd="0" destOrd="0" presId="urn:microsoft.com/office/officeart/2011/layout/CircleProcess"/>
    <dgm:cxn modelId="{55B912F5-DD9F-438C-92E4-4DF5B329E15D}" type="presParOf" srcId="{5C54A0A0-42BC-4B71-A1B5-A321B98FE62E}" destId="{168206D9-3327-4139-B8E0-1CFAE863CE64}" srcOrd="8" destOrd="0" presId="urn:microsoft.com/office/officeart/2011/layout/CircleProcess"/>
    <dgm:cxn modelId="{C72610D1-1C49-4C20-BBEB-FB2020F8D9F8}" type="presParOf" srcId="{5C54A0A0-42BC-4B71-A1B5-A321B98FE62E}" destId="{9267F25B-5F38-49D8-85F1-0D598E116F0A}" srcOrd="9" destOrd="0" presId="urn:microsoft.com/office/officeart/2011/layout/CircleProcess"/>
    <dgm:cxn modelId="{FC225384-A89E-4117-B9F5-9C85E72A2FA7}" type="presParOf" srcId="{9267F25B-5F38-49D8-85F1-0D598E116F0A}" destId="{96D1F9F9-A919-4813-A9BB-9D518B463D4F}" srcOrd="0" destOrd="0" presId="urn:microsoft.com/office/officeart/2011/layout/CircleProcess"/>
    <dgm:cxn modelId="{F3C84BA5-2C23-42DD-AE00-6C1A30F4DC3A}" type="presParOf" srcId="{5C54A0A0-42BC-4B71-A1B5-A321B98FE62E}" destId="{5CB53530-6115-4E2A-9A92-023B71F9F0CE}" srcOrd="10" destOrd="0" presId="urn:microsoft.com/office/officeart/2011/layout/CircleProcess"/>
    <dgm:cxn modelId="{5D5F0E3C-F9E6-493E-AB70-9DEC4649A8F9}" type="presParOf" srcId="{5CB53530-6115-4E2A-9A92-023B71F9F0CE}" destId="{97B4CA55-573F-4479-9926-B76FB9CF7753}" srcOrd="0" destOrd="0" presId="urn:microsoft.com/office/officeart/2011/layout/CircleProcess"/>
    <dgm:cxn modelId="{7EF3C327-9E5E-43AB-8BFF-C94D7B8BF5FD}" type="presParOf" srcId="{5C54A0A0-42BC-4B71-A1B5-A321B98FE62E}" destId="{A45B2E78-32DD-4938-861F-10F3AB01E41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6C89C-EA1D-4A44-AD22-446FBB19F3A9}">
      <dsp:nvSpPr>
        <dsp:cNvPr id="0" name=""/>
        <dsp:cNvSpPr/>
      </dsp:nvSpPr>
      <dsp:spPr>
        <a:xfrm>
          <a:off x="7706685" y="856228"/>
          <a:ext cx="2268432" cy="226854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F28D6-AA68-462B-996D-463D135831A7}">
      <dsp:nvSpPr>
        <dsp:cNvPr id="0" name=""/>
        <dsp:cNvSpPr/>
      </dsp:nvSpPr>
      <dsp:spPr>
        <a:xfrm>
          <a:off x="7782559" y="931860"/>
          <a:ext cx="2117658" cy="21172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NZ" sz="4400" kern="1200" dirty="0" smtClean="0">
              <a:latin typeface="+mj-lt"/>
            </a:rPr>
            <a:t>4</a:t>
          </a:r>
          <a:endParaRPr lang="en-NZ" sz="1600" kern="1200" dirty="0" smtClean="0">
            <a:latin typeface="+mj-lt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Check trap and file Report</a:t>
          </a:r>
          <a:endParaRPr lang="en-US" sz="1600" kern="1200" dirty="0"/>
        </a:p>
      </dsp:txBody>
      <dsp:txXfrm>
        <a:off x="8085082" y="1234386"/>
        <a:ext cx="1512612" cy="1512233"/>
      </dsp:txXfrm>
    </dsp:sp>
    <dsp:sp modelId="{649085FD-5327-46BD-BD29-907B49AC6EB7}">
      <dsp:nvSpPr>
        <dsp:cNvPr id="0" name=""/>
        <dsp:cNvSpPr/>
      </dsp:nvSpPr>
      <dsp:spPr>
        <a:xfrm rot="2700000">
          <a:off x="5352632" y="856069"/>
          <a:ext cx="2268470" cy="2268470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-260489"/>
            <a:satOff val="2351"/>
            <a:lumOff val="237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274F5-EA4A-4831-ABEB-E159145D30C0}">
      <dsp:nvSpPr>
        <dsp:cNvPr id="0" name=""/>
        <dsp:cNvSpPr/>
      </dsp:nvSpPr>
      <dsp:spPr>
        <a:xfrm>
          <a:off x="5438252" y="931860"/>
          <a:ext cx="2117658" cy="21172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50000"/>
              <a:hueOff val="-260489"/>
              <a:satOff val="2351"/>
              <a:lumOff val="23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NZ" sz="4400" kern="1200" dirty="0" smtClean="0">
              <a:latin typeface="+mj-lt"/>
            </a:rPr>
            <a:t>3</a:t>
          </a:r>
          <a:endParaRPr lang="en-NZ" sz="1600" kern="1200" dirty="0" smtClean="0">
            <a:latin typeface="+mj-lt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Receive regular email reminder</a:t>
          </a:r>
          <a:endParaRPr lang="en-US" sz="1600" kern="1200" dirty="0"/>
        </a:p>
      </dsp:txBody>
      <dsp:txXfrm>
        <a:off x="5740775" y="1234386"/>
        <a:ext cx="1512612" cy="1512233"/>
      </dsp:txXfrm>
    </dsp:sp>
    <dsp:sp modelId="{AE55D2C9-7D46-4236-85E9-46337118E7C9}">
      <dsp:nvSpPr>
        <dsp:cNvPr id="0" name=""/>
        <dsp:cNvSpPr/>
      </dsp:nvSpPr>
      <dsp:spPr>
        <a:xfrm rot="2700000">
          <a:off x="3018053" y="856069"/>
          <a:ext cx="2268470" cy="2268470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-520978"/>
            <a:satOff val="4701"/>
            <a:lumOff val="4747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83C2D-6BD2-41AF-BA01-E379CEA1FB4F}">
      <dsp:nvSpPr>
        <dsp:cNvPr id="0" name=""/>
        <dsp:cNvSpPr/>
      </dsp:nvSpPr>
      <dsp:spPr>
        <a:xfrm>
          <a:off x="3093945" y="931860"/>
          <a:ext cx="2117658" cy="21172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50000"/>
              <a:hueOff val="-520978"/>
              <a:satOff val="4701"/>
              <a:lumOff val="47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NZ" sz="4400" kern="1200" dirty="0" smtClean="0">
              <a:latin typeface="+mj-lt"/>
            </a:rPr>
            <a:t>2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Sign up at ratproject.org</a:t>
          </a:r>
          <a:endParaRPr lang="en-US" sz="1600" kern="1200" dirty="0"/>
        </a:p>
      </dsp:txBody>
      <dsp:txXfrm>
        <a:off x="3396468" y="1234386"/>
        <a:ext cx="1512612" cy="1512233"/>
      </dsp:txXfrm>
    </dsp:sp>
    <dsp:sp modelId="{96D1F9F9-A919-4813-A9BB-9D518B463D4F}">
      <dsp:nvSpPr>
        <dsp:cNvPr id="0" name=""/>
        <dsp:cNvSpPr/>
      </dsp:nvSpPr>
      <dsp:spPr>
        <a:xfrm rot="2700000">
          <a:off x="673746" y="856069"/>
          <a:ext cx="2268470" cy="2268470"/>
        </a:xfrm>
        <a:prstGeom prst="teardrop">
          <a:avLst>
            <a:gd name="adj" fmla="val 100000"/>
          </a:avLst>
        </a:prstGeom>
        <a:solidFill>
          <a:schemeClr val="accent1">
            <a:shade val="50000"/>
            <a:hueOff val="-260489"/>
            <a:satOff val="2351"/>
            <a:lumOff val="237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4CA55-573F-4479-9926-B76FB9CF7753}">
      <dsp:nvSpPr>
        <dsp:cNvPr id="0" name=""/>
        <dsp:cNvSpPr/>
      </dsp:nvSpPr>
      <dsp:spPr>
        <a:xfrm>
          <a:off x="749639" y="931860"/>
          <a:ext cx="2117658" cy="211728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shade val="50000"/>
              <a:hueOff val="-260489"/>
              <a:satOff val="2351"/>
              <a:lumOff val="23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NZ" sz="4400" kern="1200" dirty="0" smtClean="0">
              <a:latin typeface="+mj-lt"/>
            </a:rPr>
            <a:t>1</a:t>
          </a:r>
          <a:endParaRPr lang="en-NZ" sz="1600" kern="1200" dirty="0" smtClean="0">
            <a:latin typeface="+mj-lt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/>
            <a:t>Household </a:t>
          </a:r>
          <a:r>
            <a:rPr lang="en-NZ" sz="1600" kern="1200" dirty="0" smtClean="0"/>
            <a:t>joins or hears about community  group</a:t>
          </a:r>
          <a:endParaRPr lang="en-US" sz="1600" kern="1200" dirty="0"/>
        </a:p>
      </dsp:txBody>
      <dsp:txXfrm>
        <a:off x="1052161" y="1234386"/>
        <a:ext cx="1512612" cy="151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3226772"/>
            <a:ext cx="10318418" cy="1896736"/>
          </a:xfrm>
        </p:spPr>
        <p:txBody>
          <a:bodyPr anchor="b">
            <a:noAutofit/>
          </a:bodyPr>
          <a:lstStyle>
            <a:lvl1pPr algn="ctr">
              <a:defRPr sz="6000" spc="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475695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04" y="483676"/>
            <a:ext cx="2586454" cy="257614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570161"/>
            <a:ext cx="12194201" cy="298789"/>
            <a:chOff x="0" y="6570161"/>
            <a:chExt cx="12194201" cy="29878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570161"/>
              <a:ext cx="2915057" cy="2987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1961" y="6570161"/>
              <a:ext cx="2915057" cy="29878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5475" y="6570161"/>
              <a:ext cx="2915057" cy="2987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3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7436" y="6570161"/>
              <a:ext cx="2915057" cy="29878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4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10950" y="6570161"/>
              <a:ext cx="783251" cy="29878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327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9829"/>
            <a:ext cx="10178322" cy="45297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841" y="1073888"/>
            <a:ext cx="7017489" cy="4064627"/>
          </a:xfrm>
        </p:spPr>
        <p:txBody>
          <a:bodyPr anchor="b">
            <a:normAutofit/>
          </a:bodyPr>
          <a:lstStyle>
            <a:lvl1pPr algn="r">
              <a:defRPr sz="4400" spc="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842" y="5159781"/>
            <a:ext cx="7017488" cy="95113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000" b="1" i="0" cap="all" spc="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4" r="52799" b="15071"/>
          <a:stretch/>
        </p:blipFill>
        <p:spPr>
          <a:xfrm>
            <a:off x="7903575" y="-29029"/>
            <a:ext cx="4317454" cy="6908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727200"/>
            <a:ext cx="4800600" cy="4178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1727200"/>
            <a:ext cx="4800600" cy="41783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1517461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293257"/>
            <a:ext cx="4800600" cy="36122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1517461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293257"/>
            <a:ext cx="4800600" cy="3612243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639049" y="0"/>
            <a:ext cx="455295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639049" y="0"/>
            <a:ext cx="455295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6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1314995"/>
            <a:ext cx="10178322" cy="45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0" y="6369978"/>
            <a:ext cx="12192000" cy="488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 userDrawn="1"/>
        </p:nvGrpSpPr>
        <p:grpSpPr>
          <a:xfrm>
            <a:off x="0" y="6570161"/>
            <a:ext cx="12194201" cy="298789"/>
            <a:chOff x="0" y="6570161"/>
            <a:chExt cx="12194201" cy="298789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1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570161"/>
              <a:ext cx="2915057" cy="2987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1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01961" y="6570161"/>
              <a:ext cx="2915057" cy="2987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1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5475" y="6570161"/>
              <a:ext cx="2915057" cy="2987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11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07436" y="6570161"/>
              <a:ext cx="2915057" cy="29878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12" cstate="screen">
              <a:clrChange>
                <a:clrFrom>
                  <a:srgbClr val="FFC809"/>
                </a:clrFrom>
                <a:clrTo>
                  <a:srgbClr val="FFC80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10950" y="6570161"/>
              <a:ext cx="783251" cy="298789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6" y="320358"/>
            <a:ext cx="760971" cy="7579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The Urban Rat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Household Trap Reminder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486" y="1637414"/>
            <a:ext cx="8055428" cy="4497572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en-NZ" sz="3200" dirty="0" smtClean="0"/>
              <a:t>1 in 5 suburban households need to be trapping or baiting to rid NZ of </a:t>
            </a:r>
            <a:r>
              <a:rPr lang="en-NZ" sz="3200" dirty="0" smtClean="0"/>
              <a:t>rats and other pests.</a:t>
            </a:r>
            <a:endParaRPr lang="en-NZ" sz="32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NZ" sz="3200" dirty="0" smtClean="0"/>
              <a:t>They need to check their stations </a:t>
            </a:r>
            <a:r>
              <a:rPr lang="en-NZ" sz="3200" dirty="0" smtClean="0"/>
              <a:t>regularly, year after year</a:t>
            </a:r>
            <a:r>
              <a:rPr lang="en-NZ" sz="3200" dirty="0" smtClean="0"/>
              <a:t>.</a:t>
            </a:r>
            <a:endParaRPr lang="en-NZ" sz="3200" dirty="0" smtClean="0"/>
          </a:p>
          <a:p>
            <a:pPr marL="0" indent="0">
              <a:spcBef>
                <a:spcPts val="3000"/>
              </a:spcBef>
              <a:buNone/>
            </a:pPr>
            <a:r>
              <a:rPr lang="en-NZ" sz="3200" dirty="0" smtClean="0"/>
              <a:t>We need to gather all that data…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n-NZ" sz="3200" dirty="0" smtClean="0"/>
              <a:t>AND KEEP PEOPLE MOTIVATED!</a:t>
            </a:r>
          </a:p>
          <a:p>
            <a:pPr marL="0" indent="0">
              <a:spcBef>
                <a:spcPts val="3000"/>
              </a:spcBef>
              <a:buNone/>
            </a:pP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88688" y="1158443"/>
            <a:ext cx="3236686" cy="32366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8688" y="3037493"/>
            <a:ext cx="3236686" cy="32366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7372" y="1930401"/>
            <a:ext cx="284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 smtClean="0"/>
              <a:t>343,700</a:t>
            </a:r>
            <a:endParaRPr lang="en-NZ" sz="4000" dirty="0" smtClean="0"/>
          </a:p>
          <a:p>
            <a:pPr algn="ctr"/>
            <a:r>
              <a:rPr lang="en-NZ" sz="4000" dirty="0" smtClean="0"/>
              <a:t>households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77372" y="3809451"/>
            <a:ext cx="284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 smtClean="0"/>
              <a:t>17.9M</a:t>
            </a:r>
            <a:endParaRPr lang="en-NZ" sz="4000" dirty="0" smtClean="0"/>
          </a:p>
          <a:p>
            <a:pPr algn="ctr"/>
            <a:r>
              <a:rPr lang="en-NZ" sz="4000" dirty="0" smtClean="0"/>
              <a:t>checks/year </a:t>
            </a:r>
            <a:r>
              <a:rPr lang="en-NZ" sz="2800" dirty="0" smtClean="0"/>
              <a:t>if done weekly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83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"/>
          <a:stretch/>
        </p:blipFill>
        <p:spPr>
          <a:xfrm>
            <a:off x="14514" y="-130629"/>
            <a:ext cx="12182930" cy="6981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4300" y="140722"/>
            <a:ext cx="9443358" cy="2436757"/>
          </a:xfrm>
          <a:prstGeom prst="rect">
            <a:avLst/>
          </a:prstGeom>
          <a:solidFill>
            <a:srgbClr val="FFC809">
              <a:alpha val="8392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NZ" sz="4000" dirty="0" smtClean="0">
                <a:latin typeface="+mj-lt"/>
              </a:rPr>
              <a:t>We use </a:t>
            </a:r>
            <a:r>
              <a:rPr lang="en-NZ" sz="4000" dirty="0" smtClean="0">
                <a:latin typeface="+mj-lt"/>
              </a:rPr>
              <a:t>Behavioural Science </a:t>
            </a:r>
            <a:r>
              <a:rPr lang="en-NZ" sz="4000" dirty="0" smtClean="0">
                <a:latin typeface="+mj-lt"/>
              </a:rPr>
              <a:t>to </a:t>
            </a:r>
            <a:r>
              <a:rPr lang="en-NZ" sz="4000" dirty="0" smtClean="0">
                <a:latin typeface="+mj-lt"/>
              </a:rPr>
              <a:t>Lift &amp; maintain Householder engagement…</a:t>
            </a:r>
            <a:endParaRPr lang="en-US" sz="4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1693" y="4892017"/>
            <a:ext cx="8708571" cy="1692771"/>
          </a:xfrm>
          <a:prstGeom prst="rect">
            <a:avLst/>
          </a:prstGeom>
          <a:solidFill>
            <a:srgbClr val="FFC809">
              <a:alpha val="83922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NZ" sz="4000" dirty="0" smtClean="0">
                <a:latin typeface="+mj-lt"/>
              </a:rPr>
              <a:t>… while gathering data with minimal friction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56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Solution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185970"/>
              </p:ext>
            </p:extLst>
          </p:nvPr>
        </p:nvGraphicFramePr>
        <p:xfrm>
          <a:off x="590874" y="853213"/>
          <a:ext cx="10179050" cy="398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Red &lt;strong&gt;Mailbox&lt;/strong&gt; Free Stock Photo HD - Public Domain Pictures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623" y="3241390"/>
            <a:ext cx="2007327" cy="2201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090" y="3745253"/>
            <a:ext cx="2080319" cy="2080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438086" y="3463338"/>
            <a:ext cx="1596206" cy="2023482"/>
            <a:chOff x="6464718" y="2770562"/>
            <a:chExt cx="2216331" cy="2809603"/>
          </a:xfrm>
        </p:grpSpPr>
        <p:pic>
          <p:nvPicPr>
            <p:cNvPr id="9" name="Picture 8" descr="The I &lt;strong&gt;Phone&lt;/strong&gt; &lt;strong&gt;in hand&lt;/strong&gt; 2 | Matt | Flickr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93"/>
            <a:stretch/>
          </p:blipFill>
          <p:spPr>
            <a:xfrm>
              <a:off x="6464718" y="2770562"/>
              <a:ext cx="2216331" cy="280960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7157289" y="3405882"/>
              <a:ext cx="921838" cy="1367731"/>
              <a:chOff x="7157289" y="3405882"/>
              <a:chExt cx="921838" cy="136773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7734" y="3405882"/>
                <a:ext cx="921393" cy="104593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157289" y="4240213"/>
                <a:ext cx="919912" cy="533400"/>
              </a:xfrm>
              <a:prstGeom prst="rect">
                <a:avLst/>
              </a:prstGeom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57603" y="4527919"/>
            <a:ext cx="1893610" cy="106682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966960" y="4022696"/>
            <a:ext cx="743179" cy="1369380"/>
            <a:chOff x="7379372" y="3400884"/>
            <a:chExt cx="1271168" cy="234225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79372" y="3400884"/>
              <a:ext cx="1271168" cy="2342251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7478037" y="3745607"/>
              <a:ext cx="1079566" cy="1632374"/>
              <a:chOff x="3090862" y="-1643063"/>
              <a:chExt cx="6010275" cy="808948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0862" y="-1643063"/>
                <a:ext cx="6010275" cy="7840673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0862" y="4243124"/>
                <a:ext cx="5991229" cy="22033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071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21708" y="0"/>
            <a:ext cx="3026016" cy="6603646"/>
            <a:chOff x="7436358" y="0"/>
            <a:chExt cx="3026016" cy="660364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58" y="0"/>
              <a:ext cx="3026016" cy="4268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8783" y="3979184"/>
              <a:ext cx="2875792" cy="262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ed Rectangular Callout 4"/>
          <p:cNvSpPr/>
          <p:nvPr/>
        </p:nvSpPr>
        <p:spPr>
          <a:xfrm>
            <a:off x="1276350" y="2733673"/>
            <a:ext cx="1333500" cy="752475"/>
          </a:xfrm>
          <a:prstGeom prst="wedgeRoundRectCallout">
            <a:avLst>
              <a:gd name="adj1" fmla="val 216310"/>
              <a:gd name="adj2" fmla="val 78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Helpful tips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72499" y="219073"/>
            <a:ext cx="2200275" cy="752475"/>
          </a:xfrm>
          <a:prstGeom prst="wedgeRoundRectCallout">
            <a:avLst>
              <a:gd name="adj1" fmla="val -112089"/>
              <a:gd name="adj2" fmla="val -7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Co-branded with community group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191499" y="1343634"/>
            <a:ext cx="2200275" cy="752475"/>
          </a:xfrm>
          <a:prstGeom prst="wedgeRoundRectCallout">
            <a:avLst>
              <a:gd name="adj1" fmla="val -112089"/>
              <a:gd name="adj2" fmla="val -73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Locally-relevant content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200275" y="1210284"/>
            <a:ext cx="1943100" cy="752475"/>
          </a:xfrm>
          <a:prstGeom prst="wedgeRoundRectCallout">
            <a:avLst>
              <a:gd name="adj1" fmla="val 87045"/>
              <a:gd name="adj2" fmla="val -706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Personal ranking in postcode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547723" y="3109910"/>
            <a:ext cx="2615452" cy="831783"/>
          </a:xfrm>
          <a:prstGeom prst="wedgeRoundRectCallout">
            <a:avLst>
              <a:gd name="adj1" fmla="val -98191"/>
              <a:gd name="adj2" fmla="val 427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File a report,  pre-populated with user’s last answers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71825" y="4810125"/>
            <a:ext cx="1307726" cy="636518"/>
          </a:xfrm>
          <a:prstGeom prst="wedgeRoundRectCallout">
            <a:avLst>
              <a:gd name="adj1" fmla="val 78801"/>
              <a:gd name="adj2" fmla="val -6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8105775" y="4810125"/>
            <a:ext cx="1307726" cy="636518"/>
          </a:xfrm>
          <a:prstGeom prst="wedgeRoundRectCallout">
            <a:avLst>
              <a:gd name="adj1" fmla="val -122227"/>
              <a:gd name="adj2" fmla="val -15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More stats!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4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Dashboard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1" y="1127463"/>
            <a:ext cx="8785315" cy="502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2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220961" y="150018"/>
            <a:ext cx="6582931" cy="6707983"/>
            <a:chOff x="4887711" y="0"/>
            <a:chExt cx="6582931" cy="670798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713" y="0"/>
              <a:ext cx="6582929" cy="39522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06"/>
            <a:stretch/>
          </p:blipFill>
          <p:spPr bwMode="auto">
            <a:xfrm>
              <a:off x="4887711" y="3578967"/>
              <a:ext cx="6582931" cy="31290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646186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The Urban Rat Projec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FC809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The Urban Rat Project">
      <a:majorFont>
        <a:latin typeface="Stencil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446</TotalTime>
  <Words>135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Badge</vt:lpstr>
      <vt:lpstr>The Urban Rat Project</vt:lpstr>
      <vt:lpstr>The Problem</vt:lpstr>
      <vt:lpstr>PowerPoint Presentation</vt:lpstr>
      <vt:lpstr>Our Solution</vt:lpstr>
      <vt:lpstr>Reminder</vt:lpstr>
      <vt:lpstr>Interactive Dashboard</vt:lpstr>
      <vt:lpstr>Website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Fielding</dc:creator>
  <cp:lastModifiedBy>Michael Fielding</cp:lastModifiedBy>
  <cp:revision>42</cp:revision>
  <dcterms:created xsi:type="dcterms:W3CDTF">2017-05-24T17:35:25Z</dcterms:created>
  <dcterms:modified xsi:type="dcterms:W3CDTF">2017-10-10T09:29:13Z</dcterms:modified>
</cp:coreProperties>
</file>