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1" r:id="rId1"/>
  </p:sldMasterIdLst>
  <p:notesMasterIdLst>
    <p:notesMasterId r:id="rId26"/>
  </p:notesMasterIdLst>
  <p:sldIdLst>
    <p:sldId id="257" r:id="rId2"/>
    <p:sldId id="259" r:id="rId3"/>
    <p:sldId id="260" r:id="rId4"/>
    <p:sldId id="261" r:id="rId5"/>
    <p:sldId id="262" r:id="rId6"/>
    <p:sldId id="297" r:id="rId7"/>
    <p:sldId id="283" r:id="rId8"/>
    <p:sldId id="267" r:id="rId9"/>
    <p:sldId id="263" r:id="rId10"/>
    <p:sldId id="265" r:id="rId11"/>
    <p:sldId id="264" r:id="rId12"/>
    <p:sldId id="266" r:id="rId13"/>
    <p:sldId id="268" r:id="rId14"/>
    <p:sldId id="269" r:id="rId15"/>
    <p:sldId id="313" r:id="rId16"/>
    <p:sldId id="311" r:id="rId17"/>
    <p:sldId id="312" r:id="rId18"/>
    <p:sldId id="315" r:id="rId19"/>
    <p:sldId id="276" r:id="rId20"/>
    <p:sldId id="316" r:id="rId21"/>
    <p:sldId id="274" r:id="rId22"/>
    <p:sldId id="275" r:id="rId23"/>
    <p:sldId id="277" r:id="rId24"/>
    <p:sldId id="279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ui" initials="t" lastIdx="0" clrIdx="0">
    <p:extLst>
      <p:ext uri="{19B8F6BF-5375-455C-9EA6-DF929625EA0E}">
        <p15:presenceInfo xmlns:p15="http://schemas.microsoft.com/office/powerpoint/2012/main" userId="tui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8080"/>
    <a:srgbClr val="00CC66"/>
    <a:srgbClr val="76F0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712" autoAdjust="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741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A77AB3C-A805-45F7-92E2-EF7FF168059E}" type="doc">
      <dgm:prSet loTypeId="urn:microsoft.com/office/officeart/2005/8/layout/radial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NZ"/>
        </a:p>
      </dgm:t>
    </dgm:pt>
    <dgm:pt modelId="{A8C2A2D8-E92D-427C-846E-951797505DF8}">
      <dgm:prSet phldrT="[Text]" custT="1"/>
      <dgm:spPr>
        <a:solidFill>
          <a:schemeClr val="accent2">
            <a:lumMod val="75000"/>
            <a:alpha val="50000"/>
          </a:schemeClr>
        </a:solidFill>
        <a:ln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a:ln>
      </dgm:spPr>
      <dgm:t>
        <a:bodyPr/>
        <a:lstStyle/>
        <a:p>
          <a:r>
            <a:rPr lang="en-NZ" sz="1400" b="1" dirty="0" smtClean="0"/>
            <a:t>PRESERVING THE GENE POOL</a:t>
          </a:r>
          <a:endParaRPr lang="en-NZ" sz="1400" b="1" dirty="0"/>
        </a:p>
      </dgm:t>
    </dgm:pt>
    <dgm:pt modelId="{3F30C134-A030-4DE7-9CD5-50BB975B117D}" type="parTrans" cxnId="{E1FE8CAD-F660-48FF-93E6-7DDD4C998A56}">
      <dgm:prSet/>
      <dgm:spPr/>
      <dgm:t>
        <a:bodyPr/>
        <a:lstStyle/>
        <a:p>
          <a:endParaRPr lang="en-NZ"/>
        </a:p>
      </dgm:t>
    </dgm:pt>
    <dgm:pt modelId="{E1F6A8B0-FD9E-4AF1-AF29-4835B8351DA6}" type="sibTrans" cxnId="{E1FE8CAD-F660-48FF-93E6-7DDD4C998A56}">
      <dgm:prSet/>
      <dgm:spPr/>
      <dgm:t>
        <a:bodyPr/>
        <a:lstStyle/>
        <a:p>
          <a:endParaRPr lang="en-NZ"/>
        </a:p>
      </dgm:t>
    </dgm:pt>
    <dgm:pt modelId="{59186662-0C11-4307-9C8E-A7AEB8C5C4AF}">
      <dgm:prSet phldrT="[Text]" custT="1"/>
      <dgm:spPr>
        <a:gradFill rotWithShape="0">
          <a:gsLst>
            <a:gs pos="0">
              <a:srgbClr val="FF0000"/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ln>
          <a:solidFill>
            <a:srgbClr val="FF0000"/>
          </a:solidFill>
        </a:ln>
      </dgm:spPr>
      <dgm:t>
        <a:bodyPr/>
        <a:lstStyle/>
        <a:p>
          <a:r>
            <a:rPr lang="en-NZ" sz="1400" b="1" dirty="0" smtClean="0"/>
            <a:t>Tui Reserve</a:t>
          </a:r>
          <a:endParaRPr lang="en-NZ" sz="1400" b="1" dirty="0"/>
        </a:p>
      </dgm:t>
    </dgm:pt>
    <dgm:pt modelId="{1476A543-A964-4A79-A817-0C3B0AF34F86}" type="parTrans" cxnId="{A2466D33-5FF3-4F12-ADA3-A4C7ED1DFB02}">
      <dgm:prSet/>
      <dgm:spPr/>
      <dgm:t>
        <a:bodyPr/>
        <a:lstStyle/>
        <a:p>
          <a:endParaRPr lang="en-NZ"/>
        </a:p>
      </dgm:t>
    </dgm:pt>
    <dgm:pt modelId="{0F4D1E32-C19C-42DA-B740-7777B4AAE63C}" type="sibTrans" cxnId="{A2466D33-5FF3-4F12-ADA3-A4C7ED1DFB02}">
      <dgm:prSet/>
      <dgm:spPr/>
      <dgm:t>
        <a:bodyPr/>
        <a:lstStyle/>
        <a:p>
          <a:endParaRPr lang="en-NZ"/>
        </a:p>
      </dgm:t>
    </dgm:pt>
    <dgm:pt modelId="{10EFB90D-7EA2-4A4E-982A-521ABD0EC3F7}">
      <dgm:prSet phldrT="[Text]" custT="1"/>
      <dgm:spPr>
        <a:gradFill rotWithShape="0">
          <a:gsLst>
            <a:gs pos="0">
              <a:srgbClr val="FFFF00"/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</dgm:spPr>
      <dgm:t>
        <a:bodyPr/>
        <a:lstStyle/>
        <a:p>
          <a:r>
            <a:rPr lang="en-NZ" sz="1400" b="1" dirty="0" smtClean="0"/>
            <a:t>Eco</a:t>
          </a:r>
        </a:p>
        <a:p>
          <a:r>
            <a:rPr lang="en-NZ" sz="1400" b="1" dirty="0" smtClean="0"/>
            <a:t>World</a:t>
          </a:r>
          <a:endParaRPr lang="en-NZ" sz="1400" b="1" dirty="0"/>
        </a:p>
      </dgm:t>
    </dgm:pt>
    <dgm:pt modelId="{B048DEEA-1233-426D-9546-1B55E1EC3AEB}" type="parTrans" cxnId="{C69F707B-9B1B-48D6-93AE-77F1E768BC9E}">
      <dgm:prSet/>
      <dgm:spPr/>
      <dgm:t>
        <a:bodyPr/>
        <a:lstStyle/>
        <a:p>
          <a:endParaRPr lang="en-NZ"/>
        </a:p>
      </dgm:t>
    </dgm:pt>
    <dgm:pt modelId="{76A786B0-D646-43AD-88BD-25BD5FB12DE0}" type="sibTrans" cxnId="{C69F707B-9B1B-48D6-93AE-77F1E768BC9E}">
      <dgm:prSet/>
      <dgm:spPr/>
      <dgm:t>
        <a:bodyPr/>
        <a:lstStyle/>
        <a:p>
          <a:endParaRPr lang="en-NZ"/>
        </a:p>
      </dgm:t>
    </dgm:pt>
    <dgm:pt modelId="{42A1B272-5439-4BC8-A789-3C82674D93B0}">
      <dgm:prSet phldrT="[Text]" custT="1"/>
      <dgm:spPr>
        <a:gradFill rotWithShape="0">
          <a:gsLst>
            <a:gs pos="0">
              <a:schemeClr val="accent1">
                <a:lumMod val="75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</dgm:spPr>
      <dgm:t>
        <a:bodyPr/>
        <a:lstStyle/>
        <a:p>
          <a:r>
            <a:rPr lang="en-NZ" sz="1400" b="1" dirty="0" err="1" smtClean="0"/>
            <a:t>Natureland</a:t>
          </a:r>
          <a:endParaRPr lang="en-NZ" sz="1400" b="1" dirty="0"/>
        </a:p>
      </dgm:t>
    </dgm:pt>
    <dgm:pt modelId="{8E790B11-2D94-4DAE-BD55-E8664E525FA7}" type="parTrans" cxnId="{E26C7206-A833-49A8-BE8F-B27E47C4FA0A}">
      <dgm:prSet/>
      <dgm:spPr/>
      <dgm:t>
        <a:bodyPr/>
        <a:lstStyle/>
        <a:p>
          <a:endParaRPr lang="en-NZ"/>
        </a:p>
      </dgm:t>
    </dgm:pt>
    <dgm:pt modelId="{A1A1AF51-E45A-4768-8C26-3B3763EACC69}" type="sibTrans" cxnId="{E26C7206-A833-49A8-BE8F-B27E47C4FA0A}">
      <dgm:prSet/>
      <dgm:spPr/>
      <dgm:t>
        <a:bodyPr/>
        <a:lstStyle/>
        <a:p>
          <a:endParaRPr lang="en-NZ"/>
        </a:p>
      </dgm:t>
    </dgm:pt>
    <dgm:pt modelId="{3A2D06B3-A8F7-4C4A-8BFD-55CFD1ED01B8}">
      <dgm:prSet phldrT="[Text]" custT="1"/>
      <dgm:spPr>
        <a:gradFill rotWithShape="0">
          <a:gsLst>
            <a:gs pos="0">
              <a:srgbClr val="00B050"/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</dgm:spPr>
      <dgm:t>
        <a:bodyPr/>
        <a:lstStyle/>
        <a:p>
          <a:r>
            <a:rPr lang="en-NZ" sz="1400" b="1" dirty="0" err="1" smtClean="0"/>
            <a:t>Lochmara</a:t>
          </a:r>
          <a:endParaRPr lang="en-NZ" sz="1400" b="1" dirty="0"/>
        </a:p>
      </dgm:t>
    </dgm:pt>
    <dgm:pt modelId="{E8D9B0F8-C9DB-4121-849E-0080B374D9BF}" type="parTrans" cxnId="{0A82BE60-E9AF-47AA-97AF-A61556F54BA0}">
      <dgm:prSet/>
      <dgm:spPr/>
      <dgm:t>
        <a:bodyPr/>
        <a:lstStyle/>
        <a:p>
          <a:endParaRPr lang="en-NZ"/>
        </a:p>
      </dgm:t>
    </dgm:pt>
    <dgm:pt modelId="{F4B4A632-70E7-422C-A915-801D073ABD81}" type="sibTrans" cxnId="{0A82BE60-E9AF-47AA-97AF-A61556F54BA0}">
      <dgm:prSet/>
      <dgm:spPr/>
      <dgm:t>
        <a:bodyPr/>
        <a:lstStyle/>
        <a:p>
          <a:endParaRPr lang="en-NZ"/>
        </a:p>
      </dgm:t>
    </dgm:pt>
    <dgm:pt modelId="{10D40840-D11C-4089-8A22-FB19243C403E}" type="pres">
      <dgm:prSet presAssocID="{7A77AB3C-A805-45F7-92E2-EF7FF168059E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NZ"/>
        </a:p>
      </dgm:t>
    </dgm:pt>
    <dgm:pt modelId="{468FEA69-A2AC-424F-8D4F-20B0FE91902C}" type="pres">
      <dgm:prSet presAssocID="{7A77AB3C-A805-45F7-92E2-EF7FF168059E}" presName="radial" presStyleCnt="0">
        <dgm:presLayoutVars>
          <dgm:animLvl val="ctr"/>
        </dgm:presLayoutVars>
      </dgm:prSet>
      <dgm:spPr/>
    </dgm:pt>
    <dgm:pt modelId="{AB9031BA-188E-448B-A04D-906510463368}" type="pres">
      <dgm:prSet presAssocID="{A8C2A2D8-E92D-427C-846E-951797505DF8}" presName="centerShape" presStyleLbl="vennNode1" presStyleIdx="0" presStyleCnt="5" custScaleY="102392" custLinFactNeighborX="1083" custLinFactNeighborY="-377"/>
      <dgm:spPr/>
      <dgm:t>
        <a:bodyPr/>
        <a:lstStyle/>
        <a:p>
          <a:endParaRPr lang="en-NZ"/>
        </a:p>
      </dgm:t>
    </dgm:pt>
    <dgm:pt modelId="{8700CAE7-4A91-4DA0-91DF-33FC30761C51}" type="pres">
      <dgm:prSet presAssocID="{59186662-0C11-4307-9C8E-A7AEB8C5C4AF}" presName="node" presStyleLbl="venn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NZ"/>
        </a:p>
      </dgm:t>
    </dgm:pt>
    <dgm:pt modelId="{15846720-93A2-442D-B45F-816A477901A7}" type="pres">
      <dgm:prSet presAssocID="{10EFB90D-7EA2-4A4E-982A-521ABD0EC3F7}" presName="node" presStyleLbl="venn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NZ"/>
        </a:p>
      </dgm:t>
    </dgm:pt>
    <dgm:pt modelId="{5230E5D3-A0C9-4242-B9C4-92ECA5A9669B}" type="pres">
      <dgm:prSet presAssocID="{42A1B272-5439-4BC8-A789-3C82674D93B0}" presName="node" presStyleLbl="vennNode1" presStyleIdx="3" presStyleCnt="5" custScaleX="110479" custScaleY="110073">
        <dgm:presLayoutVars>
          <dgm:bulletEnabled val="1"/>
        </dgm:presLayoutVars>
      </dgm:prSet>
      <dgm:spPr/>
      <dgm:t>
        <a:bodyPr/>
        <a:lstStyle/>
        <a:p>
          <a:endParaRPr lang="en-NZ"/>
        </a:p>
      </dgm:t>
    </dgm:pt>
    <dgm:pt modelId="{A1949409-4D05-42A8-B246-CF72E299569D}" type="pres">
      <dgm:prSet presAssocID="{3A2D06B3-A8F7-4C4A-8BFD-55CFD1ED01B8}" presName="node" presStyleLbl="venn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NZ"/>
        </a:p>
      </dgm:t>
    </dgm:pt>
  </dgm:ptLst>
  <dgm:cxnLst>
    <dgm:cxn modelId="{E1FE8CAD-F660-48FF-93E6-7DDD4C998A56}" srcId="{7A77AB3C-A805-45F7-92E2-EF7FF168059E}" destId="{A8C2A2D8-E92D-427C-846E-951797505DF8}" srcOrd="0" destOrd="0" parTransId="{3F30C134-A030-4DE7-9CD5-50BB975B117D}" sibTransId="{E1F6A8B0-FD9E-4AF1-AF29-4835B8351DA6}"/>
    <dgm:cxn modelId="{2EB45BBE-D825-4946-89A2-5C2598DBEDED}" type="presOf" srcId="{A8C2A2D8-E92D-427C-846E-951797505DF8}" destId="{AB9031BA-188E-448B-A04D-906510463368}" srcOrd="0" destOrd="0" presId="urn:microsoft.com/office/officeart/2005/8/layout/radial3"/>
    <dgm:cxn modelId="{A2466D33-5FF3-4F12-ADA3-A4C7ED1DFB02}" srcId="{A8C2A2D8-E92D-427C-846E-951797505DF8}" destId="{59186662-0C11-4307-9C8E-A7AEB8C5C4AF}" srcOrd="0" destOrd="0" parTransId="{1476A543-A964-4A79-A817-0C3B0AF34F86}" sibTransId="{0F4D1E32-C19C-42DA-B740-7777B4AAE63C}"/>
    <dgm:cxn modelId="{D60B2354-245F-47B0-AAC2-4D9CB47319B8}" type="presOf" srcId="{59186662-0C11-4307-9C8E-A7AEB8C5C4AF}" destId="{8700CAE7-4A91-4DA0-91DF-33FC30761C51}" srcOrd="0" destOrd="0" presId="urn:microsoft.com/office/officeart/2005/8/layout/radial3"/>
    <dgm:cxn modelId="{BD28D8AF-B706-4B11-B814-7A0A9ECE10DF}" type="presOf" srcId="{42A1B272-5439-4BC8-A789-3C82674D93B0}" destId="{5230E5D3-A0C9-4242-B9C4-92ECA5A9669B}" srcOrd="0" destOrd="0" presId="urn:microsoft.com/office/officeart/2005/8/layout/radial3"/>
    <dgm:cxn modelId="{C69F707B-9B1B-48D6-93AE-77F1E768BC9E}" srcId="{A8C2A2D8-E92D-427C-846E-951797505DF8}" destId="{10EFB90D-7EA2-4A4E-982A-521ABD0EC3F7}" srcOrd="1" destOrd="0" parTransId="{B048DEEA-1233-426D-9546-1B55E1EC3AEB}" sibTransId="{76A786B0-D646-43AD-88BD-25BD5FB12DE0}"/>
    <dgm:cxn modelId="{8F0F43FF-AD18-484D-AE79-46FC204E2D28}" type="presOf" srcId="{3A2D06B3-A8F7-4C4A-8BFD-55CFD1ED01B8}" destId="{A1949409-4D05-42A8-B246-CF72E299569D}" srcOrd="0" destOrd="0" presId="urn:microsoft.com/office/officeart/2005/8/layout/radial3"/>
    <dgm:cxn modelId="{0A82BE60-E9AF-47AA-97AF-A61556F54BA0}" srcId="{A8C2A2D8-E92D-427C-846E-951797505DF8}" destId="{3A2D06B3-A8F7-4C4A-8BFD-55CFD1ED01B8}" srcOrd="3" destOrd="0" parTransId="{E8D9B0F8-C9DB-4121-849E-0080B374D9BF}" sibTransId="{F4B4A632-70E7-422C-A915-801D073ABD81}"/>
    <dgm:cxn modelId="{E26C7206-A833-49A8-BE8F-B27E47C4FA0A}" srcId="{A8C2A2D8-E92D-427C-846E-951797505DF8}" destId="{42A1B272-5439-4BC8-A789-3C82674D93B0}" srcOrd="2" destOrd="0" parTransId="{8E790B11-2D94-4DAE-BD55-E8664E525FA7}" sibTransId="{A1A1AF51-E45A-4768-8C26-3B3763EACC69}"/>
    <dgm:cxn modelId="{24971AA1-264A-49B1-A5C2-14A5CD3555B3}" type="presOf" srcId="{10EFB90D-7EA2-4A4E-982A-521ABD0EC3F7}" destId="{15846720-93A2-442D-B45F-816A477901A7}" srcOrd="0" destOrd="0" presId="urn:microsoft.com/office/officeart/2005/8/layout/radial3"/>
    <dgm:cxn modelId="{551DAF0A-F772-4432-B7FC-D28F939C0378}" type="presOf" srcId="{7A77AB3C-A805-45F7-92E2-EF7FF168059E}" destId="{10D40840-D11C-4089-8A22-FB19243C403E}" srcOrd="0" destOrd="0" presId="urn:microsoft.com/office/officeart/2005/8/layout/radial3"/>
    <dgm:cxn modelId="{C3BA3D23-F983-40DB-82D6-EA5DB9F6BF0A}" type="presParOf" srcId="{10D40840-D11C-4089-8A22-FB19243C403E}" destId="{468FEA69-A2AC-424F-8D4F-20B0FE91902C}" srcOrd="0" destOrd="0" presId="urn:microsoft.com/office/officeart/2005/8/layout/radial3"/>
    <dgm:cxn modelId="{6FDD9E93-0FA2-4A7A-BA7E-15777D5F12DC}" type="presParOf" srcId="{468FEA69-A2AC-424F-8D4F-20B0FE91902C}" destId="{AB9031BA-188E-448B-A04D-906510463368}" srcOrd="0" destOrd="0" presId="urn:microsoft.com/office/officeart/2005/8/layout/radial3"/>
    <dgm:cxn modelId="{6268C4D2-4740-45EB-A218-10276F62DF40}" type="presParOf" srcId="{468FEA69-A2AC-424F-8D4F-20B0FE91902C}" destId="{8700CAE7-4A91-4DA0-91DF-33FC30761C51}" srcOrd="1" destOrd="0" presId="urn:microsoft.com/office/officeart/2005/8/layout/radial3"/>
    <dgm:cxn modelId="{836C0E51-5ED6-4DD4-BB3C-6763903BD496}" type="presParOf" srcId="{468FEA69-A2AC-424F-8D4F-20B0FE91902C}" destId="{15846720-93A2-442D-B45F-816A477901A7}" srcOrd="2" destOrd="0" presId="urn:microsoft.com/office/officeart/2005/8/layout/radial3"/>
    <dgm:cxn modelId="{EE26479F-27E4-42A6-984E-0BDC6C10C461}" type="presParOf" srcId="{468FEA69-A2AC-424F-8D4F-20B0FE91902C}" destId="{5230E5D3-A0C9-4242-B9C4-92ECA5A9669B}" srcOrd="3" destOrd="0" presId="urn:microsoft.com/office/officeart/2005/8/layout/radial3"/>
    <dgm:cxn modelId="{71EB26C7-EEC8-4746-95AD-0B9729792CBA}" type="presParOf" srcId="{468FEA69-A2AC-424F-8D4F-20B0FE91902C}" destId="{A1949409-4D05-42A8-B246-CF72E299569D}" srcOrd="4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9031BA-188E-448B-A04D-906510463368}">
      <dsp:nvSpPr>
        <dsp:cNvPr id="0" name=""/>
        <dsp:cNvSpPr/>
      </dsp:nvSpPr>
      <dsp:spPr>
        <a:xfrm>
          <a:off x="3182125" y="866213"/>
          <a:ext cx="2328862" cy="2384569"/>
        </a:xfrm>
        <a:prstGeom prst="ellipse">
          <a:avLst/>
        </a:prstGeom>
        <a:solidFill>
          <a:schemeClr val="accent2">
            <a:lumMod val="75000"/>
            <a:alpha val="50000"/>
          </a:schemeClr>
        </a:solidFill>
        <a:ln w="12700" cap="flat" cmpd="sng" algn="ctr"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NZ" sz="1400" b="1" kern="1200" dirty="0" smtClean="0"/>
            <a:t>PRESERVING THE GENE POOL</a:t>
          </a:r>
          <a:endParaRPr lang="en-NZ" sz="1400" b="1" kern="1200" dirty="0"/>
        </a:p>
      </dsp:txBody>
      <dsp:txXfrm>
        <a:off x="3523179" y="1215425"/>
        <a:ext cx="1646754" cy="1686145"/>
      </dsp:txXfrm>
    </dsp:sp>
    <dsp:sp modelId="{8700CAE7-4A91-4DA0-91DF-33FC30761C51}">
      <dsp:nvSpPr>
        <dsp:cNvPr id="0" name=""/>
        <dsp:cNvSpPr/>
      </dsp:nvSpPr>
      <dsp:spPr>
        <a:xfrm>
          <a:off x="3731491" y="-28907"/>
          <a:ext cx="1164431" cy="1164431"/>
        </a:xfrm>
        <a:prstGeom prst="ellipse">
          <a:avLst/>
        </a:prstGeom>
        <a:gradFill rotWithShape="0">
          <a:gsLst>
            <a:gs pos="0">
              <a:srgbClr val="FF0000"/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ln w="12700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NZ" sz="1400" b="1" kern="1200" dirty="0" smtClean="0"/>
            <a:t>Tui Reserve</a:t>
          </a:r>
          <a:endParaRPr lang="en-NZ" sz="1400" b="1" kern="1200" dirty="0"/>
        </a:p>
      </dsp:txBody>
      <dsp:txXfrm>
        <a:off x="3902018" y="141620"/>
        <a:ext cx="823377" cy="823377"/>
      </dsp:txXfrm>
    </dsp:sp>
    <dsp:sp modelId="{15846720-93A2-442D-B45F-816A477901A7}">
      <dsp:nvSpPr>
        <dsp:cNvPr id="0" name=""/>
        <dsp:cNvSpPr/>
      </dsp:nvSpPr>
      <dsp:spPr>
        <a:xfrm>
          <a:off x="5248116" y="1487717"/>
          <a:ext cx="1164431" cy="1164431"/>
        </a:xfrm>
        <a:prstGeom prst="ellipse">
          <a:avLst/>
        </a:prstGeom>
        <a:gradFill rotWithShape="0">
          <a:gsLst>
            <a:gs pos="0">
              <a:srgbClr val="FFFF00"/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NZ" sz="1400" b="1" kern="1200" dirty="0" smtClean="0"/>
            <a:t>Eco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NZ" sz="1400" b="1" kern="1200" dirty="0" smtClean="0"/>
            <a:t>World</a:t>
          </a:r>
          <a:endParaRPr lang="en-NZ" sz="1400" b="1" kern="1200" dirty="0"/>
        </a:p>
      </dsp:txBody>
      <dsp:txXfrm>
        <a:off x="5418643" y="1658244"/>
        <a:ext cx="823377" cy="823377"/>
      </dsp:txXfrm>
    </dsp:sp>
    <dsp:sp modelId="{5230E5D3-A0C9-4242-B9C4-92ECA5A9669B}">
      <dsp:nvSpPr>
        <dsp:cNvPr id="0" name=""/>
        <dsp:cNvSpPr/>
      </dsp:nvSpPr>
      <dsp:spPr>
        <a:xfrm>
          <a:off x="3670480" y="2945696"/>
          <a:ext cx="1286452" cy="1281724"/>
        </a:xfrm>
        <a:prstGeom prst="ellipse">
          <a:avLst/>
        </a:prstGeom>
        <a:gradFill rotWithShape="0">
          <a:gsLst>
            <a:gs pos="0">
              <a:schemeClr val="accent1">
                <a:lumMod val="75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NZ" sz="1400" b="1" kern="1200" dirty="0" err="1" smtClean="0"/>
            <a:t>Natureland</a:t>
          </a:r>
          <a:endParaRPr lang="en-NZ" sz="1400" b="1" kern="1200" dirty="0"/>
        </a:p>
      </dsp:txBody>
      <dsp:txXfrm>
        <a:off x="3858877" y="3133400"/>
        <a:ext cx="909658" cy="906316"/>
      </dsp:txXfrm>
    </dsp:sp>
    <dsp:sp modelId="{A1949409-4D05-42A8-B246-CF72E299569D}">
      <dsp:nvSpPr>
        <dsp:cNvPr id="0" name=""/>
        <dsp:cNvSpPr/>
      </dsp:nvSpPr>
      <dsp:spPr>
        <a:xfrm>
          <a:off x="2214866" y="1487717"/>
          <a:ext cx="1164431" cy="1164431"/>
        </a:xfrm>
        <a:prstGeom prst="ellipse">
          <a:avLst/>
        </a:prstGeom>
        <a:gradFill rotWithShape="0">
          <a:gsLst>
            <a:gs pos="0">
              <a:srgbClr val="00B050"/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NZ" sz="1400" b="1" kern="1200" dirty="0" err="1" smtClean="0"/>
            <a:t>Lochmara</a:t>
          </a:r>
          <a:endParaRPr lang="en-NZ" sz="1400" b="1" kern="1200" dirty="0"/>
        </a:p>
      </dsp:txBody>
      <dsp:txXfrm>
        <a:off x="2385393" y="1658244"/>
        <a:ext cx="823377" cy="82337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776748-8FA9-4647-A3D9-043FD1DA1A62}" type="datetimeFigureOut">
              <a:rPr lang="en-NZ" smtClean="0"/>
              <a:t>2/10/2016</a:t>
            </a:fld>
            <a:endParaRPr lang="en-N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C858E4-3153-42FF-9746-27D505CE2B1A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6977656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C858E4-3153-42FF-9746-27D505CE2B1A}" type="slidenum">
              <a:rPr lang="en-NZ" smtClean="0"/>
              <a:t>1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6489985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C858E4-3153-42FF-9746-27D505CE2B1A}" type="slidenum">
              <a:rPr lang="en-NZ" smtClean="0"/>
              <a:t>3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8870027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C858E4-3153-42FF-9746-27D505CE2B1A}" type="slidenum">
              <a:rPr lang="en-NZ" smtClean="0"/>
              <a:t>24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5887119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62F80-EC83-4325-BD91-F44A95B7452A}" type="datetime1">
              <a:rPr lang="en-NZ" smtClean="0"/>
              <a:t>2/10/2016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1647E-D7AD-4334-8AE0-901D5D29236F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999118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0D184-00E5-4944-9E13-76BB0E22D1E4}" type="datetime1">
              <a:rPr lang="en-NZ" smtClean="0"/>
              <a:t>2/10/2016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1647E-D7AD-4334-8AE0-901D5D29236F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41046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4E323-57AA-418A-97EC-CC714533503C}" type="datetime1">
              <a:rPr lang="en-NZ" smtClean="0"/>
              <a:t>2/10/2016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1647E-D7AD-4334-8AE0-901D5D29236F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537137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5F7EF-B0C0-4D4C-94C9-C52DDDAD6CC5}" type="datetime1">
              <a:rPr lang="en-NZ" smtClean="0"/>
              <a:t>2/10/2016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1647E-D7AD-4334-8AE0-901D5D29236F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235940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54619-A352-4685-A068-F22E6A44D351}" type="datetime1">
              <a:rPr lang="en-NZ" smtClean="0"/>
              <a:t>2/10/2016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1647E-D7AD-4334-8AE0-901D5D29236F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823762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54246-E11A-4054-9612-AB3F1821B114}" type="datetime1">
              <a:rPr lang="en-NZ" smtClean="0"/>
              <a:t>2/10/2016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1647E-D7AD-4334-8AE0-901D5D29236F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631441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E3D96-64F8-4281-84BD-9C6F208947C7}" type="datetime1">
              <a:rPr lang="en-NZ" smtClean="0"/>
              <a:t>2/10/2016</a:t>
            </a:fld>
            <a:endParaRPr lang="en-N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1647E-D7AD-4334-8AE0-901D5D29236F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750114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44E4B-84F4-4DB4-9052-7F0040B4E358}" type="datetime1">
              <a:rPr lang="en-NZ" smtClean="0"/>
              <a:t>2/10/2016</a:t>
            </a:fld>
            <a:endParaRPr lang="en-N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1647E-D7AD-4334-8AE0-901D5D29236F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403637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7B656-F514-4AB5-ADB9-4BD09AB68156}" type="datetime1">
              <a:rPr lang="en-NZ" smtClean="0"/>
              <a:t>2/10/2016</a:t>
            </a:fld>
            <a:endParaRPr lang="en-N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1647E-D7AD-4334-8AE0-901D5D29236F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806776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4A184-5677-4975-AF0C-6D48346C10F9}" type="datetime1">
              <a:rPr lang="en-NZ" smtClean="0"/>
              <a:t>2/10/2016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1647E-D7AD-4334-8AE0-901D5D29236F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805340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31B1D-5864-441A-BE17-3E5DAD68ABD3}" type="datetime1">
              <a:rPr lang="en-NZ" smtClean="0"/>
              <a:t>2/10/2016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1647E-D7AD-4334-8AE0-901D5D29236F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731918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C03966-C404-4415-B689-27FECFDC6F52}" type="datetime1">
              <a:rPr lang="en-NZ" smtClean="0"/>
              <a:t>2/10/2016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31647E-D7AD-4334-8AE0-901D5D29236F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735904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g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hyperlink" Target="http://www.google.co.nz/url?sa=i&amp;rct=j&amp;q=&amp;esrc=s&amp;source=images&amp;cd=&amp;cad=rja&amp;uact=8&amp;ved=0ahUKEwjD59_ztNHOAhUHKJQKHZu_Au0QjRwIBw&amp;url=http://stainlessalliance.com.au/&amp;psig=AFQjCNHuZNADI3kz_BiIi20Kh-UaKzA5WA&amp;ust=1471831229672995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png"/><Relationship Id="rId4" Type="http://schemas.openxmlformats.org/officeDocument/2006/relationships/hyperlink" Target="http://www.ratafoundation.org.nz/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45.jpeg"/><Relationship Id="rId4" Type="http://schemas.openxmlformats.org/officeDocument/2006/relationships/notesSlide" Target="../notesSlides/notesSlide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214739"/>
            <a:ext cx="11900847" cy="1325563"/>
          </a:xfrm>
        </p:spPr>
        <p:txBody>
          <a:bodyPr>
            <a:normAutofit/>
          </a:bodyPr>
          <a:lstStyle/>
          <a:p>
            <a:pPr algn="ctr"/>
            <a:r>
              <a:rPr lang="en-NZ" sz="36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NZ" sz="3600" dirty="0"/>
              <a:t> </a:t>
            </a:r>
            <a:r>
              <a:rPr lang="en-NZ" sz="3600" i="1" dirty="0">
                <a:solidFill>
                  <a:schemeClr val="accent5">
                    <a:lumMod val="50000"/>
                  </a:schemeClr>
                </a:solidFill>
              </a:rPr>
              <a:t>A vision prepared by the </a:t>
            </a:r>
            <a:br>
              <a:rPr lang="en-NZ" sz="3600" i="1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en-NZ" sz="3600" i="1" dirty="0">
                <a:solidFill>
                  <a:schemeClr val="accent5">
                    <a:lumMod val="50000"/>
                  </a:schemeClr>
                </a:solidFill>
              </a:rPr>
              <a:t>Tui Nature Reserve Wildlife Charitable Trust</a:t>
            </a:r>
            <a:endParaRPr lang="en-NZ" sz="36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48" y="2386013"/>
            <a:ext cx="10515600" cy="2647553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1647E-D7AD-4334-8AE0-901D5D29236F}" type="slidenum">
              <a:rPr lang="en-NZ" smtClean="0"/>
              <a:t>1</a:t>
            </a:fld>
            <a:endParaRPr lang="en-NZ"/>
          </a:p>
        </p:txBody>
      </p:sp>
      <p:sp>
        <p:nvSpPr>
          <p:cNvPr id="7" name="TextBox 6"/>
          <p:cNvSpPr txBox="1"/>
          <p:nvPr/>
        </p:nvSpPr>
        <p:spPr>
          <a:xfrm>
            <a:off x="1460309" y="741303"/>
            <a:ext cx="89802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dirty="0"/>
              <a:t> </a:t>
            </a:r>
            <a:r>
              <a:rPr lang="en-NZ" sz="7200" dirty="0">
                <a:solidFill>
                  <a:srgbClr val="008080"/>
                </a:solidFill>
                <a:latin typeface="Mistral" panose="03090702030407020403" pitchFamily="66" charset="0"/>
              </a:rPr>
              <a:t>W</a:t>
            </a:r>
            <a:r>
              <a:rPr lang="en-NZ" sz="5400" dirty="0">
                <a:solidFill>
                  <a:srgbClr val="008080"/>
                </a:solidFill>
                <a:latin typeface="Mistral" panose="03090702030407020403" pitchFamily="66" charset="0"/>
              </a:rPr>
              <a:t>ild about </a:t>
            </a:r>
            <a:r>
              <a:rPr lang="en-NZ" sz="7200" dirty="0" smtClean="0">
                <a:solidFill>
                  <a:srgbClr val="008080"/>
                </a:solidFill>
                <a:latin typeface="Mistral" panose="03090702030407020403" pitchFamily="66" charset="0"/>
              </a:rPr>
              <a:t>NZ</a:t>
            </a:r>
            <a:r>
              <a:rPr lang="en-NZ" sz="5400" dirty="0" smtClean="0">
                <a:solidFill>
                  <a:srgbClr val="008080"/>
                </a:solidFill>
                <a:latin typeface="Mistral" panose="03090702030407020403" pitchFamily="66" charset="0"/>
              </a:rPr>
              <a:t> </a:t>
            </a:r>
            <a:r>
              <a:rPr lang="en-NZ" sz="7200" dirty="0" smtClean="0">
                <a:solidFill>
                  <a:srgbClr val="008080"/>
                </a:solidFill>
                <a:latin typeface="Mistral" panose="03090702030407020403" pitchFamily="66" charset="0"/>
              </a:rPr>
              <a:t>W</a:t>
            </a:r>
            <a:r>
              <a:rPr lang="en-NZ" sz="5400" dirty="0" smtClean="0">
                <a:solidFill>
                  <a:srgbClr val="008080"/>
                </a:solidFill>
                <a:latin typeface="Mistral" panose="03090702030407020403" pitchFamily="66" charset="0"/>
              </a:rPr>
              <a:t>ildlife</a:t>
            </a:r>
            <a:endParaRPr lang="en-NZ" sz="5400" dirty="0">
              <a:solidFill>
                <a:srgbClr val="008080"/>
              </a:solidFill>
              <a:latin typeface="Mistral" panose="03090702030407020403" pitchFamily="66" charset="0"/>
            </a:endParaRPr>
          </a:p>
        </p:txBody>
      </p:sp>
      <p:pic>
        <p:nvPicPr>
          <p:cNvPr id="6" name="dawn choru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901684" y="503356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202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73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1458" y="3478323"/>
            <a:ext cx="4342463" cy="325684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601" y="112887"/>
            <a:ext cx="4342462" cy="325684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601" y="3478323"/>
            <a:ext cx="4342463" cy="325684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1458" y="112887"/>
            <a:ext cx="4342463" cy="3256847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1647E-D7AD-4334-8AE0-901D5D29236F}" type="slidenum">
              <a:rPr lang="en-NZ" smtClean="0"/>
              <a:t>10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575499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124" y="95534"/>
            <a:ext cx="4267763" cy="32008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124" y="3418823"/>
            <a:ext cx="4267763" cy="32844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978" y="91979"/>
            <a:ext cx="4397557" cy="31958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977" y="3430154"/>
            <a:ext cx="4397557" cy="3298168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1647E-D7AD-4334-8AE0-901D5D29236F}" type="slidenum">
              <a:rPr lang="en-NZ" smtClean="0"/>
              <a:t>11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938026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072" y="125313"/>
            <a:ext cx="4627742" cy="30851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072" y="3321931"/>
            <a:ext cx="4627742" cy="34708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5060" y="114300"/>
            <a:ext cx="4663440" cy="31071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5060" y="3321931"/>
            <a:ext cx="4663440" cy="3479169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1647E-D7AD-4334-8AE0-901D5D29236F}" type="slidenum">
              <a:rPr lang="en-NZ" smtClean="0"/>
              <a:t>12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954558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015" y="768081"/>
            <a:ext cx="9803969" cy="1325563"/>
          </a:xfrm>
        </p:spPr>
        <p:txBody>
          <a:bodyPr>
            <a:normAutofit/>
          </a:bodyPr>
          <a:lstStyle/>
          <a:p>
            <a:r>
              <a:rPr lang="en-NZ" dirty="0" smtClean="0"/>
              <a:t> </a:t>
            </a:r>
            <a:r>
              <a:rPr lang="en-NZ" sz="3600" i="1" dirty="0" smtClean="0">
                <a:solidFill>
                  <a:schemeClr val="accent5"/>
                </a:solidFill>
              </a:rPr>
              <a:t>Growing demand </a:t>
            </a:r>
            <a:r>
              <a:rPr lang="en-NZ" sz="3600" i="1" dirty="0" smtClean="0">
                <a:solidFill>
                  <a:schemeClr val="accent5"/>
                </a:solidFill>
              </a:rPr>
              <a:t>to re-introduce native species 	</a:t>
            </a:r>
            <a:br>
              <a:rPr lang="en-NZ" sz="3600" i="1" dirty="0" smtClean="0">
                <a:solidFill>
                  <a:schemeClr val="accent5"/>
                </a:solidFill>
              </a:rPr>
            </a:br>
            <a:r>
              <a:rPr lang="en-NZ" sz="3600" i="1" dirty="0" smtClean="0">
                <a:solidFill>
                  <a:schemeClr val="accent5"/>
                </a:solidFill>
              </a:rPr>
              <a:t>                 into restored predator free areas</a:t>
            </a:r>
            <a:endParaRPr lang="en-NZ" sz="3600" i="1" dirty="0">
              <a:solidFill>
                <a:schemeClr val="accent5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93949"/>
            <a:ext cx="10515600" cy="4683014"/>
          </a:xfrm>
        </p:spPr>
        <p:txBody>
          <a:bodyPr>
            <a:normAutofit fontScale="92500" lnSpcReduction="10000"/>
          </a:bodyPr>
          <a:lstStyle/>
          <a:p>
            <a:endParaRPr lang="en-NZ" dirty="0" smtClean="0"/>
          </a:p>
          <a:p>
            <a:endParaRPr lang="en-NZ" dirty="0" smtClean="0"/>
          </a:p>
          <a:p>
            <a:endParaRPr lang="en-NZ" dirty="0" smtClean="0"/>
          </a:p>
          <a:p>
            <a:r>
              <a:rPr lang="en-NZ" dirty="0" smtClean="0"/>
              <a:t> Wild species are needed </a:t>
            </a:r>
            <a:r>
              <a:rPr lang="en-NZ" dirty="0" smtClean="0"/>
              <a:t>to release in predator </a:t>
            </a:r>
            <a:r>
              <a:rPr lang="en-NZ" smtClean="0"/>
              <a:t>free areas (PFNZ 2050)</a:t>
            </a:r>
            <a:endParaRPr lang="en-NZ" dirty="0" smtClean="0"/>
          </a:p>
          <a:p>
            <a:endParaRPr lang="en-NZ" dirty="0" smtClean="0"/>
          </a:p>
          <a:p>
            <a:r>
              <a:rPr lang="en-NZ" dirty="0" smtClean="0"/>
              <a:t> Limited collection from offshore sanctuaries (Wildlife Act 1.5, 2.25</a:t>
            </a:r>
            <a:r>
              <a:rPr lang="en-NZ" dirty="0" smtClean="0"/>
              <a:t>)</a:t>
            </a:r>
          </a:p>
          <a:p>
            <a:endParaRPr lang="en-NZ" dirty="0" smtClean="0"/>
          </a:p>
          <a:p>
            <a:r>
              <a:rPr lang="en-NZ" dirty="0" smtClean="0"/>
              <a:t>Soft release programmes will increase the success rate</a:t>
            </a:r>
          </a:p>
          <a:p>
            <a:endParaRPr lang="en-NZ" dirty="0" smtClean="0"/>
          </a:p>
          <a:p>
            <a:r>
              <a:rPr lang="en-NZ" dirty="0" smtClean="0"/>
              <a:t>The usage of the re-locatable aviaries will not add cost to other projects</a:t>
            </a:r>
            <a:endParaRPr lang="en-NZ" dirty="0" smtClean="0"/>
          </a:p>
          <a:p>
            <a:endParaRPr lang="en-NZ" dirty="0" smtClean="0"/>
          </a:p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1647E-D7AD-4334-8AE0-901D5D29236F}" type="slidenum">
              <a:rPr lang="en-NZ" smtClean="0"/>
              <a:pPr/>
              <a:t>13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673693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55092"/>
            <a:ext cx="12056533" cy="1404425"/>
          </a:xfrm>
        </p:spPr>
        <p:txBody>
          <a:bodyPr>
            <a:normAutofit/>
          </a:bodyPr>
          <a:lstStyle/>
          <a:p>
            <a:pPr algn="ctr"/>
            <a:r>
              <a:rPr lang="en-NZ" sz="3600" i="1" dirty="0" smtClean="0">
                <a:solidFill>
                  <a:schemeClr val="accent5">
                    <a:lumMod val="75000"/>
                  </a:schemeClr>
                </a:solidFill>
              </a:rPr>
              <a:t>Existing f</a:t>
            </a:r>
            <a:r>
              <a:rPr lang="en-NZ" sz="3600" i="1" dirty="0" smtClean="0">
                <a:solidFill>
                  <a:schemeClr val="accent5">
                    <a:lumMod val="75000"/>
                  </a:schemeClr>
                </a:solidFill>
              </a:rPr>
              <a:t>acilities </a:t>
            </a:r>
            <a:r>
              <a:rPr lang="en-NZ" sz="3600" i="1" dirty="0" smtClean="0">
                <a:solidFill>
                  <a:schemeClr val="accent5">
                    <a:lumMod val="75000"/>
                  </a:schemeClr>
                </a:solidFill>
              </a:rPr>
              <a:t>“breeding for release” </a:t>
            </a:r>
            <a:r>
              <a:rPr lang="en-NZ" sz="3600" i="1" dirty="0" smtClean="0">
                <a:solidFill>
                  <a:schemeClr val="accent5">
                    <a:lumMod val="75000"/>
                  </a:schemeClr>
                </a:solidFill>
              </a:rPr>
              <a:t>programme at Tui</a:t>
            </a:r>
            <a:endParaRPr lang="en-NZ" sz="36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422" y="2207684"/>
            <a:ext cx="9753600" cy="40005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1647E-D7AD-4334-8AE0-901D5D29236F}" type="slidenum">
              <a:rPr lang="en-NZ" smtClean="0"/>
              <a:t>14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788608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9558" y="518615"/>
            <a:ext cx="11109278" cy="625973"/>
          </a:xfrm>
        </p:spPr>
        <p:txBody>
          <a:bodyPr>
            <a:normAutofit fontScale="90000"/>
          </a:bodyPr>
          <a:lstStyle/>
          <a:p>
            <a:pPr algn="ctr"/>
            <a:r>
              <a:rPr lang="en-NZ" sz="3600" i="1" dirty="0" smtClean="0">
                <a:solidFill>
                  <a:schemeClr val="accent5">
                    <a:lumMod val="75000"/>
                  </a:schemeClr>
                </a:solidFill>
              </a:rPr>
              <a:t>A survey in 2015 identified potential release </a:t>
            </a:r>
            <a:r>
              <a:rPr lang="en-NZ" sz="3600" i="1" dirty="0" smtClean="0">
                <a:solidFill>
                  <a:schemeClr val="accent5">
                    <a:lumMod val="75000"/>
                  </a:schemeClr>
                </a:solidFill>
              </a:rPr>
              <a:t>areas into other community projects</a:t>
            </a:r>
            <a:endParaRPr lang="en-NZ" sz="36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200" y="1610436"/>
            <a:ext cx="10515600" cy="456652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NZ" dirty="0" smtClean="0">
                <a:solidFill>
                  <a:srgbClr val="FF0000"/>
                </a:solidFill>
              </a:rPr>
              <a:t> </a:t>
            </a:r>
            <a:endParaRPr lang="en-NZ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1647E-D7AD-4334-8AE0-901D5D29236F}" type="slidenum">
              <a:rPr lang="en-NZ" smtClean="0"/>
              <a:t>15</a:t>
            </a:fld>
            <a:endParaRPr lang="en-NZ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9367" y="1698979"/>
            <a:ext cx="9403308" cy="4657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360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9242" y="1132763"/>
            <a:ext cx="10084558" cy="366855"/>
          </a:xfrm>
        </p:spPr>
        <p:txBody>
          <a:bodyPr>
            <a:normAutofit fontScale="90000"/>
          </a:bodyPr>
          <a:lstStyle/>
          <a:p>
            <a:pPr algn="ctr"/>
            <a:r>
              <a:rPr lang="en-NZ" sz="4000" i="1" dirty="0">
                <a:solidFill>
                  <a:schemeClr val="accent5">
                    <a:lumMod val="75000"/>
                  </a:schemeClr>
                </a:solidFill>
              </a:rPr>
              <a:t>F</a:t>
            </a:r>
            <a:r>
              <a:rPr lang="en-NZ" sz="4000" i="1" dirty="0" smtClean="0">
                <a:solidFill>
                  <a:schemeClr val="accent5">
                    <a:lumMod val="75000"/>
                  </a:schemeClr>
                </a:solidFill>
              </a:rPr>
              <a:t>irst native species released from our facilities</a:t>
            </a:r>
            <a:r>
              <a:rPr lang="en-NZ" i="1" dirty="0" smtClean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en-NZ" i="1" dirty="0" smtClean="0">
                <a:solidFill>
                  <a:schemeClr val="accent5">
                    <a:lumMod val="75000"/>
                  </a:schemeClr>
                </a:solidFill>
              </a:rPr>
            </a:br>
            <a:endParaRPr lang="en-NZ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941689"/>
            <a:ext cx="5181600" cy="4235274"/>
          </a:xfrm>
        </p:spPr>
        <p:txBody>
          <a:bodyPr>
            <a:normAutofit/>
          </a:bodyPr>
          <a:lstStyle/>
          <a:p>
            <a:r>
              <a:rPr lang="en-NZ" sz="2400" dirty="0" smtClean="0"/>
              <a:t>Yellow Crowned </a:t>
            </a:r>
            <a:r>
              <a:rPr lang="en-NZ" sz="2400" dirty="0" err="1" smtClean="0"/>
              <a:t>Kakariki</a:t>
            </a:r>
            <a:r>
              <a:rPr lang="en-NZ" sz="2400" dirty="0" smtClean="0"/>
              <a:t> in the Abel Tasman (Project </a:t>
            </a:r>
            <a:r>
              <a:rPr lang="en-NZ" sz="2400" dirty="0" err="1" smtClean="0"/>
              <a:t>Janszoon</a:t>
            </a:r>
            <a:r>
              <a:rPr lang="en-NZ" sz="2400" dirty="0" smtClean="0"/>
              <a:t>)</a:t>
            </a:r>
            <a:endParaRPr lang="en-NZ" sz="24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941689"/>
            <a:ext cx="5181600" cy="4235274"/>
          </a:xfrm>
        </p:spPr>
        <p:txBody>
          <a:bodyPr>
            <a:normAutofit/>
          </a:bodyPr>
          <a:lstStyle/>
          <a:p>
            <a:r>
              <a:rPr lang="en-NZ" sz="2400" dirty="0" smtClean="0"/>
              <a:t>Giant </a:t>
            </a:r>
            <a:r>
              <a:rPr lang="en-NZ" sz="2400" dirty="0" err="1" smtClean="0"/>
              <a:t>Weta</a:t>
            </a:r>
            <a:r>
              <a:rPr lang="en-NZ" sz="2400" dirty="0" smtClean="0"/>
              <a:t> on </a:t>
            </a:r>
            <a:r>
              <a:rPr lang="en-NZ" sz="2400" dirty="0" err="1" smtClean="0"/>
              <a:t>Puangiangi</a:t>
            </a:r>
            <a:r>
              <a:rPr lang="en-NZ" sz="2400" dirty="0" smtClean="0"/>
              <a:t> Island Marlborough Sounds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1647E-D7AD-4334-8AE0-901D5D29236F}" type="slidenum">
              <a:rPr lang="en-NZ" smtClean="0"/>
              <a:t>16</a:t>
            </a:fld>
            <a:endParaRPr lang="en-NZ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97392" y="3260008"/>
            <a:ext cx="3838886" cy="28791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330" y="3151079"/>
            <a:ext cx="4402540" cy="330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324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NZ" sz="3600" dirty="0" smtClean="0">
                <a:solidFill>
                  <a:schemeClr val="accent5">
                    <a:lumMod val="50000"/>
                  </a:schemeClr>
                </a:solidFill>
              </a:rPr>
              <a:t>     Partnerships are formed to protect the gene pool</a:t>
            </a:r>
            <a:endParaRPr lang="en-NZ" sz="36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1647E-D7AD-4334-8AE0-901D5D29236F}" type="slidenum">
              <a:rPr lang="en-NZ" smtClean="0"/>
              <a:t>17</a:t>
            </a:fld>
            <a:endParaRPr lang="en-NZ"/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2610066955"/>
              </p:ext>
            </p:extLst>
          </p:nvPr>
        </p:nvGraphicFramePr>
        <p:xfrm>
          <a:off x="1532586" y="1944710"/>
          <a:ext cx="8627414" cy="41985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55103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NZ" sz="3200" dirty="0" smtClean="0">
                <a:solidFill>
                  <a:schemeClr val="accent5">
                    <a:lumMod val="50000"/>
                  </a:schemeClr>
                </a:solidFill>
              </a:rPr>
              <a:t>           Cost effective re-locatable aviaries are </a:t>
            </a:r>
            <a:r>
              <a:rPr lang="en-NZ" sz="3200" dirty="0" smtClean="0">
                <a:solidFill>
                  <a:schemeClr val="accent5">
                    <a:lumMod val="50000"/>
                  </a:schemeClr>
                </a:solidFill>
              </a:rPr>
              <a:t>professionally   		                designed with local support  </a:t>
            </a:r>
            <a:endParaRPr lang="en-NZ" sz="32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1647E-D7AD-4334-8AE0-901D5D29236F}" type="slidenum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 descr="http://stainlessalliance.com.au/wp-content/uploads/2015/01/cuddon_engineering_logo-300x125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699" y="2558066"/>
            <a:ext cx="2857500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206249" y="2922545"/>
            <a:ext cx="7495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400" dirty="0" smtClean="0"/>
              <a:t>                Design and support from local company</a:t>
            </a:r>
            <a:endParaRPr lang="en-NZ" sz="2400" dirty="0"/>
          </a:p>
        </p:txBody>
      </p:sp>
      <p:pic>
        <p:nvPicPr>
          <p:cNvPr id="8" name="Picture 2" descr="http://www.ratafoundation.org.nz/images/rata-foundation-logo.pn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699" y="4761989"/>
            <a:ext cx="3638550" cy="828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306096" y="5048518"/>
            <a:ext cx="6220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400" dirty="0" smtClean="0"/>
              <a:t>First funding towards expansion (running cost)</a:t>
            </a:r>
            <a:endParaRPr lang="en-NZ" sz="2400" dirty="0"/>
          </a:p>
        </p:txBody>
      </p:sp>
    </p:spTree>
    <p:extLst>
      <p:ext uri="{BB962C8B-B14F-4D97-AF65-F5344CB8AC3E}">
        <p14:creationId xmlns:p14="http://schemas.microsoft.com/office/powerpoint/2010/main" val="3430882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73206"/>
            <a:ext cx="10515600" cy="1117482"/>
          </a:xfrm>
        </p:spPr>
        <p:txBody>
          <a:bodyPr>
            <a:normAutofit/>
          </a:bodyPr>
          <a:lstStyle/>
          <a:p>
            <a:pPr algn="ctr"/>
            <a:r>
              <a:rPr lang="en-NZ" sz="3600" i="1" dirty="0" smtClean="0">
                <a:solidFill>
                  <a:schemeClr val="accent5">
                    <a:lumMod val="50000"/>
                  </a:schemeClr>
                </a:solidFill>
              </a:rPr>
              <a:t>The new modular system design has huge benefits </a:t>
            </a:r>
            <a:r>
              <a:rPr lang="en-NZ" sz="3600" i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NZ" sz="3200" i="1" dirty="0" smtClean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en-NZ" sz="3200" i="1" dirty="0" smtClean="0">
                <a:solidFill>
                  <a:schemeClr val="accent5">
                    <a:lumMod val="50000"/>
                  </a:schemeClr>
                </a:solidFill>
              </a:rPr>
            </a:br>
            <a:endParaRPr lang="en-NZ" sz="3200" i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flipH="1">
            <a:off x="838198" y="1584102"/>
            <a:ext cx="10121721" cy="5137374"/>
          </a:xfrm>
        </p:spPr>
        <p:txBody>
          <a:bodyPr>
            <a:normAutofit lnSpcReduction="10000"/>
          </a:bodyPr>
          <a:lstStyle/>
          <a:p>
            <a:r>
              <a:rPr lang="en-NZ" dirty="0" smtClean="0"/>
              <a:t>The panels are inter-exchangeable to adopt to summer and winter seasons (sun direction, shelter etc.)</a:t>
            </a:r>
          </a:p>
          <a:p>
            <a:endParaRPr lang="en-NZ" dirty="0" smtClean="0"/>
          </a:p>
          <a:p>
            <a:r>
              <a:rPr lang="en-NZ" dirty="0" smtClean="0"/>
              <a:t>The aviaries can be adjusted to the need of the species like living space and flight path</a:t>
            </a:r>
          </a:p>
          <a:p>
            <a:endParaRPr lang="en-NZ" dirty="0" smtClean="0"/>
          </a:p>
          <a:p>
            <a:r>
              <a:rPr lang="en-NZ" dirty="0" smtClean="0"/>
              <a:t>Can be easily assembled, transported and relocated</a:t>
            </a:r>
          </a:p>
          <a:p>
            <a:endParaRPr lang="en-NZ" dirty="0" smtClean="0"/>
          </a:p>
          <a:p>
            <a:r>
              <a:rPr lang="en-NZ" dirty="0" smtClean="0"/>
              <a:t>The soft release approach will increase the success of the release</a:t>
            </a:r>
          </a:p>
          <a:p>
            <a:endParaRPr lang="en-NZ" dirty="0" smtClean="0"/>
          </a:p>
          <a:p>
            <a:r>
              <a:rPr lang="en-NZ" dirty="0" smtClean="0"/>
              <a:t>One off investment will benefits many other community projects</a:t>
            </a:r>
          </a:p>
          <a:p>
            <a:pPr marL="0" indent="0">
              <a:buNone/>
            </a:pPr>
            <a:endParaRPr lang="en-NZ" dirty="0" smtClean="0"/>
          </a:p>
          <a:p>
            <a:endParaRPr lang="en-NZ" dirty="0"/>
          </a:p>
          <a:p>
            <a:pPr marL="0" indent="0">
              <a:buNone/>
            </a:pPr>
            <a:endParaRPr lang="en-NZ" dirty="0" smtClean="0"/>
          </a:p>
          <a:p>
            <a:pPr marL="0" indent="0">
              <a:buNone/>
            </a:pPr>
            <a:endParaRPr lang="en-NZ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1647E-D7AD-4334-8AE0-901D5D29236F}" type="slidenum">
              <a:rPr lang="en-NZ" smtClean="0"/>
              <a:t>19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142459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838200" y="681925"/>
            <a:ext cx="10515599" cy="1596326"/>
          </a:xfrm>
        </p:spPr>
        <p:txBody>
          <a:bodyPr>
            <a:normAutofit fontScale="90000"/>
          </a:bodyPr>
          <a:lstStyle/>
          <a:p>
            <a:pPr algn="ctr"/>
            <a:r>
              <a:rPr lang="en-NZ" sz="4000" i="1" dirty="0" smtClean="0">
                <a:solidFill>
                  <a:schemeClr val="accent5"/>
                </a:solidFill>
              </a:rPr>
              <a:t>The Trust made a commitment to reverse the decline of</a:t>
            </a:r>
            <a:r>
              <a:rPr lang="en-NZ" sz="4000" i="1" dirty="0">
                <a:solidFill>
                  <a:schemeClr val="accent5"/>
                </a:solidFill>
              </a:rPr>
              <a:t> </a:t>
            </a:r>
            <a:r>
              <a:rPr lang="en-NZ" sz="4000" i="1" dirty="0" smtClean="0">
                <a:solidFill>
                  <a:schemeClr val="accent5"/>
                </a:solidFill>
              </a:rPr>
              <a:t>our wildlife </a:t>
            </a:r>
            <a:r>
              <a:rPr lang="en-NZ" sz="4000" i="1" dirty="0" smtClean="0">
                <a:solidFill>
                  <a:schemeClr val="accent5"/>
                </a:solidFill>
              </a:rPr>
              <a:t>in New Zealand          </a:t>
            </a:r>
            <a:r>
              <a:rPr lang="en-NZ" dirty="0" smtClean="0"/>
              <a:t/>
            </a:r>
            <a:br>
              <a:rPr lang="en-NZ" dirty="0" smtClean="0"/>
            </a:br>
            <a:endParaRPr lang="en-NZ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en-NZ" dirty="0" smtClean="0"/>
          </a:p>
          <a:p>
            <a:r>
              <a:rPr lang="en-NZ" sz="3200" dirty="0" smtClean="0"/>
              <a:t>Ecological restoration programmes</a:t>
            </a:r>
          </a:p>
          <a:p>
            <a:endParaRPr lang="en-NZ" sz="3200" dirty="0" smtClean="0"/>
          </a:p>
          <a:p>
            <a:r>
              <a:rPr lang="en-NZ" sz="3200" dirty="0"/>
              <a:t>Captive native breeding </a:t>
            </a:r>
            <a:r>
              <a:rPr lang="en-NZ" sz="3200" dirty="0" smtClean="0"/>
              <a:t>programmes</a:t>
            </a:r>
          </a:p>
          <a:p>
            <a:endParaRPr lang="en-NZ" sz="3200" dirty="0"/>
          </a:p>
          <a:p>
            <a:r>
              <a:rPr lang="en-NZ" sz="3200" dirty="0"/>
              <a:t>Innovative new aviary </a:t>
            </a:r>
            <a:r>
              <a:rPr lang="en-NZ" sz="3200" dirty="0" smtClean="0"/>
              <a:t>design</a:t>
            </a:r>
          </a:p>
          <a:p>
            <a:endParaRPr lang="en-NZ" sz="3200" dirty="0"/>
          </a:p>
          <a:p>
            <a:r>
              <a:rPr lang="en-NZ" sz="3200" dirty="0" smtClean="0"/>
              <a:t>Soft release programmes for other projects</a:t>
            </a:r>
          </a:p>
          <a:p>
            <a:endParaRPr lang="en-NZ" sz="3200" dirty="0"/>
          </a:p>
          <a:p>
            <a:pPr marL="0" indent="0">
              <a:buNone/>
            </a:pPr>
            <a:endParaRPr lang="en-NZ" sz="3200" dirty="0" smtClean="0"/>
          </a:p>
          <a:p>
            <a:pPr marL="0" indent="0">
              <a:buNone/>
            </a:pPr>
            <a:endParaRPr lang="en-NZ" sz="3200" dirty="0"/>
          </a:p>
          <a:p>
            <a:endParaRPr lang="en-NZ" sz="32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1647E-D7AD-4334-8AE0-901D5D29236F}" type="slidenum">
              <a:rPr lang="en-NZ" smtClean="0"/>
              <a:pPr/>
              <a:t>2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570680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reveal/>
        <p:sndAc>
          <p:endSnd/>
        </p:sndAc>
      </p:transition>
    </mc:Choice>
    <mc:Fallback xmlns="">
      <p:transition>
        <p:fad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NZ" sz="3200" dirty="0" smtClean="0">
                <a:solidFill>
                  <a:schemeClr val="accent1">
                    <a:lumMod val="50000"/>
                  </a:schemeClr>
                </a:solidFill>
              </a:rPr>
              <a:t>                 Other benefits of this unique project</a:t>
            </a:r>
            <a:endParaRPr lang="en-NZ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94197" y="1847850"/>
            <a:ext cx="10864403" cy="4351338"/>
          </a:xfrm>
        </p:spPr>
        <p:txBody>
          <a:bodyPr/>
          <a:lstStyle/>
          <a:p>
            <a:r>
              <a:rPr lang="en-NZ" dirty="0" smtClean="0"/>
              <a:t>Creating awareness for the wider public by visitors days at multiple locations</a:t>
            </a:r>
          </a:p>
          <a:p>
            <a:endParaRPr lang="en-NZ" dirty="0" smtClean="0"/>
          </a:p>
          <a:p>
            <a:r>
              <a:rPr lang="en-NZ" dirty="0" smtClean="0"/>
              <a:t>To gain more knowledge regarding the species involved</a:t>
            </a:r>
          </a:p>
          <a:p>
            <a:endParaRPr lang="en-NZ" dirty="0" smtClean="0"/>
          </a:p>
          <a:p>
            <a:r>
              <a:rPr lang="en-NZ" dirty="0" smtClean="0"/>
              <a:t>Study and research opportunities</a:t>
            </a:r>
          </a:p>
          <a:p>
            <a:endParaRPr lang="en-NZ" dirty="0" smtClean="0"/>
          </a:p>
          <a:p>
            <a:r>
              <a:rPr lang="en-NZ" dirty="0" smtClean="0"/>
              <a:t>Linking to other projects to build knowledge and expertise to increase the success and survival rate of the released species</a:t>
            </a:r>
            <a:endParaRPr lang="en-NZ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1647E-D7AD-4334-8AE0-901D5D29236F}" type="slidenum">
              <a:rPr lang="en-NZ" smtClean="0"/>
              <a:t>20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1895003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91068" y="641445"/>
            <a:ext cx="11752575" cy="1184180"/>
          </a:xfrm>
        </p:spPr>
        <p:txBody>
          <a:bodyPr>
            <a:normAutofit/>
          </a:bodyPr>
          <a:lstStyle/>
          <a:p>
            <a:pPr algn="ctr"/>
            <a:r>
              <a:rPr lang="en-NZ" sz="3600" i="1" dirty="0" smtClean="0">
                <a:solidFill>
                  <a:schemeClr val="accent5">
                    <a:lumMod val="75000"/>
                  </a:schemeClr>
                </a:solidFill>
              </a:rPr>
              <a:t>Promoting and creating awareness</a:t>
            </a:r>
            <a:endParaRPr lang="en-NZ" sz="36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920" y="2731911"/>
            <a:ext cx="4794014" cy="35955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774" y="2731910"/>
            <a:ext cx="4794015" cy="3595511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1647E-D7AD-4334-8AE0-901D5D29236F}" type="slidenum">
              <a:rPr lang="en-NZ" smtClean="0"/>
              <a:t>21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844819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486" y="275730"/>
            <a:ext cx="4652542" cy="31016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61572" y="1344610"/>
            <a:ext cx="6431705" cy="428780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486" y="3601155"/>
            <a:ext cx="4652542" cy="3103209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1647E-D7AD-4334-8AE0-901D5D29236F}" type="slidenum">
              <a:rPr lang="en-NZ" smtClean="0"/>
              <a:t>22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415776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54378" y="-59377"/>
            <a:ext cx="12037621" cy="1325563"/>
          </a:xfrm>
        </p:spPr>
        <p:txBody>
          <a:bodyPr>
            <a:normAutofit/>
          </a:bodyPr>
          <a:lstStyle/>
          <a:p>
            <a:pPr algn="ctr"/>
            <a:r>
              <a:rPr lang="en-NZ" sz="3600" i="1" dirty="0" smtClean="0">
                <a:solidFill>
                  <a:schemeClr val="accent5">
                    <a:lumMod val="50000"/>
                  </a:schemeClr>
                </a:solidFill>
              </a:rPr>
              <a:t>Involving young people is vital for the future</a:t>
            </a:r>
            <a:endParaRPr lang="en-NZ" sz="3600" i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746" y="1243229"/>
            <a:ext cx="7286884" cy="5136078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1647E-D7AD-4334-8AE0-901D5D29236F}" type="slidenum">
              <a:rPr lang="en-NZ" smtClean="0"/>
              <a:t>23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0318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" y="106442"/>
            <a:ext cx="12187908" cy="6855698"/>
          </a:xfrm>
          <a:prstGeom prst="rect">
            <a:avLst/>
          </a:prstGeom>
        </p:spPr>
      </p:pic>
      <p:pic>
        <p:nvPicPr>
          <p:cNvPr id="3" name="dawn choru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738265" y="6248400"/>
            <a:ext cx="546265" cy="60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657112" y="6553200"/>
            <a:ext cx="3182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 smtClean="0"/>
              <a:t>t</a:t>
            </a:r>
            <a:endParaRPr lang="en-NZ" dirty="0"/>
          </a:p>
        </p:txBody>
      </p:sp>
      <p:sp>
        <p:nvSpPr>
          <p:cNvPr id="7" name="TextBox 6"/>
          <p:cNvSpPr txBox="1"/>
          <p:nvPr/>
        </p:nvSpPr>
        <p:spPr>
          <a:xfrm>
            <a:off x="9203377" y="6553200"/>
            <a:ext cx="2873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b="1" dirty="0" smtClean="0">
                <a:solidFill>
                  <a:srgbClr val="FFFF00"/>
                </a:solidFill>
              </a:rPr>
              <a:t>           TUI NATURE RESERVE</a:t>
            </a:r>
            <a:endParaRPr lang="en-NZ" b="1" dirty="0">
              <a:solidFill>
                <a:srgbClr val="FFFF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3466605" cy="501650"/>
          </a:xfrm>
        </p:spPr>
        <p:txBody>
          <a:bodyPr/>
          <a:lstStyle/>
          <a:p>
            <a:r>
              <a:rPr lang="en-NZ" dirty="0" smtClean="0">
                <a:solidFill>
                  <a:schemeClr val="tx1"/>
                </a:solidFill>
              </a:rPr>
              <a:t>  </a:t>
            </a:r>
            <a:endParaRPr lang="en-NZ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050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mute="1" numSld="23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63221" y="450376"/>
            <a:ext cx="10515600" cy="875187"/>
          </a:xfrm>
        </p:spPr>
        <p:txBody>
          <a:bodyPr/>
          <a:lstStyle/>
          <a:p>
            <a:r>
              <a:rPr lang="en-NZ" dirty="0" smtClean="0">
                <a:solidFill>
                  <a:schemeClr val="accent5">
                    <a:lumMod val="50000"/>
                  </a:schemeClr>
                </a:solidFill>
              </a:rPr>
              <a:t>					</a:t>
            </a:r>
            <a:r>
              <a:rPr lang="en-NZ" sz="3600" i="1" dirty="0" smtClean="0">
                <a:solidFill>
                  <a:schemeClr val="accent5">
                    <a:lumMod val="50000"/>
                  </a:schemeClr>
                </a:solidFill>
              </a:rPr>
              <a:t>Why?</a:t>
            </a:r>
            <a:endParaRPr lang="en-NZ" sz="3600" i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63221" y="1869743"/>
            <a:ext cx="10515600" cy="4217158"/>
          </a:xfrm>
        </p:spPr>
        <p:txBody>
          <a:bodyPr>
            <a:noAutofit/>
          </a:bodyPr>
          <a:lstStyle/>
          <a:p>
            <a:r>
              <a:rPr lang="en-NZ" sz="3200" dirty="0"/>
              <a:t>80% of all remaining NZ Birds </a:t>
            </a:r>
          </a:p>
          <a:p>
            <a:r>
              <a:rPr lang="en-NZ" sz="3200" dirty="0"/>
              <a:t>88% our skinks and geckos</a:t>
            </a:r>
          </a:p>
          <a:p>
            <a:r>
              <a:rPr lang="en-NZ" sz="3200" dirty="0"/>
              <a:t>100% of our </a:t>
            </a:r>
            <a:r>
              <a:rPr lang="en-NZ" sz="3200" dirty="0" smtClean="0"/>
              <a:t>frogs</a:t>
            </a:r>
          </a:p>
          <a:p>
            <a:endParaRPr lang="en-NZ" sz="3200" dirty="0"/>
          </a:p>
          <a:p>
            <a:pPr marL="0" indent="0">
              <a:buNone/>
            </a:pPr>
            <a:r>
              <a:rPr lang="en-NZ" sz="3200" dirty="0" smtClean="0">
                <a:solidFill>
                  <a:srgbClr val="FF0000"/>
                </a:solidFill>
              </a:rPr>
              <a:t>Are </a:t>
            </a:r>
            <a:r>
              <a:rPr lang="en-NZ" sz="3200" dirty="0">
                <a:solidFill>
                  <a:srgbClr val="FF0000"/>
                </a:solidFill>
              </a:rPr>
              <a:t>facing extinction </a:t>
            </a:r>
            <a:r>
              <a:rPr lang="en-NZ" dirty="0">
                <a:solidFill>
                  <a:srgbClr val="FF0000"/>
                </a:solidFill>
              </a:rPr>
              <a:t>(Environment </a:t>
            </a:r>
            <a:r>
              <a:rPr lang="en-NZ" dirty="0" err="1">
                <a:solidFill>
                  <a:srgbClr val="FF0000"/>
                </a:solidFill>
              </a:rPr>
              <a:t>Aotearoa</a:t>
            </a:r>
            <a:r>
              <a:rPr lang="en-NZ" dirty="0">
                <a:solidFill>
                  <a:srgbClr val="FF0000"/>
                </a:solidFill>
              </a:rPr>
              <a:t> Report</a:t>
            </a:r>
            <a:r>
              <a:rPr lang="en-NZ" dirty="0" smtClean="0">
                <a:solidFill>
                  <a:srgbClr val="FF0000"/>
                </a:solidFill>
              </a:rPr>
              <a:t>, Oct.2015)</a:t>
            </a:r>
            <a:endParaRPr lang="en-NZ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NZ" sz="3200" dirty="0">
                <a:solidFill>
                  <a:srgbClr val="FF0000"/>
                </a:solidFill>
              </a:rPr>
              <a:t>Predation is the main cause of the decline of NZ native species</a:t>
            </a:r>
          </a:p>
          <a:p>
            <a:endParaRPr lang="en-NZ" sz="3200" dirty="0"/>
          </a:p>
          <a:p>
            <a:endParaRPr lang="en-NZ" sz="32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1647E-D7AD-4334-8AE0-901D5D29236F}" type="slidenum">
              <a:rPr lang="en-NZ" smtClean="0"/>
              <a:t>3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7447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7779" y="518615"/>
            <a:ext cx="10667089" cy="1801672"/>
          </a:xfrm>
        </p:spPr>
        <p:txBody>
          <a:bodyPr>
            <a:normAutofit/>
          </a:bodyPr>
          <a:lstStyle/>
          <a:p>
            <a:r>
              <a:rPr lang="en-NZ" sz="3600" i="1" dirty="0">
                <a:solidFill>
                  <a:schemeClr val="accent5">
                    <a:lumMod val="75000"/>
                  </a:schemeClr>
                </a:solidFill>
              </a:rPr>
              <a:t>T</a:t>
            </a:r>
            <a:r>
              <a:rPr lang="en-NZ" sz="3600" i="1" dirty="0" smtClean="0">
                <a:solidFill>
                  <a:schemeClr val="accent5">
                    <a:lumMod val="75000"/>
                  </a:schemeClr>
                </a:solidFill>
              </a:rPr>
              <a:t>he Trust has restored 80 hectares of prime native </a:t>
            </a:r>
            <a:r>
              <a:rPr lang="en-NZ" sz="3600" i="1" dirty="0" smtClean="0">
                <a:solidFill>
                  <a:schemeClr val="accent5">
                    <a:lumMod val="75000"/>
                  </a:schemeClr>
                </a:solidFill>
              </a:rPr>
              <a:t>forest               		  in the Marlborough Sounds  </a:t>
            </a:r>
            <a:r>
              <a:rPr lang="en-NZ" dirty="0" smtClean="0"/>
              <a:t/>
            </a:r>
            <a:br>
              <a:rPr lang="en-NZ" dirty="0" smtClean="0"/>
            </a:br>
            <a:r>
              <a:rPr lang="en-NZ" dirty="0" smtClean="0"/>
              <a:t> </a:t>
            </a:r>
            <a:endParaRPr lang="en-NZ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779" y="2594166"/>
            <a:ext cx="1783631" cy="3151541"/>
          </a:xfr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4555" y="2594166"/>
            <a:ext cx="3062226" cy="3151541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8456" y="2594166"/>
            <a:ext cx="2335584" cy="315154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630304" y="5745707"/>
            <a:ext cx="3889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 smtClean="0"/>
              <a:t>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1647E-D7AD-4334-8AE0-901D5D29236F}" type="slidenum">
              <a:rPr lang="en-NZ" smtClean="0"/>
              <a:t>4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395413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NZ" sz="3600" i="1" dirty="0" smtClean="0">
                <a:solidFill>
                  <a:schemeClr val="accent5">
                    <a:lumMod val="75000"/>
                  </a:schemeClr>
                </a:solidFill>
              </a:rPr>
              <a:t>The sanctuary has only used toxin free methods </a:t>
            </a:r>
            <a:br>
              <a:rPr lang="en-NZ" sz="3600" i="1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en-NZ" sz="3600" i="1" dirty="0" smtClean="0">
                <a:solidFill>
                  <a:schemeClr val="accent5">
                    <a:lumMod val="75000"/>
                  </a:schemeClr>
                </a:solidFill>
              </a:rPr>
              <a:t>since it began in 1994 </a:t>
            </a:r>
            <a:endParaRPr lang="en-NZ" sz="36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6073" y="2735148"/>
            <a:ext cx="3408013" cy="25560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6179" y="1767289"/>
            <a:ext cx="3083352" cy="231251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628" y="4222822"/>
            <a:ext cx="3069302" cy="23019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628" y="1767288"/>
            <a:ext cx="3083352" cy="23125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230" y="4222822"/>
            <a:ext cx="3069301" cy="2301977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1647E-D7AD-4334-8AE0-901D5D29236F}" type="slidenum">
              <a:rPr lang="en-NZ" smtClean="0"/>
              <a:t>5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151882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NZ" sz="3600" i="1" dirty="0" smtClean="0">
                <a:solidFill>
                  <a:schemeClr val="accent5">
                    <a:lumMod val="75000"/>
                  </a:schemeClr>
                </a:solidFill>
              </a:rPr>
              <a:t>3000 Meter ungulate-proof fence almost completed</a:t>
            </a:r>
            <a:endParaRPr lang="en-NZ" sz="36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1647E-D7AD-4334-8AE0-901D5D29236F}" type="slidenum">
              <a:rPr lang="en-NZ" smtClean="0"/>
              <a:t>6</a:t>
            </a:fld>
            <a:endParaRPr lang="en-NZ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591" y="2288225"/>
            <a:ext cx="6424553" cy="361381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7493" y="2288225"/>
            <a:ext cx="4818415" cy="3613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718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NZ" sz="3600" i="1" dirty="0" smtClean="0">
                <a:solidFill>
                  <a:schemeClr val="accent5">
                    <a:lumMod val="75000"/>
                  </a:schemeClr>
                </a:solidFill>
              </a:rPr>
              <a:t>Monitoring is done by </a:t>
            </a:r>
            <a:r>
              <a:rPr lang="en-NZ" sz="3600" i="1" dirty="0" smtClean="0">
                <a:solidFill>
                  <a:schemeClr val="accent5">
                    <a:lumMod val="75000"/>
                  </a:schemeClr>
                </a:solidFill>
              </a:rPr>
              <a:t>tunnels, chew cards </a:t>
            </a:r>
            <a:r>
              <a:rPr lang="en-NZ" sz="3600" i="1" dirty="0" smtClean="0">
                <a:solidFill>
                  <a:schemeClr val="accent5">
                    <a:lumMod val="75000"/>
                  </a:schemeClr>
                </a:solidFill>
              </a:rPr>
              <a:t>and our </a:t>
            </a:r>
            <a:br>
              <a:rPr lang="en-NZ" sz="3600" i="1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en-NZ" sz="3600" i="1" dirty="0" smtClean="0">
                <a:solidFill>
                  <a:schemeClr val="accent5">
                    <a:lumMod val="75000"/>
                  </a:schemeClr>
                </a:solidFill>
              </a:rPr>
              <a:t>certified rodent detection dogs</a:t>
            </a:r>
            <a:endParaRPr lang="en-NZ" sz="36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369" y="2257840"/>
            <a:ext cx="4777869" cy="3583402"/>
          </a:xfr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803" y="1847850"/>
            <a:ext cx="3263503" cy="4351338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1647E-D7AD-4334-8AE0-901D5D29236F}" type="slidenum">
              <a:rPr lang="en-NZ" smtClean="0"/>
              <a:t>7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984372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5258" y="1769655"/>
            <a:ext cx="3576942" cy="4769257"/>
          </a:xfrm>
          <a:prstGeom prst="rect">
            <a:avLst/>
          </a:prstGeom>
        </p:spPr>
      </p:pic>
      <p:pic>
        <p:nvPicPr>
          <p:cNvPr id="4" name="Content Placeholder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876" y="2593075"/>
            <a:ext cx="4859221" cy="36444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NZ" sz="3600" i="1" dirty="0" smtClean="0">
                <a:solidFill>
                  <a:schemeClr val="accent5">
                    <a:lumMod val="75000"/>
                  </a:schemeClr>
                </a:solidFill>
              </a:rPr>
              <a:t>Restoration process is showing the results</a:t>
            </a:r>
            <a:endParaRPr lang="en-NZ" sz="36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1647E-D7AD-4334-8AE0-901D5D29236F}" type="slidenum">
              <a:rPr lang="en-NZ" smtClean="0"/>
              <a:t>8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477700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011" y="166155"/>
            <a:ext cx="4413955" cy="331046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196" y="3581224"/>
            <a:ext cx="4436532" cy="295768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5665" y="177443"/>
            <a:ext cx="4398904" cy="329917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5665" y="3581224"/>
            <a:ext cx="4444276" cy="2957688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1647E-D7AD-4334-8AE0-901D5D29236F}" type="slidenum">
              <a:rPr lang="en-NZ" smtClean="0"/>
              <a:t>9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794422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Wild about Wildlife presentation</Template>
  <TotalTime>244</TotalTime>
  <Words>435</Words>
  <Application>Microsoft Office PowerPoint</Application>
  <PresentationFormat>Widescreen</PresentationFormat>
  <Paragraphs>104</Paragraphs>
  <Slides>24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Calibri</vt:lpstr>
      <vt:lpstr>Calibri Light</vt:lpstr>
      <vt:lpstr>Mistral</vt:lpstr>
      <vt:lpstr>Office Theme</vt:lpstr>
      <vt:lpstr>  A vision prepared by the  Tui Nature Reserve Wildlife Charitable Trust</vt:lpstr>
      <vt:lpstr>The Trust made a commitment to reverse the decline of our wildlife in New Zealand           </vt:lpstr>
      <vt:lpstr>     Why?</vt:lpstr>
      <vt:lpstr>The Trust has restored 80 hectares of prime native forest                   in the Marlborough Sounds    </vt:lpstr>
      <vt:lpstr>The sanctuary has only used toxin free methods  since it began in 1994 </vt:lpstr>
      <vt:lpstr>3000 Meter ungulate-proof fence almost completed</vt:lpstr>
      <vt:lpstr>Monitoring is done by tunnels, chew cards and our  certified rodent detection dogs</vt:lpstr>
      <vt:lpstr>Restoration process is showing the results</vt:lpstr>
      <vt:lpstr>PowerPoint Presentation</vt:lpstr>
      <vt:lpstr>PowerPoint Presentation</vt:lpstr>
      <vt:lpstr>PowerPoint Presentation</vt:lpstr>
      <vt:lpstr>PowerPoint Presentation</vt:lpstr>
      <vt:lpstr> Growing demand to re-introduce native species                    into restored predator free areas</vt:lpstr>
      <vt:lpstr>Existing facilities “breeding for release” programme at Tui</vt:lpstr>
      <vt:lpstr>A survey in 2015 identified potential release areas into other community projects</vt:lpstr>
      <vt:lpstr>First native species released from our facilities </vt:lpstr>
      <vt:lpstr>     Partnerships are formed to protect the gene pool</vt:lpstr>
      <vt:lpstr>           Cost effective re-locatable aviaries are professionally                     designed with local support  </vt:lpstr>
      <vt:lpstr>The new modular system design has huge benefits   </vt:lpstr>
      <vt:lpstr>                 Other benefits of this unique project</vt:lpstr>
      <vt:lpstr>Promoting and creating awareness</vt:lpstr>
      <vt:lpstr>PowerPoint Presentation</vt:lpstr>
      <vt:lpstr>Involving young people is vital for the future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vision prepared by the  Tui Nature Reserve Wildlife Charitable Trust</dc:title>
  <dc:creator>tui</dc:creator>
  <cp:lastModifiedBy>tui</cp:lastModifiedBy>
  <cp:revision>18</cp:revision>
  <dcterms:created xsi:type="dcterms:W3CDTF">2016-06-25T03:39:22Z</dcterms:created>
  <dcterms:modified xsi:type="dcterms:W3CDTF">2016-10-01T23:20:54Z</dcterms:modified>
</cp:coreProperties>
</file>