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
  </p:notesMasterIdLst>
  <p:sldIdLst>
    <p:sldId id="256" r:id="rId2"/>
    <p:sldId id="257" r:id="rId3"/>
    <p:sldId id="258" r:id="rId4"/>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SEuQmrk3+zqNI1SMlu8hVkLJe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72" d="100"/>
          <a:sy n="72" d="100"/>
        </p:scale>
        <p:origin x="310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viewProps" Target="viewProps.xml"/><Relationship Id="rId3"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5"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14" name="Google Shape;14;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26" name="Google Shape;26;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39" name="Google Shape;39;p9"/>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1" name="Google Shape;41;p9"/>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57" name="Google Shape;57;p12"/>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58" name="Google Shape;58;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5" name="Google Shape;65;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0562" t="6123" r="259" b="23858"/>
          <a:stretch/>
        </p:blipFill>
        <p:spPr>
          <a:xfrm>
            <a:off x="0" y="0"/>
            <a:ext cx="7774902" cy="3426752"/>
          </a:xfrm>
          <a:prstGeom prst="rect">
            <a:avLst/>
          </a:prstGeom>
          <a:noFill/>
          <a:ln>
            <a:noFill/>
          </a:ln>
        </p:spPr>
      </p:pic>
      <p:sp>
        <p:nvSpPr>
          <p:cNvPr id="85" name="Google Shape;85;p1"/>
          <p:cNvSpPr/>
          <p:nvPr/>
        </p:nvSpPr>
        <p:spPr>
          <a:xfrm>
            <a:off x="3461657" y="868608"/>
            <a:ext cx="4313244" cy="1286579"/>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rot="-5400000" flipH="1">
            <a:off x="2661494" y="-99948"/>
            <a:ext cx="2473662" cy="7789029"/>
          </a:xfrm>
          <a:prstGeom prst="parallelogram">
            <a:avLst>
              <a:gd name="adj" fmla="val 304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288478" y="4044325"/>
            <a:ext cx="3483679" cy="535864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The current COVID-19 outbreak illustrates how disruptive and costly novel pathogens can be to companies and employees. HealthCheck is a turnkey solution for employers to manage ongoing employee testing and health status verification. </a:t>
            </a:r>
            <a:endParaRPr/>
          </a:p>
          <a:p>
            <a:pPr marL="0" marR="0" lvl="0" indent="0" algn="l" rtl="0">
              <a:lnSpc>
                <a:spcPct val="114000"/>
              </a:lnSpc>
              <a:spcBef>
                <a:spcPts val="0"/>
              </a:spcBef>
              <a:spcAft>
                <a:spcPts val="0"/>
              </a:spcAft>
              <a:buNone/>
            </a:pPr>
            <a:endParaRPr sz="600" b="0" i="0" u="none" strike="noStrike" cap="none">
              <a:solidFill>
                <a:srgbClr val="3F3F3F"/>
              </a:solidFill>
              <a:latin typeface="Helvetica Neue Light"/>
              <a:ea typeface="Helvetica Neue Light"/>
              <a:cs typeface="Helvetica Neue Light"/>
              <a:sym typeface="Helvetica Neue Light"/>
            </a:endParaRPr>
          </a:p>
          <a:p>
            <a:pPr marL="0" marR="0" lvl="0" indent="0" algn="l" rtl="0">
              <a:lnSpc>
                <a:spcPct val="114000"/>
              </a:lnSpc>
              <a:spcBef>
                <a:spcPts val="0"/>
              </a:spcBef>
              <a:spcAft>
                <a:spcPts val="0"/>
              </a:spcAft>
              <a:buNone/>
            </a:pPr>
            <a:r>
              <a:rPr lang="en-US" sz="1150" b="1" i="0" u="none" strike="noStrike" cap="none">
                <a:solidFill>
                  <a:srgbClr val="3F3F3F"/>
                </a:solidFill>
                <a:latin typeface="Helvetica Neue"/>
                <a:ea typeface="Helvetica Neue"/>
                <a:cs typeface="Helvetica Neue"/>
                <a:sym typeface="Helvetica Neue"/>
              </a:rPr>
              <a:t>Pandemic Response System</a:t>
            </a:r>
            <a:endParaRPr/>
          </a:p>
          <a:p>
            <a:pPr marL="0" marR="0" lvl="0" indent="0" algn="l" rtl="0">
              <a:lnSpc>
                <a:spcPct val="114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Adequate testing and rapid coordinated response is key to containment and cost avoidance. HealthCheck coordinates testing, surveillance, and enables efficient remote triage of consumers who test positive.</a:t>
            </a:r>
            <a:endParaRPr/>
          </a:p>
          <a:p>
            <a:pPr marL="0" marR="0" lvl="0" indent="0" algn="l" rtl="0">
              <a:lnSpc>
                <a:spcPct val="114000"/>
              </a:lnSpc>
              <a:spcBef>
                <a:spcPts val="0"/>
              </a:spcBef>
              <a:spcAft>
                <a:spcPts val="0"/>
              </a:spcAft>
              <a:buNone/>
            </a:pPr>
            <a:endParaRPr sz="600" b="0" i="0" u="none" strike="noStrike" cap="none">
              <a:solidFill>
                <a:srgbClr val="3F3F3F"/>
              </a:solidFill>
              <a:latin typeface="Helvetica Neue Light"/>
              <a:ea typeface="Helvetica Neue Light"/>
              <a:cs typeface="Helvetica Neue Light"/>
              <a:sym typeface="Helvetica Neue Light"/>
            </a:endParaRPr>
          </a:p>
          <a:p>
            <a:pPr marL="0" marR="0" lvl="0" indent="0" algn="l" rtl="0">
              <a:lnSpc>
                <a:spcPct val="114000"/>
              </a:lnSpc>
              <a:spcBef>
                <a:spcPts val="0"/>
              </a:spcBef>
              <a:spcAft>
                <a:spcPts val="0"/>
              </a:spcAft>
              <a:buNone/>
            </a:pPr>
            <a:r>
              <a:rPr lang="en-US" sz="1150" b="1" i="0" u="none" strike="noStrike" cap="none">
                <a:solidFill>
                  <a:srgbClr val="3F3F3F"/>
                </a:solidFill>
                <a:latin typeface="Helvetica Neue"/>
                <a:ea typeface="Helvetica Neue"/>
                <a:cs typeface="Helvetica Neue"/>
                <a:sym typeface="Helvetica Neue"/>
              </a:rPr>
              <a:t>Integrated Testing</a:t>
            </a:r>
            <a:endParaRPr/>
          </a:p>
          <a:p>
            <a:pPr marL="0" marR="0" lvl="0" indent="0" algn="l" rtl="0">
              <a:lnSpc>
                <a:spcPct val="114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Integrated testing options include test kit delivery, integrations with Quest and LabCorp, thousands of affiliated collection sites, and </a:t>
            </a:r>
            <a:r>
              <a:rPr lang="en-US" sz="1050" b="0" i="1" u="none" strike="noStrike" cap="none">
                <a:solidFill>
                  <a:srgbClr val="3F3F3F"/>
                </a:solidFill>
                <a:latin typeface="Helvetica Neue Light"/>
                <a:ea typeface="Helvetica Neue Light"/>
                <a:cs typeface="Helvetica Neue Light"/>
                <a:sym typeface="Helvetica Neue Light"/>
              </a:rPr>
              <a:t>remote</a:t>
            </a:r>
            <a:r>
              <a:rPr lang="en-US" sz="1050" b="0" i="0" u="none" strike="noStrike" cap="none">
                <a:solidFill>
                  <a:srgbClr val="3F3F3F"/>
                </a:solidFill>
                <a:latin typeface="Helvetica Neue Light"/>
                <a:ea typeface="Helvetica Neue Light"/>
                <a:cs typeface="Helvetica Neue Light"/>
                <a:sym typeface="Helvetica Neue Light"/>
              </a:rPr>
              <a:t> point-of-care </a:t>
            </a:r>
            <a:endParaRPr/>
          </a:p>
          <a:p>
            <a:pPr marL="0" marR="0" lvl="0" indent="0" algn="l" rtl="0">
              <a:lnSpc>
                <a:spcPct val="114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rapid tests with results scanned using a cell phone.</a:t>
            </a:r>
            <a:endParaRPr/>
          </a:p>
          <a:p>
            <a:pPr marL="0" marR="0" lvl="0" indent="0" algn="l" rtl="0">
              <a:lnSpc>
                <a:spcPct val="114000"/>
              </a:lnSpc>
              <a:spcBef>
                <a:spcPts val="0"/>
              </a:spcBef>
              <a:spcAft>
                <a:spcPts val="0"/>
              </a:spcAft>
              <a:buNone/>
            </a:pPr>
            <a:endParaRPr sz="700" b="0" i="0" u="none" strike="noStrike" cap="none">
              <a:solidFill>
                <a:srgbClr val="3F3F3F"/>
              </a:solidFill>
              <a:latin typeface="Helvetica Neue Light"/>
              <a:ea typeface="Helvetica Neue Light"/>
              <a:cs typeface="Helvetica Neue Light"/>
              <a:sym typeface="Helvetica Neue Light"/>
            </a:endParaRPr>
          </a:p>
          <a:p>
            <a:pPr marL="0" marR="0" lvl="0" indent="0" algn="l" rtl="0">
              <a:lnSpc>
                <a:spcPct val="113000"/>
              </a:lnSpc>
              <a:spcBef>
                <a:spcPts val="0"/>
              </a:spcBef>
              <a:spcAft>
                <a:spcPts val="0"/>
              </a:spcAft>
              <a:buNone/>
            </a:pPr>
            <a:r>
              <a:rPr lang="en-US" sz="1150" b="1" i="0" u="none" strike="noStrike" cap="none">
                <a:solidFill>
                  <a:srgbClr val="3F3F3F"/>
                </a:solidFill>
                <a:latin typeface="Helvetica Neue"/>
                <a:ea typeface="Helvetica Neue"/>
                <a:cs typeface="Helvetica Neue"/>
                <a:sym typeface="Helvetica Neue"/>
              </a:rPr>
              <a:t>Remote Triage</a:t>
            </a:r>
            <a:endParaRPr/>
          </a:p>
          <a:p>
            <a:pPr marL="0" marR="0" lvl="0" indent="0" algn="l" rtl="0">
              <a:lnSpc>
                <a:spcPct val="113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Positive cases are triaged remotely with conditional response protocols configured to meet occupation health guidelines, including additional diagnostics, telehealth consult, or prescription.</a:t>
            </a:r>
            <a:endParaRPr/>
          </a:p>
          <a:p>
            <a:pPr marL="0" marR="0" lvl="0" indent="0" algn="l" rtl="0">
              <a:lnSpc>
                <a:spcPct val="113000"/>
              </a:lnSpc>
              <a:spcBef>
                <a:spcPts val="0"/>
              </a:spcBef>
              <a:spcAft>
                <a:spcPts val="0"/>
              </a:spcAft>
              <a:buNone/>
            </a:pPr>
            <a:endParaRPr sz="600" b="0" i="0" u="none" strike="noStrike" cap="none">
              <a:solidFill>
                <a:srgbClr val="3F3F3F"/>
              </a:solidFill>
              <a:latin typeface="Helvetica Neue Light"/>
              <a:ea typeface="Helvetica Neue Light"/>
              <a:cs typeface="Helvetica Neue Light"/>
              <a:sym typeface="Helvetica Neue Light"/>
            </a:endParaRPr>
          </a:p>
          <a:p>
            <a:pPr marL="0" marR="0" lvl="0" indent="0" algn="l" rtl="0">
              <a:lnSpc>
                <a:spcPct val="114000"/>
              </a:lnSpc>
              <a:spcBef>
                <a:spcPts val="0"/>
              </a:spcBef>
              <a:spcAft>
                <a:spcPts val="0"/>
              </a:spcAft>
              <a:buNone/>
            </a:pPr>
            <a:r>
              <a:rPr lang="en-US" sz="1150" b="1" i="0" u="none" strike="noStrike" cap="none">
                <a:solidFill>
                  <a:srgbClr val="3F3F3F"/>
                </a:solidFill>
                <a:latin typeface="Helvetica Neue"/>
                <a:ea typeface="Helvetica Neue"/>
                <a:cs typeface="Helvetica Neue"/>
                <a:sym typeface="Helvetica Neue"/>
              </a:rPr>
              <a:t>Private Health Status Verification  </a:t>
            </a:r>
            <a:endParaRPr/>
          </a:p>
          <a:p>
            <a:pPr marL="0" marR="0" lvl="0" indent="0" algn="l" rtl="0">
              <a:lnSpc>
                <a:spcPct val="113000"/>
              </a:lnSpc>
              <a:spcBef>
                <a:spcPts val="0"/>
              </a:spcBef>
              <a:spcAft>
                <a:spcPts val="0"/>
              </a:spcAft>
              <a:buNone/>
            </a:pPr>
            <a:r>
              <a:rPr lang="en-US" sz="1050" b="0" i="0" u="none" strike="noStrike" cap="none">
                <a:solidFill>
                  <a:srgbClr val="3F3F3F"/>
                </a:solidFill>
                <a:latin typeface="Helvetica Neue Light"/>
                <a:ea typeface="Helvetica Neue Light"/>
                <a:cs typeface="Helvetica Neue Light"/>
                <a:sym typeface="Helvetica Neue Light"/>
              </a:rPr>
              <a:t>Digital passports use QR code technology and ‘ready to work’ / ‘not ready for work’ health record abstraction to provide maximum privacy while mitigating risk.</a:t>
            </a:r>
            <a:endParaRPr/>
          </a:p>
          <a:p>
            <a:pPr marL="0" marR="0" lvl="0" indent="0" algn="l" rtl="0">
              <a:lnSpc>
                <a:spcPct val="113000"/>
              </a:lnSpc>
              <a:spcBef>
                <a:spcPts val="0"/>
              </a:spcBef>
              <a:spcAft>
                <a:spcPts val="0"/>
              </a:spcAft>
              <a:buNone/>
            </a:pPr>
            <a:endParaRPr sz="1050" b="0" i="0" u="none" strike="noStrike" cap="none">
              <a:solidFill>
                <a:srgbClr val="3F3F3F"/>
              </a:solidFill>
              <a:latin typeface="Helvetica Neue Light"/>
              <a:ea typeface="Helvetica Neue Light"/>
              <a:cs typeface="Helvetica Neue Light"/>
              <a:sym typeface="Helvetica Neue Light"/>
            </a:endParaRPr>
          </a:p>
        </p:txBody>
      </p:sp>
      <p:sp>
        <p:nvSpPr>
          <p:cNvPr id="88" name="Google Shape;88;p1"/>
          <p:cNvSpPr/>
          <p:nvPr/>
        </p:nvSpPr>
        <p:spPr>
          <a:xfrm>
            <a:off x="276013" y="3354824"/>
            <a:ext cx="3483679"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0" i="0" u="none" strike="noStrike" cap="none">
                <a:solidFill>
                  <a:srgbClr val="00B0F0"/>
                </a:solidFill>
                <a:latin typeface="Helvetica Neue"/>
                <a:ea typeface="Helvetica Neue"/>
                <a:cs typeface="Helvetica Neue"/>
                <a:sym typeface="Helvetica Neue"/>
              </a:rPr>
              <a:t>COVID-19 cost avoidance and risk mitigation solution</a:t>
            </a:r>
            <a:endParaRPr/>
          </a:p>
        </p:txBody>
      </p:sp>
      <p:sp>
        <p:nvSpPr>
          <p:cNvPr id="89" name="Google Shape;89;p1"/>
          <p:cNvSpPr/>
          <p:nvPr/>
        </p:nvSpPr>
        <p:spPr>
          <a:xfrm rot="-5400000">
            <a:off x="2905045" y="6199636"/>
            <a:ext cx="1982750" cy="7792840"/>
          </a:xfrm>
          <a:prstGeom prst="parallelogram">
            <a:avLst>
              <a:gd name="adj" fmla="val 19719"/>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
          <p:cNvSpPr/>
          <p:nvPr/>
        </p:nvSpPr>
        <p:spPr>
          <a:xfrm>
            <a:off x="-428328" y="10086167"/>
            <a:ext cx="9759142" cy="174567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220659" y="9312001"/>
            <a:ext cx="3470429" cy="668218"/>
          </a:xfrm>
          <a:prstGeom prst="rect">
            <a:avLst/>
          </a:prstGeom>
          <a:noFill/>
          <a:ln>
            <a:noFill/>
          </a:ln>
        </p:spPr>
        <p:txBody>
          <a:bodyPr spcFirstLastPara="1" wrap="square" lIns="113100" tIns="56550" rIns="113100" bIns="56550" anchor="t" anchorCtr="0">
            <a:spAutoFit/>
          </a:bodyPr>
          <a:lstStyle/>
          <a:p>
            <a:pPr marL="0" marR="0" lvl="0" indent="0" algn="l" rtl="0">
              <a:spcBef>
                <a:spcPts val="0"/>
              </a:spcBef>
              <a:spcAft>
                <a:spcPts val="0"/>
              </a:spcAft>
              <a:buNone/>
            </a:pPr>
            <a:r>
              <a:rPr lang="en-US" sz="900" b="1">
                <a:solidFill>
                  <a:schemeClr val="lt1"/>
                </a:solidFill>
                <a:latin typeface="Helvetica Neue"/>
                <a:ea typeface="Helvetica Neue"/>
                <a:cs typeface="Helvetica Neue"/>
                <a:sym typeface="Helvetica Neue"/>
              </a:rPr>
              <a:t>SAFE HEALTH SYSTEMS, INC.</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5455 Wilshire Blvd., 12</a:t>
            </a:r>
            <a:r>
              <a:rPr lang="en-US" sz="900" baseline="30000">
                <a:solidFill>
                  <a:schemeClr val="lt1"/>
                </a:solidFill>
                <a:latin typeface="Helvetica Neue Light"/>
                <a:ea typeface="Helvetica Neue Light"/>
                <a:cs typeface="Helvetica Neue Light"/>
                <a:sym typeface="Helvetica Neue Light"/>
              </a:rPr>
              <a:t>th</a:t>
            </a:r>
            <a:r>
              <a:rPr lang="en-US" sz="900">
                <a:solidFill>
                  <a:schemeClr val="lt1"/>
                </a:solidFill>
                <a:latin typeface="Helvetica Neue Light"/>
                <a:ea typeface="Helvetica Neue Light"/>
                <a:cs typeface="Helvetica Neue Light"/>
                <a:sym typeface="Helvetica Neue Light"/>
              </a:rPr>
              <a:t> Floor</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Los Angeles, CA 90036</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310-464-9213 | safehealth.me</a:t>
            </a:r>
            <a:endParaRPr sz="900">
              <a:solidFill>
                <a:schemeClr val="lt1"/>
              </a:solidFill>
              <a:latin typeface="Helvetica Neue Light"/>
              <a:ea typeface="Helvetica Neue Light"/>
              <a:cs typeface="Helvetica Neue Light"/>
              <a:sym typeface="Helvetica Neue Light"/>
            </a:endParaRPr>
          </a:p>
        </p:txBody>
      </p:sp>
      <p:pic>
        <p:nvPicPr>
          <p:cNvPr id="92" name="Google Shape;92;p1"/>
          <p:cNvPicPr preferRelativeResize="0"/>
          <p:nvPr/>
        </p:nvPicPr>
        <p:blipFill rotWithShape="1">
          <a:blip r:embed="rId4">
            <a:alphaModFix/>
          </a:blip>
          <a:srcRect/>
          <a:stretch/>
        </p:blipFill>
        <p:spPr>
          <a:xfrm>
            <a:off x="5676876" y="9586243"/>
            <a:ext cx="812373" cy="338819"/>
          </a:xfrm>
          <a:prstGeom prst="rect">
            <a:avLst/>
          </a:prstGeom>
          <a:noFill/>
          <a:ln>
            <a:noFill/>
          </a:ln>
        </p:spPr>
      </p:pic>
      <p:pic>
        <p:nvPicPr>
          <p:cNvPr id="93" name="Google Shape;93;p1"/>
          <p:cNvPicPr preferRelativeResize="0"/>
          <p:nvPr/>
        </p:nvPicPr>
        <p:blipFill rotWithShape="1">
          <a:blip r:embed="rId5">
            <a:alphaModFix/>
          </a:blip>
          <a:srcRect/>
          <a:stretch/>
        </p:blipFill>
        <p:spPr>
          <a:xfrm>
            <a:off x="6665832" y="9616488"/>
            <a:ext cx="659476" cy="311951"/>
          </a:xfrm>
          <a:prstGeom prst="rect">
            <a:avLst/>
          </a:prstGeom>
          <a:noFill/>
          <a:ln>
            <a:noFill/>
          </a:ln>
        </p:spPr>
      </p:pic>
      <p:pic>
        <p:nvPicPr>
          <p:cNvPr id="94" name="Google Shape;94;p1" descr="Image"/>
          <p:cNvPicPr preferRelativeResize="0"/>
          <p:nvPr/>
        </p:nvPicPr>
        <p:blipFill rotWithShape="1">
          <a:blip r:embed="rId6">
            <a:alphaModFix/>
          </a:blip>
          <a:srcRect r="74789" b="-4521"/>
          <a:stretch/>
        </p:blipFill>
        <p:spPr>
          <a:xfrm>
            <a:off x="4589199" y="9550391"/>
            <a:ext cx="965531" cy="362692"/>
          </a:xfrm>
          <a:prstGeom prst="rect">
            <a:avLst/>
          </a:prstGeom>
          <a:noFill/>
          <a:ln>
            <a:noFill/>
          </a:ln>
        </p:spPr>
      </p:pic>
      <p:sp>
        <p:nvSpPr>
          <p:cNvPr id="95" name="Google Shape;95;p1"/>
          <p:cNvSpPr/>
          <p:nvPr/>
        </p:nvSpPr>
        <p:spPr>
          <a:xfrm>
            <a:off x="3691087" y="1033845"/>
            <a:ext cx="3956131" cy="8649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200" i="1">
                <a:solidFill>
                  <a:schemeClr val="lt1"/>
                </a:solidFill>
                <a:latin typeface="Helvetica Neue"/>
                <a:ea typeface="Helvetica Neue"/>
                <a:cs typeface="Helvetica Neue"/>
                <a:sym typeface="Helvetica Neue"/>
              </a:rPr>
              <a:t>Turnkey Testing and Health Status Verification</a:t>
            </a:r>
            <a:endParaRPr/>
          </a:p>
        </p:txBody>
      </p:sp>
      <p:pic>
        <p:nvPicPr>
          <p:cNvPr id="96" name="Google Shape;96;p1"/>
          <p:cNvPicPr preferRelativeResize="0"/>
          <p:nvPr/>
        </p:nvPicPr>
        <p:blipFill rotWithShape="1">
          <a:blip r:embed="rId7">
            <a:alphaModFix/>
          </a:blip>
          <a:srcRect/>
          <a:stretch/>
        </p:blipFill>
        <p:spPr>
          <a:xfrm>
            <a:off x="4271895" y="3055488"/>
            <a:ext cx="2911026" cy="550735"/>
          </a:xfrm>
          <a:prstGeom prst="rect">
            <a:avLst/>
          </a:prstGeom>
          <a:noFill/>
          <a:ln>
            <a:noFill/>
          </a:ln>
        </p:spPr>
      </p:pic>
      <p:pic>
        <p:nvPicPr>
          <p:cNvPr id="97" name="Google Shape;97;p1" descr="Schedule.png"/>
          <p:cNvPicPr preferRelativeResize="0"/>
          <p:nvPr/>
        </p:nvPicPr>
        <p:blipFill rotWithShape="1">
          <a:blip r:embed="rId8">
            <a:alphaModFix/>
          </a:blip>
          <a:srcRect l="375" r="375"/>
          <a:stretch/>
        </p:blipFill>
        <p:spPr>
          <a:xfrm>
            <a:off x="3909923" y="3848413"/>
            <a:ext cx="2358015" cy="4690400"/>
          </a:xfrm>
          <a:prstGeom prst="rect">
            <a:avLst/>
          </a:prstGeom>
          <a:noFill/>
          <a:ln>
            <a:noFill/>
          </a:ln>
        </p:spPr>
      </p:pic>
      <p:pic>
        <p:nvPicPr>
          <p:cNvPr id="98" name="Google Shape;98;p1" descr="A picture containing clock&#10;&#10;Description automatically generated"/>
          <p:cNvPicPr preferRelativeResize="0"/>
          <p:nvPr/>
        </p:nvPicPr>
        <p:blipFill rotWithShape="1">
          <a:blip r:embed="rId9">
            <a:alphaModFix/>
          </a:blip>
          <a:srcRect/>
          <a:stretch/>
        </p:blipFill>
        <p:spPr>
          <a:xfrm>
            <a:off x="5636654" y="3835361"/>
            <a:ext cx="1688653" cy="3007067"/>
          </a:xfrm>
          <a:prstGeom prst="rect">
            <a:avLst/>
          </a:prstGeom>
          <a:noFill/>
          <a:ln>
            <a:noFill/>
          </a:ln>
        </p:spPr>
      </p:pic>
      <p:pic>
        <p:nvPicPr>
          <p:cNvPr id="99" name="Google Shape;99;p1" descr="A screenshot of a cell phone&#10;&#10;Description automatically generated"/>
          <p:cNvPicPr preferRelativeResize="0"/>
          <p:nvPr/>
        </p:nvPicPr>
        <p:blipFill rotWithShape="1">
          <a:blip r:embed="rId10">
            <a:alphaModFix/>
          </a:blip>
          <a:srcRect b="13833"/>
          <a:stretch/>
        </p:blipFill>
        <p:spPr>
          <a:xfrm>
            <a:off x="4326021" y="4426585"/>
            <a:ext cx="1993928" cy="3162158"/>
          </a:xfrm>
          <a:prstGeom prst="rect">
            <a:avLst/>
          </a:prstGeom>
          <a:noFill/>
          <a:ln>
            <a:noFill/>
          </a:ln>
        </p:spPr>
      </p:pic>
      <p:pic>
        <p:nvPicPr>
          <p:cNvPr id="100" name="Google Shape;100;p1" descr="A close up of a comb&#10;&#10;Description automatically generated"/>
          <p:cNvPicPr preferRelativeResize="0"/>
          <p:nvPr/>
        </p:nvPicPr>
        <p:blipFill rotWithShape="1">
          <a:blip r:embed="rId11">
            <a:alphaModFix/>
          </a:blip>
          <a:srcRect/>
          <a:stretch/>
        </p:blipFill>
        <p:spPr>
          <a:xfrm>
            <a:off x="4481821" y="6486008"/>
            <a:ext cx="1372665" cy="236423"/>
          </a:xfrm>
          <a:prstGeom prst="rect">
            <a:avLst/>
          </a:prstGeom>
          <a:noFill/>
          <a:ln>
            <a:noFill/>
          </a:ln>
        </p:spPr>
      </p:pic>
      <p:pic>
        <p:nvPicPr>
          <p:cNvPr id="101" name="Google Shape;101;p1" descr="A close up of a card&#10;&#10;Description automatically generated"/>
          <p:cNvPicPr preferRelativeResize="0"/>
          <p:nvPr/>
        </p:nvPicPr>
        <p:blipFill rotWithShape="1">
          <a:blip r:embed="rId12">
            <a:alphaModFix/>
          </a:blip>
          <a:srcRect t="2487"/>
          <a:stretch/>
        </p:blipFill>
        <p:spPr>
          <a:xfrm>
            <a:off x="4103743" y="4504025"/>
            <a:ext cx="2040306" cy="3493932"/>
          </a:xfrm>
          <a:prstGeom prst="rect">
            <a:avLst/>
          </a:prstGeom>
          <a:noFill/>
          <a:ln>
            <a:noFill/>
          </a:ln>
        </p:spPr>
      </p:pic>
      <p:pic>
        <p:nvPicPr>
          <p:cNvPr id="102" name="Google Shape;102;p1" descr="Schedule.png"/>
          <p:cNvPicPr preferRelativeResize="0"/>
          <p:nvPr/>
        </p:nvPicPr>
        <p:blipFill rotWithShape="1">
          <a:blip r:embed="rId8">
            <a:alphaModFix/>
          </a:blip>
          <a:srcRect l="375" r="375"/>
          <a:stretch/>
        </p:blipFill>
        <p:spPr>
          <a:xfrm>
            <a:off x="5289203" y="3834933"/>
            <a:ext cx="2358015" cy="4690400"/>
          </a:xfrm>
          <a:prstGeom prst="rect">
            <a:avLst/>
          </a:prstGeom>
          <a:noFill/>
          <a:ln>
            <a:noFill/>
          </a:ln>
        </p:spPr>
      </p:pic>
      <p:pic>
        <p:nvPicPr>
          <p:cNvPr id="103" name="Google Shape;103;p1" descr="A screenshot of a cell phone&#10;&#10;Description automatically generated"/>
          <p:cNvPicPr preferRelativeResize="0"/>
          <p:nvPr/>
        </p:nvPicPr>
        <p:blipFill rotWithShape="1">
          <a:blip r:embed="rId13">
            <a:alphaModFix/>
          </a:blip>
          <a:srcRect t="2171"/>
          <a:stretch/>
        </p:blipFill>
        <p:spPr>
          <a:xfrm>
            <a:off x="5493946" y="4521288"/>
            <a:ext cx="1966542" cy="3425873"/>
          </a:xfrm>
          <a:prstGeom prst="rect">
            <a:avLst/>
          </a:prstGeom>
          <a:noFill/>
          <a:ln>
            <a:noFill/>
          </a:ln>
        </p:spPr>
      </p:pic>
      <p:pic>
        <p:nvPicPr>
          <p:cNvPr id="104" name="Google Shape;104;p1" descr="A picture containing drawing&#10;&#10;Description automatically generated"/>
          <p:cNvPicPr preferRelativeResize="0"/>
          <p:nvPr/>
        </p:nvPicPr>
        <p:blipFill rotWithShape="1">
          <a:blip r:embed="rId14">
            <a:alphaModFix/>
          </a:blip>
          <a:srcRect/>
          <a:stretch/>
        </p:blipFill>
        <p:spPr>
          <a:xfrm>
            <a:off x="5232162" y="8793747"/>
            <a:ext cx="778221" cy="389112"/>
          </a:xfrm>
          <a:prstGeom prst="rect">
            <a:avLst/>
          </a:prstGeom>
          <a:noFill/>
          <a:ln>
            <a:noFill/>
          </a:ln>
        </p:spPr>
      </p:pic>
      <p:sp>
        <p:nvSpPr>
          <p:cNvPr id="105" name="Google Shape;105;p1"/>
          <p:cNvSpPr/>
          <p:nvPr/>
        </p:nvSpPr>
        <p:spPr>
          <a:xfrm>
            <a:off x="4200484" y="8871941"/>
            <a:ext cx="1476392" cy="2168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7F7F7F"/>
                </a:solidFill>
                <a:latin typeface="Helvetica Neue Light"/>
                <a:ea typeface="Helvetica Neue Light"/>
                <a:cs typeface="Helvetica Neue Light"/>
                <a:sym typeface="Helvetica Neue Light"/>
              </a:rPr>
              <a:t>POWERED BY</a:t>
            </a:r>
            <a:endParaRPr sz="800" b="1">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
          <p:cNvPicPr preferRelativeResize="0"/>
          <p:nvPr/>
        </p:nvPicPr>
        <p:blipFill rotWithShape="1">
          <a:blip r:embed="rId3">
            <a:alphaModFix/>
          </a:blip>
          <a:srcRect r="21137"/>
          <a:stretch/>
        </p:blipFill>
        <p:spPr>
          <a:xfrm>
            <a:off x="3938305" y="-3280"/>
            <a:ext cx="3832085" cy="3566672"/>
          </a:xfrm>
          <a:prstGeom prst="rect">
            <a:avLst/>
          </a:prstGeom>
          <a:noFill/>
          <a:ln>
            <a:noFill/>
          </a:ln>
        </p:spPr>
      </p:pic>
      <p:sp>
        <p:nvSpPr>
          <p:cNvPr id="111" name="Google Shape;111;p2"/>
          <p:cNvSpPr txBox="1"/>
          <p:nvPr/>
        </p:nvSpPr>
        <p:spPr>
          <a:xfrm>
            <a:off x="2124201" y="7804056"/>
            <a:ext cx="1764173" cy="9912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3F3F3F"/>
                </a:solidFill>
                <a:latin typeface="Helvetica Neue"/>
                <a:ea typeface="Helvetica Neue"/>
                <a:cs typeface="Helvetica Neue"/>
                <a:sym typeface="Helvetica Neue"/>
              </a:rPr>
              <a:t>Conditional Response</a:t>
            </a:r>
            <a:endParaRPr/>
          </a:p>
          <a:p>
            <a:pPr marL="0" marR="0" lvl="0" indent="0" algn="ctr" rtl="0">
              <a:lnSpc>
                <a:spcPct val="110000"/>
              </a:lnSpc>
              <a:spcBef>
                <a:spcPts val="200"/>
              </a:spcBef>
              <a:spcAft>
                <a:spcPts val="0"/>
              </a:spcAft>
              <a:buNone/>
            </a:pPr>
            <a:r>
              <a:rPr lang="en-US" sz="900">
                <a:solidFill>
                  <a:srgbClr val="3F3F3F"/>
                </a:solidFill>
                <a:latin typeface="Helvetica Neue Light"/>
                <a:ea typeface="Helvetica Neue Light"/>
                <a:cs typeface="Helvetica Neue Light"/>
                <a:sym typeface="Helvetica Neue Light"/>
              </a:rPr>
              <a:t>Users are instructed on next steps based on the results of the daily symptom checker, including testing as needed. </a:t>
            </a:r>
            <a:endParaRPr/>
          </a:p>
        </p:txBody>
      </p:sp>
      <p:sp>
        <p:nvSpPr>
          <p:cNvPr id="112" name="Google Shape;112;p2"/>
          <p:cNvSpPr txBox="1"/>
          <p:nvPr/>
        </p:nvSpPr>
        <p:spPr>
          <a:xfrm>
            <a:off x="220659" y="7804056"/>
            <a:ext cx="1701743" cy="9912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3F3F3F"/>
                </a:solidFill>
                <a:latin typeface="Helvetica Neue"/>
                <a:ea typeface="Helvetica Neue"/>
                <a:cs typeface="Helvetica Neue"/>
                <a:sym typeface="Helvetica Neue"/>
              </a:rPr>
              <a:t>Symptom Checker</a:t>
            </a:r>
            <a:endParaRPr/>
          </a:p>
          <a:p>
            <a:pPr marL="0" marR="0" lvl="0" indent="0" algn="ctr" rtl="0">
              <a:lnSpc>
                <a:spcPct val="110000"/>
              </a:lnSpc>
              <a:spcBef>
                <a:spcPts val="200"/>
              </a:spcBef>
              <a:spcAft>
                <a:spcPts val="0"/>
              </a:spcAft>
              <a:buNone/>
            </a:pPr>
            <a:r>
              <a:rPr lang="en-US" sz="900">
                <a:solidFill>
                  <a:srgbClr val="3F3F3F"/>
                </a:solidFill>
                <a:latin typeface="Helvetica Neue Light"/>
                <a:ea typeface="Helvetica Neue Light"/>
                <a:cs typeface="Helvetica Neue Light"/>
                <a:sym typeface="Helvetica Neue Light"/>
              </a:rPr>
              <a:t>Users are prompted to take the symptom checker at predefined intervals and self report any symptoms.</a:t>
            </a:r>
            <a:endParaRPr/>
          </a:p>
        </p:txBody>
      </p:sp>
      <p:sp>
        <p:nvSpPr>
          <p:cNvPr id="113" name="Google Shape;113;p2"/>
          <p:cNvSpPr/>
          <p:nvPr/>
        </p:nvSpPr>
        <p:spPr>
          <a:xfrm rot="-5400000">
            <a:off x="2905045" y="6199636"/>
            <a:ext cx="1982750" cy="7792840"/>
          </a:xfrm>
          <a:prstGeom prst="parallelogram">
            <a:avLst>
              <a:gd name="adj" fmla="val 19719"/>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2"/>
          <p:cNvSpPr/>
          <p:nvPr/>
        </p:nvSpPr>
        <p:spPr>
          <a:xfrm>
            <a:off x="-428328" y="10086167"/>
            <a:ext cx="9759142" cy="174567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
          <p:cNvSpPr/>
          <p:nvPr/>
        </p:nvSpPr>
        <p:spPr>
          <a:xfrm>
            <a:off x="16374" y="3746181"/>
            <a:ext cx="7764854" cy="484235"/>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2200">
                <a:solidFill>
                  <a:srgbClr val="3F3F3F"/>
                </a:solidFill>
                <a:latin typeface="Helvetica Neue"/>
                <a:ea typeface="Helvetica Neue"/>
                <a:cs typeface="Helvetica Neue"/>
                <a:sym typeface="Helvetica Neue"/>
              </a:rPr>
              <a:t>Here’s how it works</a:t>
            </a:r>
            <a:endParaRPr sz="2200">
              <a:solidFill>
                <a:srgbClr val="3F3F3F"/>
              </a:solidFill>
              <a:latin typeface="Helvetica Neue"/>
              <a:ea typeface="Helvetica Neue"/>
              <a:cs typeface="Helvetica Neue"/>
              <a:sym typeface="Helvetica Neue"/>
            </a:endParaRPr>
          </a:p>
        </p:txBody>
      </p:sp>
      <p:pic>
        <p:nvPicPr>
          <p:cNvPr id="116" name="Google Shape;116;p2" descr="Schedule.png"/>
          <p:cNvPicPr preferRelativeResize="0"/>
          <p:nvPr/>
        </p:nvPicPr>
        <p:blipFill rotWithShape="1">
          <a:blip r:embed="rId4">
            <a:alphaModFix/>
          </a:blip>
          <a:srcRect l="375" r="375"/>
          <a:stretch/>
        </p:blipFill>
        <p:spPr>
          <a:xfrm>
            <a:off x="262844" y="4414613"/>
            <a:ext cx="1630912" cy="3244097"/>
          </a:xfrm>
          <a:prstGeom prst="rect">
            <a:avLst/>
          </a:prstGeom>
          <a:noFill/>
          <a:ln>
            <a:noFill/>
          </a:ln>
        </p:spPr>
      </p:pic>
      <p:pic>
        <p:nvPicPr>
          <p:cNvPr id="117" name="Google Shape;117;p2" descr="Schedule.png"/>
          <p:cNvPicPr preferRelativeResize="0"/>
          <p:nvPr/>
        </p:nvPicPr>
        <p:blipFill rotWithShape="1">
          <a:blip r:embed="rId4">
            <a:alphaModFix/>
          </a:blip>
          <a:srcRect l="375" r="375"/>
          <a:stretch/>
        </p:blipFill>
        <p:spPr>
          <a:xfrm>
            <a:off x="2155907" y="4431312"/>
            <a:ext cx="1630912" cy="3244097"/>
          </a:xfrm>
          <a:prstGeom prst="rect">
            <a:avLst/>
          </a:prstGeom>
          <a:noFill/>
          <a:ln>
            <a:noFill/>
          </a:ln>
        </p:spPr>
      </p:pic>
      <p:pic>
        <p:nvPicPr>
          <p:cNvPr id="118" name="Google Shape;118;p2" descr="Schedule.png"/>
          <p:cNvPicPr preferRelativeResize="0"/>
          <p:nvPr/>
        </p:nvPicPr>
        <p:blipFill rotWithShape="1">
          <a:blip r:embed="rId4">
            <a:alphaModFix/>
          </a:blip>
          <a:srcRect l="375" r="375"/>
          <a:stretch/>
        </p:blipFill>
        <p:spPr>
          <a:xfrm>
            <a:off x="4027704" y="4425941"/>
            <a:ext cx="1630912" cy="3244097"/>
          </a:xfrm>
          <a:prstGeom prst="rect">
            <a:avLst/>
          </a:prstGeom>
          <a:noFill/>
          <a:ln>
            <a:noFill/>
          </a:ln>
        </p:spPr>
      </p:pic>
      <p:pic>
        <p:nvPicPr>
          <p:cNvPr id="119" name="Google Shape;119;p2" descr="Schedule.png"/>
          <p:cNvPicPr preferRelativeResize="0"/>
          <p:nvPr/>
        </p:nvPicPr>
        <p:blipFill rotWithShape="1">
          <a:blip r:embed="rId4">
            <a:alphaModFix/>
          </a:blip>
          <a:srcRect l="375" r="375"/>
          <a:stretch/>
        </p:blipFill>
        <p:spPr>
          <a:xfrm>
            <a:off x="5878234" y="4420679"/>
            <a:ext cx="1630912" cy="3244097"/>
          </a:xfrm>
          <a:prstGeom prst="rect">
            <a:avLst/>
          </a:prstGeom>
          <a:noFill/>
          <a:ln>
            <a:noFill/>
          </a:ln>
        </p:spPr>
      </p:pic>
      <p:pic>
        <p:nvPicPr>
          <p:cNvPr id="120" name="Google Shape;120;p2" descr="A screenshot of a cell phone&#10;&#10;Description automatically generated"/>
          <p:cNvPicPr preferRelativeResize="0"/>
          <p:nvPr/>
        </p:nvPicPr>
        <p:blipFill rotWithShape="1">
          <a:blip r:embed="rId5">
            <a:alphaModFix/>
          </a:blip>
          <a:srcRect t="83023" b="7006"/>
          <a:stretch/>
        </p:blipFill>
        <p:spPr>
          <a:xfrm>
            <a:off x="391360" y="6936183"/>
            <a:ext cx="1393291" cy="301087"/>
          </a:xfrm>
          <a:prstGeom prst="rect">
            <a:avLst/>
          </a:prstGeom>
          <a:noFill/>
          <a:ln>
            <a:noFill/>
          </a:ln>
        </p:spPr>
      </p:pic>
      <p:pic>
        <p:nvPicPr>
          <p:cNvPr id="121" name="Google Shape;121;p2" descr="A screenshot of a cell phone&#10;&#10;Description automatically generated"/>
          <p:cNvPicPr preferRelativeResize="0"/>
          <p:nvPr/>
        </p:nvPicPr>
        <p:blipFill rotWithShape="1">
          <a:blip r:embed="rId5">
            <a:alphaModFix/>
          </a:blip>
          <a:srcRect t="84500" b="7006"/>
          <a:stretch/>
        </p:blipFill>
        <p:spPr>
          <a:xfrm>
            <a:off x="2274196" y="6987911"/>
            <a:ext cx="1393291" cy="256491"/>
          </a:xfrm>
          <a:prstGeom prst="rect">
            <a:avLst/>
          </a:prstGeom>
          <a:noFill/>
          <a:ln>
            <a:noFill/>
          </a:ln>
        </p:spPr>
      </p:pic>
      <p:pic>
        <p:nvPicPr>
          <p:cNvPr id="122" name="Google Shape;122;p2"/>
          <p:cNvPicPr preferRelativeResize="0"/>
          <p:nvPr/>
        </p:nvPicPr>
        <p:blipFill rotWithShape="1">
          <a:blip r:embed="rId6">
            <a:alphaModFix/>
          </a:blip>
          <a:srcRect t="14200" b="2022"/>
          <a:stretch/>
        </p:blipFill>
        <p:spPr>
          <a:xfrm>
            <a:off x="2274196" y="4882082"/>
            <a:ext cx="1393291" cy="2420296"/>
          </a:xfrm>
          <a:prstGeom prst="rect">
            <a:avLst/>
          </a:prstGeom>
          <a:noFill/>
          <a:ln>
            <a:noFill/>
          </a:ln>
        </p:spPr>
      </p:pic>
      <p:pic>
        <p:nvPicPr>
          <p:cNvPr id="123" name="Google Shape;123;p2"/>
          <p:cNvPicPr preferRelativeResize="0"/>
          <p:nvPr/>
        </p:nvPicPr>
        <p:blipFill rotWithShape="1">
          <a:blip r:embed="rId6">
            <a:alphaModFix/>
          </a:blip>
          <a:srcRect t="14200" b="27886"/>
          <a:stretch/>
        </p:blipFill>
        <p:spPr>
          <a:xfrm>
            <a:off x="2274196" y="4979608"/>
            <a:ext cx="1393291" cy="1673107"/>
          </a:xfrm>
          <a:prstGeom prst="rect">
            <a:avLst/>
          </a:prstGeom>
          <a:noFill/>
          <a:ln>
            <a:noFill/>
          </a:ln>
        </p:spPr>
      </p:pic>
      <p:pic>
        <p:nvPicPr>
          <p:cNvPr id="124" name="Google Shape;124;p2" descr="A close up of a card&#10;&#10;Description automatically generated"/>
          <p:cNvPicPr preferRelativeResize="0"/>
          <p:nvPr/>
        </p:nvPicPr>
        <p:blipFill rotWithShape="1">
          <a:blip r:embed="rId7">
            <a:alphaModFix/>
          </a:blip>
          <a:srcRect t="2487"/>
          <a:stretch/>
        </p:blipFill>
        <p:spPr>
          <a:xfrm>
            <a:off x="4148082" y="4893776"/>
            <a:ext cx="1373398" cy="2351882"/>
          </a:xfrm>
          <a:prstGeom prst="rect">
            <a:avLst/>
          </a:prstGeom>
          <a:noFill/>
          <a:ln>
            <a:noFill/>
          </a:ln>
        </p:spPr>
      </p:pic>
      <p:sp>
        <p:nvSpPr>
          <p:cNvPr id="125" name="Google Shape;125;p2"/>
          <p:cNvSpPr txBox="1"/>
          <p:nvPr/>
        </p:nvSpPr>
        <p:spPr>
          <a:xfrm>
            <a:off x="2282930" y="5804541"/>
            <a:ext cx="1384557" cy="95410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3F3F3F"/>
                </a:solidFill>
                <a:latin typeface="Avenir"/>
                <a:ea typeface="Avenir"/>
                <a:cs typeface="Avenir"/>
                <a:sym typeface="Avenir"/>
              </a:rPr>
              <a:t>You may have an active COVID-19 infection. Please self quarantine,      a test kit is in route to you. </a:t>
            </a:r>
            <a:endParaRPr/>
          </a:p>
          <a:p>
            <a:pPr marL="0" marR="0" lvl="0" indent="0" algn="ctr" rtl="0">
              <a:spcBef>
                <a:spcPts val="0"/>
              </a:spcBef>
              <a:spcAft>
                <a:spcPts val="0"/>
              </a:spcAft>
              <a:buNone/>
            </a:pPr>
            <a:endParaRPr sz="800">
              <a:solidFill>
                <a:srgbClr val="3F3F3F"/>
              </a:solidFill>
              <a:latin typeface="Avenir"/>
              <a:ea typeface="Avenir"/>
              <a:cs typeface="Avenir"/>
              <a:sym typeface="Avenir"/>
            </a:endParaRPr>
          </a:p>
          <a:p>
            <a:pPr marL="0" marR="0" lvl="0" indent="0" algn="ctr" rtl="0">
              <a:spcBef>
                <a:spcPts val="0"/>
              </a:spcBef>
              <a:spcAft>
                <a:spcPts val="0"/>
              </a:spcAft>
              <a:buNone/>
            </a:pPr>
            <a:endParaRPr sz="800">
              <a:solidFill>
                <a:srgbClr val="3F3F3F"/>
              </a:solidFill>
              <a:latin typeface="Avenir"/>
              <a:ea typeface="Avenir"/>
              <a:cs typeface="Avenir"/>
              <a:sym typeface="Avenir"/>
            </a:endParaRPr>
          </a:p>
        </p:txBody>
      </p:sp>
      <p:pic>
        <p:nvPicPr>
          <p:cNvPr id="126" name="Google Shape;126;p2" descr="A screenshot of a cell phone&#10;&#10;Description automatically generated"/>
          <p:cNvPicPr preferRelativeResize="0"/>
          <p:nvPr/>
        </p:nvPicPr>
        <p:blipFill rotWithShape="1">
          <a:blip r:embed="rId8">
            <a:alphaModFix/>
          </a:blip>
          <a:srcRect t="3143" b="78989"/>
          <a:stretch/>
        </p:blipFill>
        <p:spPr>
          <a:xfrm>
            <a:off x="374124" y="4886977"/>
            <a:ext cx="1349105" cy="452450"/>
          </a:xfrm>
          <a:prstGeom prst="rect">
            <a:avLst/>
          </a:prstGeom>
          <a:noFill/>
          <a:ln>
            <a:noFill/>
          </a:ln>
        </p:spPr>
      </p:pic>
      <p:pic>
        <p:nvPicPr>
          <p:cNvPr id="127" name="Google Shape;127;p2" descr="A screenshot of a cell phone&#10;&#10;Description automatically generated"/>
          <p:cNvPicPr preferRelativeResize="0"/>
          <p:nvPr/>
        </p:nvPicPr>
        <p:blipFill rotWithShape="1">
          <a:blip r:embed="rId9">
            <a:alphaModFix/>
          </a:blip>
          <a:srcRect t="8358"/>
          <a:stretch/>
        </p:blipFill>
        <p:spPr>
          <a:xfrm>
            <a:off x="404524" y="5030540"/>
            <a:ext cx="1381945" cy="2255214"/>
          </a:xfrm>
          <a:prstGeom prst="rect">
            <a:avLst/>
          </a:prstGeom>
          <a:noFill/>
          <a:ln>
            <a:noFill/>
          </a:ln>
        </p:spPr>
      </p:pic>
      <p:pic>
        <p:nvPicPr>
          <p:cNvPr id="128" name="Google Shape;128;p2"/>
          <p:cNvPicPr preferRelativeResize="0"/>
          <p:nvPr/>
        </p:nvPicPr>
        <p:blipFill rotWithShape="1">
          <a:blip r:embed="rId10">
            <a:alphaModFix/>
          </a:blip>
          <a:srcRect/>
          <a:stretch/>
        </p:blipFill>
        <p:spPr>
          <a:xfrm>
            <a:off x="4338382" y="9660995"/>
            <a:ext cx="608530" cy="253801"/>
          </a:xfrm>
          <a:prstGeom prst="rect">
            <a:avLst/>
          </a:prstGeom>
          <a:noFill/>
          <a:ln>
            <a:noFill/>
          </a:ln>
        </p:spPr>
      </p:pic>
      <p:pic>
        <p:nvPicPr>
          <p:cNvPr id="129" name="Google Shape;129;p2"/>
          <p:cNvPicPr preferRelativeResize="0"/>
          <p:nvPr/>
        </p:nvPicPr>
        <p:blipFill rotWithShape="1">
          <a:blip r:embed="rId11">
            <a:alphaModFix/>
          </a:blip>
          <a:srcRect/>
          <a:stretch/>
        </p:blipFill>
        <p:spPr>
          <a:xfrm>
            <a:off x="3596826" y="9641844"/>
            <a:ext cx="608529" cy="287852"/>
          </a:xfrm>
          <a:prstGeom prst="rect">
            <a:avLst/>
          </a:prstGeom>
          <a:noFill/>
          <a:ln>
            <a:noFill/>
          </a:ln>
        </p:spPr>
      </p:pic>
      <p:pic>
        <p:nvPicPr>
          <p:cNvPr id="130" name="Google Shape;130;p2" descr="Image"/>
          <p:cNvPicPr preferRelativeResize="0"/>
          <p:nvPr/>
        </p:nvPicPr>
        <p:blipFill rotWithShape="1">
          <a:blip r:embed="rId12">
            <a:alphaModFix/>
          </a:blip>
          <a:srcRect r="74789" b="-4521"/>
          <a:stretch/>
        </p:blipFill>
        <p:spPr>
          <a:xfrm>
            <a:off x="2790646" y="9641844"/>
            <a:ext cx="723256" cy="271684"/>
          </a:xfrm>
          <a:prstGeom prst="rect">
            <a:avLst/>
          </a:prstGeom>
          <a:noFill/>
          <a:ln>
            <a:noFill/>
          </a:ln>
        </p:spPr>
      </p:pic>
      <p:pic>
        <p:nvPicPr>
          <p:cNvPr id="131" name="Google Shape;131;p2" descr="A picture containing drawing&#10;&#10;Description automatically generated"/>
          <p:cNvPicPr preferRelativeResize="0"/>
          <p:nvPr/>
        </p:nvPicPr>
        <p:blipFill rotWithShape="1">
          <a:blip r:embed="rId13">
            <a:alphaModFix/>
          </a:blip>
          <a:srcRect/>
          <a:stretch/>
        </p:blipFill>
        <p:spPr>
          <a:xfrm>
            <a:off x="6457589" y="9503348"/>
            <a:ext cx="1185548" cy="592774"/>
          </a:xfrm>
          <a:prstGeom prst="rect">
            <a:avLst/>
          </a:prstGeom>
          <a:noFill/>
          <a:ln>
            <a:noFill/>
          </a:ln>
        </p:spPr>
      </p:pic>
      <p:pic>
        <p:nvPicPr>
          <p:cNvPr id="132" name="Google Shape;132;p2"/>
          <p:cNvPicPr preferRelativeResize="0"/>
          <p:nvPr/>
        </p:nvPicPr>
        <p:blipFill rotWithShape="1">
          <a:blip r:embed="rId14">
            <a:alphaModFix/>
          </a:blip>
          <a:srcRect/>
          <a:stretch/>
        </p:blipFill>
        <p:spPr>
          <a:xfrm>
            <a:off x="2895601" y="-2096"/>
            <a:ext cx="2859190" cy="3582144"/>
          </a:xfrm>
          <a:prstGeom prst="rect">
            <a:avLst/>
          </a:prstGeom>
          <a:noFill/>
          <a:ln>
            <a:noFill/>
          </a:ln>
        </p:spPr>
      </p:pic>
      <p:pic>
        <p:nvPicPr>
          <p:cNvPr id="133" name="Google Shape;133;p2"/>
          <p:cNvPicPr preferRelativeResize="0"/>
          <p:nvPr/>
        </p:nvPicPr>
        <p:blipFill rotWithShape="1">
          <a:blip r:embed="rId14">
            <a:alphaModFix/>
          </a:blip>
          <a:srcRect r="54123"/>
          <a:stretch/>
        </p:blipFill>
        <p:spPr>
          <a:xfrm>
            <a:off x="-1" y="-2096"/>
            <a:ext cx="3770032" cy="3584448"/>
          </a:xfrm>
          <a:prstGeom prst="rect">
            <a:avLst/>
          </a:prstGeom>
          <a:noFill/>
          <a:ln>
            <a:noFill/>
          </a:ln>
        </p:spPr>
      </p:pic>
      <p:sp>
        <p:nvSpPr>
          <p:cNvPr id="134" name="Google Shape;134;p2"/>
          <p:cNvSpPr/>
          <p:nvPr/>
        </p:nvSpPr>
        <p:spPr>
          <a:xfrm>
            <a:off x="321991" y="583872"/>
            <a:ext cx="3906456" cy="2571013"/>
          </a:xfrm>
          <a:prstGeom prst="roundRect">
            <a:avLst>
              <a:gd name="adj" fmla="val 8063"/>
            </a:avLst>
          </a:prstGeom>
          <a:solidFill>
            <a:schemeClr val="lt1">
              <a:alpha val="6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
          <p:cNvSpPr txBox="1"/>
          <p:nvPr/>
        </p:nvSpPr>
        <p:spPr>
          <a:xfrm>
            <a:off x="479132" y="714977"/>
            <a:ext cx="37493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3F3F3F"/>
                </a:solidFill>
                <a:latin typeface="Helvetica Neue"/>
                <a:ea typeface="Helvetica Neue"/>
                <a:cs typeface="Helvetica Neue"/>
                <a:sym typeface="Helvetica Neue"/>
              </a:rPr>
              <a:t>Connected Diagnostics </a:t>
            </a:r>
            <a:r>
              <a:rPr lang="en-US" sz="1400" b="1">
                <a:solidFill>
                  <a:srgbClr val="3F3F3F"/>
                </a:solidFill>
                <a:latin typeface="Helvetica Neue"/>
                <a:ea typeface="Helvetica Neue"/>
                <a:cs typeface="Helvetica Neue"/>
                <a:sym typeface="Helvetica Neue"/>
              </a:rPr>
              <a:t>enables early detection and cost avoidance</a:t>
            </a:r>
            <a:endParaRPr/>
          </a:p>
        </p:txBody>
      </p:sp>
      <p:sp>
        <p:nvSpPr>
          <p:cNvPr id="136" name="Google Shape;136;p2"/>
          <p:cNvSpPr/>
          <p:nvPr/>
        </p:nvSpPr>
        <p:spPr>
          <a:xfrm>
            <a:off x="493048" y="1256810"/>
            <a:ext cx="3583454" cy="1688796"/>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4000"/>
              </a:lnSpc>
              <a:spcBef>
                <a:spcPts val="0"/>
              </a:spcBef>
              <a:spcAft>
                <a:spcPts val="0"/>
              </a:spcAft>
              <a:buClr>
                <a:srgbClr val="3F3F3F"/>
              </a:buClr>
              <a:buSzPts val="1100"/>
              <a:buFont typeface="Arial"/>
              <a:buChar char="•"/>
            </a:pPr>
            <a:r>
              <a:rPr lang="en-US" sz="1100">
                <a:solidFill>
                  <a:srgbClr val="3F3F3F"/>
                </a:solidFill>
                <a:latin typeface="Helvetica Neue Light"/>
                <a:ea typeface="Helvetica Neue Light"/>
                <a:cs typeface="Helvetica Neue Light"/>
                <a:sym typeface="Helvetica Neue Light"/>
              </a:rPr>
              <a:t>Onsite real-time molecular testing for early pre-symptom infections with results in 20 minutes</a:t>
            </a:r>
            <a:endParaRPr/>
          </a:p>
          <a:p>
            <a:pPr marL="0" marR="0" lvl="0" indent="0" algn="l" rtl="0">
              <a:lnSpc>
                <a:spcPct val="114000"/>
              </a:lnSpc>
              <a:spcBef>
                <a:spcPts val="0"/>
              </a:spcBef>
              <a:spcAft>
                <a:spcPts val="0"/>
              </a:spcAft>
              <a:buNone/>
            </a:pPr>
            <a:endParaRPr sz="500">
              <a:solidFill>
                <a:srgbClr val="3F3F3F"/>
              </a:solidFill>
              <a:latin typeface="Helvetica Neue Light"/>
              <a:ea typeface="Helvetica Neue Light"/>
              <a:cs typeface="Helvetica Neue Light"/>
              <a:sym typeface="Helvetica Neue Light"/>
            </a:endParaRPr>
          </a:p>
          <a:p>
            <a:pPr marL="171450" marR="0" lvl="0" indent="-171450" algn="l" rtl="0">
              <a:lnSpc>
                <a:spcPct val="114000"/>
              </a:lnSpc>
              <a:spcBef>
                <a:spcPts val="0"/>
              </a:spcBef>
              <a:spcAft>
                <a:spcPts val="0"/>
              </a:spcAft>
              <a:buClr>
                <a:srgbClr val="3F3F3F"/>
              </a:buClr>
              <a:buSzPts val="1100"/>
              <a:buFont typeface="Arial"/>
              <a:buChar char="•"/>
            </a:pPr>
            <a:r>
              <a:rPr lang="en-US" sz="1100">
                <a:solidFill>
                  <a:srgbClr val="3F3F3F"/>
                </a:solidFill>
                <a:latin typeface="Helvetica Neue Light"/>
                <a:ea typeface="Helvetica Neue Light"/>
                <a:cs typeface="Helvetica Neue Light"/>
                <a:sym typeface="Helvetica Neue Light"/>
              </a:rPr>
              <a:t>Integrated test kit delivery workflow provides safe   and convenient testing for students and faculty</a:t>
            </a:r>
            <a:endParaRPr/>
          </a:p>
          <a:p>
            <a:pPr marL="0" marR="0" lvl="0" indent="0" algn="l" rtl="0">
              <a:lnSpc>
                <a:spcPct val="114000"/>
              </a:lnSpc>
              <a:spcBef>
                <a:spcPts val="0"/>
              </a:spcBef>
              <a:spcAft>
                <a:spcPts val="0"/>
              </a:spcAft>
              <a:buNone/>
            </a:pPr>
            <a:endParaRPr sz="500">
              <a:solidFill>
                <a:srgbClr val="3F3F3F"/>
              </a:solidFill>
              <a:latin typeface="Helvetica Neue Light"/>
              <a:ea typeface="Helvetica Neue Light"/>
              <a:cs typeface="Helvetica Neue Light"/>
              <a:sym typeface="Helvetica Neue Light"/>
            </a:endParaRPr>
          </a:p>
          <a:p>
            <a:pPr marL="171450" marR="0" lvl="0" indent="-171450" algn="l" rtl="0">
              <a:lnSpc>
                <a:spcPct val="114000"/>
              </a:lnSpc>
              <a:spcBef>
                <a:spcPts val="0"/>
              </a:spcBef>
              <a:spcAft>
                <a:spcPts val="0"/>
              </a:spcAft>
              <a:buClr>
                <a:srgbClr val="3F3F3F"/>
              </a:buClr>
              <a:buSzPts val="1100"/>
              <a:buFont typeface="Arial"/>
              <a:buChar char="•"/>
            </a:pPr>
            <a:r>
              <a:rPr lang="en-US" sz="1100">
                <a:solidFill>
                  <a:srgbClr val="3F3F3F"/>
                </a:solidFill>
                <a:latin typeface="Helvetica Neue Light"/>
                <a:ea typeface="Helvetica Neue Light"/>
                <a:cs typeface="Helvetica Neue Light"/>
                <a:sym typeface="Helvetica Neue Light"/>
              </a:rPr>
              <a:t>Integrations with Quest, LabCorp, Mayo Clinic Labs and thousands of brick and mortar collection facilities</a:t>
            </a:r>
            <a:endParaRPr/>
          </a:p>
          <a:p>
            <a:pPr marL="0" marR="0" lvl="0" indent="0" algn="l" rtl="0">
              <a:lnSpc>
                <a:spcPct val="114000"/>
              </a:lnSpc>
              <a:spcBef>
                <a:spcPts val="0"/>
              </a:spcBef>
              <a:spcAft>
                <a:spcPts val="0"/>
              </a:spcAft>
              <a:buNone/>
            </a:pPr>
            <a:endParaRPr sz="500">
              <a:solidFill>
                <a:srgbClr val="3F3F3F"/>
              </a:solidFill>
              <a:latin typeface="Helvetica Neue Light"/>
              <a:ea typeface="Helvetica Neue Light"/>
              <a:cs typeface="Helvetica Neue Light"/>
              <a:sym typeface="Helvetica Neue Light"/>
            </a:endParaRPr>
          </a:p>
          <a:p>
            <a:pPr marL="171450" marR="0" lvl="0" indent="-171450" algn="l" rtl="0">
              <a:lnSpc>
                <a:spcPct val="114000"/>
              </a:lnSpc>
              <a:spcBef>
                <a:spcPts val="0"/>
              </a:spcBef>
              <a:spcAft>
                <a:spcPts val="0"/>
              </a:spcAft>
              <a:buClr>
                <a:srgbClr val="3F3F3F"/>
              </a:buClr>
              <a:buSzPts val="1100"/>
              <a:buFont typeface="Arial"/>
              <a:buChar char="•"/>
            </a:pPr>
            <a:r>
              <a:rPr lang="en-US" sz="1100">
                <a:solidFill>
                  <a:srgbClr val="3F3F3F"/>
                </a:solidFill>
                <a:latin typeface="Helvetica Neue Light"/>
                <a:ea typeface="Helvetica Neue Light"/>
                <a:cs typeface="Helvetica Neue Light"/>
                <a:sym typeface="Helvetica Neue Light"/>
              </a:rPr>
              <a:t>Optional telehealth triage and seamless e-prescribing</a:t>
            </a:r>
            <a:endParaRPr/>
          </a:p>
        </p:txBody>
      </p:sp>
      <p:pic>
        <p:nvPicPr>
          <p:cNvPr id="137" name="Google Shape;137;p2" descr="A picture containing drawing&#10;&#10;Description automatically generated"/>
          <p:cNvPicPr preferRelativeResize="0"/>
          <p:nvPr/>
        </p:nvPicPr>
        <p:blipFill rotWithShape="1">
          <a:blip r:embed="rId15">
            <a:alphaModFix/>
          </a:blip>
          <a:srcRect/>
          <a:stretch/>
        </p:blipFill>
        <p:spPr>
          <a:xfrm>
            <a:off x="308798" y="131666"/>
            <a:ext cx="911153" cy="455577"/>
          </a:xfrm>
          <a:prstGeom prst="rect">
            <a:avLst/>
          </a:prstGeom>
          <a:noFill/>
          <a:ln>
            <a:noFill/>
          </a:ln>
        </p:spPr>
      </p:pic>
      <p:sp>
        <p:nvSpPr>
          <p:cNvPr id="138" name="Google Shape;138;p2"/>
          <p:cNvSpPr txBox="1"/>
          <p:nvPr/>
        </p:nvSpPr>
        <p:spPr>
          <a:xfrm>
            <a:off x="220659" y="9312001"/>
            <a:ext cx="3470429" cy="668218"/>
          </a:xfrm>
          <a:prstGeom prst="rect">
            <a:avLst/>
          </a:prstGeom>
          <a:noFill/>
          <a:ln>
            <a:noFill/>
          </a:ln>
        </p:spPr>
        <p:txBody>
          <a:bodyPr spcFirstLastPara="1" wrap="square" lIns="113100" tIns="56550" rIns="113100" bIns="56550" anchor="t" anchorCtr="0">
            <a:spAutoFit/>
          </a:bodyPr>
          <a:lstStyle/>
          <a:p>
            <a:pPr marL="0" marR="0" lvl="0" indent="0" algn="l" rtl="0">
              <a:spcBef>
                <a:spcPts val="0"/>
              </a:spcBef>
              <a:spcAft>
                <a:spcPts val="0"/>
              </a:spcAft>
              <a:buNone/>
            </a:pPr>
            <a:r>
              <a:rPr lang="en-US" sz="900" b="1">
                <a:solidFill>
                  <a:schemeClr val="lt1"/>
                </a:solidFill>
                <a:latin typeface="Helvetica Neue"/>
                <a:ea typeface="Helvetica Neue"/>
                <a:cs typeface="Helvetica Neue"/>
                <a:sym typeface="Helvetica Neue"/>
              </a:rPr>
              <a:t>SAFE HEALTH SYSTEMS, INC.</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5455 Wilshire Blvd., 12</a:t>
            </a:r>
            <a:r>
              <a:rPr lang="en-US" sz="900" baseline="30000">
                <a:solidFill>
                  <a:schemeClr val="lt1"/>
                </a:solidFill>
                <a:latin typeface="Helvetica Neue Light"/>
                <a:ea typeface="Helvetica Neue Light"/>
                <a:cs typeface="Helvetica Neue Light"/>
                <a:sym typeface="Helvetica Neue Light"/>
              </a:rPr>
              <a:t>th</a:t>
            </a:r>
            <a:r>
              <a:rPr lang="en-US" sz="900">
                <a:solidFill>
                  <a:schemeClr val="lt1"/>
                </a:solidFill>
                <a:latin typeface="Helvetica Neue Light"/>
                <a:ea typeface="Helvetica Neue Light"/>
                <a:cs typeface="Helvetica Neue Light"/>
                <a:sym typeface="Helvetica Neue Light"/>
              </a:rPr>
              <a:t> Floor</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Los Angeles, CA 90036</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310-464-9213 | safehealth.me</a:t>
            </a:r>
            <a:endParaRPr sz="900">
              <a:solidFill>
                <a:schemeClr val="lt1"/>
              </a:solidFill>
              <a:latin typeface="Helvetica Neue Light"/>
              <a:ea typeface="Helvetica Neue Light"/>
              <a:cs typeface="Helvetica Neue Light"/>
              <a:sym typeface="Helvetica Neue Light"/>
            </a:endParaRPr>
          </a:p>
        </p:txBody>
      </p:sp>
      <p:sp>
        <p:nvSpPr>
          <p:cNvPr id="139" name="Google Shape;139;p2"/>
          <p:cNvSpPr txBox="1"/>
          <p:nvPr/>
        </p:nvSpPr>
        <p:spPr>
          <a:xfrm>
            <a:off x="5844984" y="7825212"/>
            <a:ext cx="1764173" cy="9912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3F3F3F"/>
                </a:solidFill>
                <a:latin typeface="Helvetica Neue"/>
                <a:ea typeface="Helvetica Neue"/>
                <a:cs typeface="Helvetica Neue"/>
                <a:sym typeface="Helvetica Neue"/>
              </a:rPr>
              <a:t>Digital Passport</a:t>
            </a:r>
            <a:endParaRPr/>
          </a:p>
          <a:p>
            <a:pPr marL="0" marR="0" lvl="0" indent="0" algn="ctr" rtl="0">
              <a:lnSpc>
                <a:spcPct val="110000"/>
              </a:lnSpc>
              <a:spcBef>
                <a:spcPts val="200"/>
              </a:spcBef>
              <a:spcAft>
                <a:spcPts val="0"/>
              </a:spcAft>
              <a:buNone/>
            </a:pPr>
            <a:r>
              <a:rPr lang="en-US" sz="900">
                <a:solidFill>
                  <a:srgbClr val="3F3F3F"/>
                </a:solidFill>
                <a:latin typeface="Helvetica Neue Light"/>
                <a:ea typeface="Helvetica Neue Light"/>
                <a:cs typeface="Helvetica Neue Light"/>
                <a:sym typeface="Helvetica Neue Light"/>
              </a:rPr>
              <a:t>Health status passport tied to symptom checker self-reporting and testing protocol enables cohesive access control </a:t>
            </a:r>
            <a:endParaRPr/>
          </a:p>
        </p:txBody>
      </p:sp>
      <p:pic>
        <p:nvPicPr>
          <p:cNvPr id="140" name="Google Shape;140;p2" descr="A screenshot of a cell phone&#10;&#10;Description automatically generated"/>
          <p:cNvPicPr preferRelativeResize="0"/>
          <p:nvPr/>
        </p:nvPicPr>
        <p:blipFill rotWithShape="1">
          <a:blip r:embed="rId16">
            <a:alphaModFix/>
          </a:blip>
          <a:srcRect t="2171"/>
          <a:stretch/>
        </p:blipFill>
        <p:spPr>
          <a:xfrm>
            <a:off x="5997928" y="4887214"/>
            <a:ext cx="1376571" cy="2398096"/>
          </a:xfrm>
          <a:prstGeom prst="rect">
            <a:avLst/>
          </a:prstGeom>
          <a:noFill/>
          <a:ln>
            <a:noFill/>
          </a:ln>
        </p:spPr>
      </p:pic>
      <p:sp>
        <p:nvSpPr>
          <p:cNvPr id="141" name="Google Shape;141;p2"/>
          <p:cNvSpPr txBox="1"/>
          <p:nvPr/>
        </p:nvSpPr>
        <p:spPr>
          <a:xfrm>
            <a:off x="3954930" y="7826509"/>
            <a:ext cx="1764173" cy="99129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3F3F3F"/>
                </a:solidFill>
                <a:latin typeface="Helvetica Neue"/>
                <a:ea typeface="Helvetica Neue"/>
                <a:cs typeface="Helvetica Neue"/>
                <a:sym typeface="Helvetica Neue"/>
              </a:rPr>
              <a:t>Integrated Testing</a:t>
            </a:r>
            <a:endParaRPr/>
          </a:p>
          <a:p>
            <a:pPr marL="0" marR="0" lvl="0" indent="0" algn="ctr" rtl="0">
              <a:lnSpc>
                <a:spcPct val="110000"/>
              </a:lnSpc>
              <a:spcBef>
                <a:spcPts val="200"/>
              </a:spcBef>
              <a:spcAft>
                <a:spcPts val="0"/>
              </a:spcAft>
              <a:buNone/>
            </a:pPr>
            <a:r>
              <a:rPr lang="en-US" sz="900">
                <a:solidFill>
                  <a:srgbClr val="3F3F3F"/>
                </a:solidFill>
                <a:latin typeface="Helvetica Neue Light"/>
                <a:ea typeface="Helvetica Neue Light"/>
                <a:cs typeface="Helvetica Neue Light"/>
                <a:sym typeface="Helvetica Neue Light"/>
              </a:rPr>
              <a:t>Multiple integrated testing options, including home test kits, onsite rapid testing, and over 5,000 collection sites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t="20723" r="6185" b="298"/>
          <a:stretch/>
        </p:blipFill>
        <p:spPr>
          <a:xfrm>
            <a:off x="-18530" y="-3281"/>
            <a:ext cx="7789024" cy="4217693"/>
          </a:xfrm>
          <a:prstGeom prst="rect">
            <a:avLst/>
          </a:prstGeom>
          <a:noFill/>
          <a:ln>
            <a:noFill/>
          </a:ln>
        </p:spPr>
      </p:pic>
      <p:sp>
        <p:nvSpPr>
          <p:cNvPr id="147" name="Google Shape;147;p3"/>
          <p:cNvSpPr/>
          <p:nvPr/>
        </p:nvSpPr>
        <p:spPr>
          <a:xfrm rot="5400000">
            <a:off x="2979827" y="882663"/>
            <a:ext cx="1833182" cy="7789023"/>
          </a:xfrm>
          <a:prstGeom prst="parallelogram">
            <a:avLst>
              <a:gd name="adj" fmla="val 2164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3"/>
          <p:cNvSpPr/>
          <p:nvPr/>
        </p:nvSpPr>
        <p:spPr>
          <a:xfrm rot="-5400000">
            <a:off x="2672803" y="423471"/>
            <a:ext cx="2424894" cy="7807556"/>
          </a:xfrm>
          <a:prstGeom prst="parallelogram">
            <a:avLst>
              <a:gd name="adj" fmla="val 304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3"/>
          <p:cNvSpPr txBox="1"/>
          <p:nvPr/>
        </p:nvSpPr>
        <p:spPr>
          <a:xfrm>
            <a:off x="147872" y="4623989"/>
            <a:ext cx="3627435" cy="426636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a:solidFill>
                  <a:srgbClr val="3F3F3F"/>
                </a:solidFill>
                <a:latin typeface="Helvetica Neue"/>
                <a:ea typeface="Helvetica Neue"/>
                <a:cs typeface="Helvetica Neue"/>
                <a:sym typeface="Helvetica Neue"/>
              </a:rPr>
              <a:t>Digital Care Platform</a:t>
            </a:r>
            <a:endParaRPr/>
          </a:p>
          <a:p>
            <a:pPr marL="0" marR="0" lvl="0" indent="0" algn="l" rtl="0">
              <a:lnSpc>
                <a:spcPct val="110000"/>
              </a:lnSpc>
              <a:spcBef>
                <a:spcPts val="200"/>
              </a:spcBef>
              <a:spcAft>
                <a:spcPts val="0"/>
              </a:spcAft>
              <a:buNone/>
            </a:pPr>
            <a:r>
              <a:rPr lang="en-US" sz="1100">
                <a:solidFill>
                  <a:srgbClr val="3F3F3F"/>
                </a:solidFill>
                <a:latin typeface="Helvetica Neue Light"/>
                <a:ea typeface="Helvetica Neue Light"/>
                <a:cs typeface="Helvetica Neue Light"/>
                <a:sym typeface="Helvetica Neue Light"/>
              </a:rPr>
              <a:t>The Digital Health Connected Diagnostics Platform enables rapid implementation of specialized population health applications that combine virtualized provider services and care automation, integrated diagnostics, health record interoperability, and seamless Rx delivery.</a:t>
            </a:r>
            <a:endParaRPr/>
          </a:p>
          <a:p>
            <a:pPr marL="0" marR="0" lvl="0" indent="0" algn="l" rtl="0">
              <a:lnSpc>
                <a:spcPct val="110000"/>
              </a:lnSpc>
              <a:spcBef>
                <a:spcPts val="0"/>
              </a:spcBef>
              <a:spcAft>
                <a:spcPts val="0"/>
              </a:spcAft>
              <a:buNone/>
            </a:pPr>
            <a:endParaRPr sz="600">
              <a:solidFill>
                <a:srgbClr val="3F3F3F"/>
              </a:solidFill>
              <a:latin typeface="Helvetica Neue"/>
              <a:ea typeface="Helvetica Neue"/>
              <a:cs typeface="Helvetica Neue"/>
              <a:sym typeface="Helvetica Neue"/>
            </a:endParaRPr>
          </a:p>
          <a:p>
            <a:pPr marL="0" marR="0" lvl="0" indent="0" algn="l" rtl="0">
              <a:lnSpc>
                <a:spcPct val="130000"/>
              </a:lnSpc>
              <a:spcBef>
                <a:spcPts val="0"/>
              </a:spcBef>
              <a:spcAft>
                <a:spcPts val="0"/>
              </a:spcAft>
              <a:buNone/>
            </a:pPr>
            <a:r>
              <a:rPr lang="en-US" sz="1200">
                <a:solidFill>
                  <a:srgbClr val="3F3F3F"/>
                </a:solidFill>
                <a:latin typeface="Helvetica Neue"/>
                <a:ea typeface="Helvetica Neue"/>
                <a:cs typeface="Helvetica Neue"/>
                <a:sym typeface="Helvetica Neue"/>
              </a:rPr>
              <a:t>Connected Diagnostics</a:t>
            </a:r>
            <a:endParaRPr/>
          </a:p>
          <a:p>
            <a:pPr marL="0" marR="0" lvl="0" indent="0" algn="l" rtl="0">
              <a:lnSpc>
                <a:spcPct val="114000"/>
              </a:lnSpc>
              <a:spcBef>
                <a:spcPts val="200"/>
              </a:spcBef>
              <a:spcAft>
                <a:spcPts val="0"/>
              </a:spcAft>
              <a:buNone/>
            </a:pPr>
            <a:r>
              <a:rPr lang="en-US" sz="1100">
                <a:solidFill>
                  <a:srgbClr val="3F3F3F"/>
                </a:solidFill>
                <a:latin typeface="Helvetica Neue Light"/>
                <a:ea typeface="Helvetica Neue Light"/>
                <a:cs typeface="Helvetica Neue Light"/>
                <a:sym typeface="Helvetica Neue Light"/>
              </a:rPr>
              <a:t>Integrated diagnostic testing capabilities, including home test kit delivery, integrations with Quest, LabCorp, MCL, thousands of affiliated collection sites, and </a:t>
            </a:r>
            <a:r>
              <a:rPr lang="en-US" sz="1100" i="1">
                <a:solidFill>
                  <a:srgbClr val="3F3F3F"/>
                </a:solidFill>
                <a:latin typeface="Helvetica Neue Light"/>
                <a:ea typeface="Helvetica Neue Light"/>
                <a:cs typeface="Helvetica Neue Light"/>
                <a:sym typeface="Helvetica Neue Light"/>
              </a:rPr>
              <a:t>remote</a:t>
            </a:r>
            <a:r>
              <a:rPr lang="en-US" sz="1100">
                <a:solidFill>
                  <a:srgbClr val="3F3F3F"/>
                </a:solidFill>
                <a:latin typeface="Helvetica Neue Light"/>
                <a:ea typeface="Helvetica Neue Light"/>
                <a:cs typeface="Helvetica Neue Light"/>
                <a:sym typeface="Helvetica Neue Light"/>
              </a:rPr>
              <a:t> point- of-care testing platform using inexpensive LFIA-based rapid tests with results scanned using a mobile phone.</a:t>
            </a:r>
            <a:endParaRPr/>
          </a:p>
          <a:p>
            <a:pPr marL="0" marR="0" lvl="0" indent="0" algn="l" rtl="0">
              <a:lnSpc>
                <a:spcPct val="114000"/>
              </a:lnSpc>
              <a:spcBef>
                <a:spcPts val="0"/>
              </a:spcBef>
              <a:spcAft>
                <a:spcPts val="0"/>
              </a:spcAft>
              <a:buNone/>
            </a:pPr>
            <a:endParaRPr sz="600">
              <a:solidFill>
                <a:srgbClr val="3F3F3F"/>
              </a:solidFill>
              <a:latin typeface="Helvetica Neue Light"/>
              <a:ea typeface="Helvetica Neue Light"/>
              <a:cs typeface="Helvetica Neue Light"/>
              <a:sym typeface="Helvetica Neue Light"/>
            </a:endParaRPr>
          </a:p>
          <a:p>
            <a:pPr marL="0" marR="0" lvl="0" indent="0" algn="l" rtl="0">
              <a:lnSpc>
                <a:spcPct val="130000"/>
              </a:lnSpc>
              <a:spcBef>
                <a:spcPts val="0"/>
              </a:spcBef>
              <a:spcAft>
                <a:spcPts val="0"/>
              </a:spcAft>
              <a:buNone/>
            </a:pPr>
            <a:r>
              <a:rPr lang="en-US" sz="1100">
                <a:solidFill>
                  <a:srgbClr val="3F3F3F"/>
                </a:solidFill>
                <a:latin typeface="Helvetica Neue"/>
                <a:ea typeface="Helvetica Neue"/>
                <a:cs typeface="Helvetica Neue"/>
                <a:sym typeface="Helvetica Neue"/>
              </a:rPr>
              <a:t>Virtual Health Services </a:t>
            </a:r>
            <a:endParaRPr/>
          </a:p>
          <a:p>
            <a:pPr marL="0" marR="0" lvl="0" indent="0" algn="l" rtl="0">
              <a:lnSpc>
                <a:spcPct val="114000"/>
              </a:lnSpc>
              <a:spcBef>
                <a:spcPts val="200"/>
              </a:spcBef>
              <a:spcAft>
                <a:spcPts val="0"/>
              </a:spcAft>
              <a:buNone/>
            </a:pPr>
            <a:r>
              <a:rPr lang="en-US" sz="1100">
                <a:solidFill>
                  <a:srgbClr val="3F3F3F"/>
                </a:solidFill>
                <a:latin typeface="Helvetica Neue Light"/>
                <a:ea typeface="Helvetica Neue Light"/>
                <a:cs typeface="Helvetica Neue Light"/>
                <a:sym typeface="Helvetica Neue Light"/>
              </a:rPr>
              <a:t>Assisted care automation and crowd sourced provider services enable efficient remote care delivery with seamless e-prescribing and Rx home delivery.</a:t>
            </a:r>
            <a:endParaRPr/>
          </a:p>
          <a:p>
            <a:pPr marL="0" marR="0" lvl="0" indent="0" algn="l" rtl="0">
              <a:lnSpc>
                <a:spcPct val="110000"/>
              </a:lnSpc>
              <a:spcBef>
                <a:spcPts val="0"/>
              </a:spcBef>
              <a:spcAft>
                <a:spcPts val="0"/>
              </a:spcAft>
              <a:buNone/>
            </a:pPr>
            <a:endParaRPr sz="600">
              <a:solidFill>
                <a:srgbClr val="3F3F3F"/>
              </a:solidFill>
              <a:latin typeface="Helvetica Neue Light"/>
              <a:ea typeface="Helvetica Neue Light"/>
              <a:cs typeface="Helvetica Neue Light"/>
              <a:sym typeface="Helvetica Neue Light"/>
            </a:endParaRPr>
          </a:p>
          <a:p>
            <a:pPr marL="0" marR="0" lvl="0" indent="0" algn="l" rtl="0">
              <a:lnSpc>
                <a:spcPct val="130000"/>
              </a:lnSpc>
              <a:spcBef>
                <a:spcPts val="0"/>
              </a:spcBef>
              <a:spcAft>
                <a:spcPts val="0"/>
              </a:spcAft>
              <a:buNone/>
            </a:pPr>
            <a:r>
              <a:rPr lang="en-US" sz="1100">
                <a:solidFill>
                  <a:srgbClr val="3F3F3F"/>
                </a:solidFill>
                <a:latin typeface="Helvetica Neue"/>
                <a:ea typeface="Helvetica Neue"/>
                <a:cs typeface="Helvetica Neue"/>
                <a:sym typeface="Helvetica Neue"/>
              </a:rPr>
              <a:t>Solutions Provider</a:t>
            </a:r>
            <a:endParaRPr sz="1000">
              <a:solidFill>
                <a:srgbClr val="3F3F3F"/>
              </a:solidFill>
              <a:latin typeface="Helvetica Neue Light"/>
              <a:ea typeface="Helvetica Neue Light"/>
              <a:cs typeface="Helvetica Neue Light"/>
              <a:sym typeface="Helvetica Neue Light"/>
            </a:endParaRPr>
          </a:p>
          <a:p>
            <a:pPr marL="0" marR="0" lvl="0" indent="0" algn="l" rtl="0">
              <a:lnSpc>
                <a:spcPct val="110000"/>
              </a:lnSpc>
              <a:spcBef>
                <a:spcPts val="200"/>
              </a:spcBef>
              <a:spcAft>
                <a:spcPts val="0"/>
              </a:spcAft>
              <a:buNone/>
            </a:pPr>
            <a:r>
              <a:rPr lang="en-US" sz="1100">
                <a:solidFill>
                  <a:srgbClr val="3F3F3F"/>
                </a:solidFill>
                <a:latin typeface="Helvetica Neue Light"/>
                <a:ea typeface="Helvetica Neue Light"/>
                <a:cs typeface="Helvetica Neue Light"/>
                <a:sym typeface="Helvetica Neue Light"/>
              </a:rPr>
              <a:t>We strive to build solutions that improving outcomes and reduce costs at scale.</a:t>
            </a:r>
            <a:endParaRPr/>
          </a:p>
        </p:txBody>
      </p:sp>
      <p:sp>
        <p:nvSpPr>
          <p:cNvPr id="150" name="Google Shape;150;p3"/>
          <p:cNvSpPr/>
          <p:nvPr/>
        </p:nvSpPr>
        <p:spPr>
          <a:xfrm>
            <a:off x="152927" y="3635448"/>
            <a:ext cx="4520674" cy="96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00B0F0"/>
                </a:solidFill>
                <a:latin typeface="Helvetica Neue"/>
                <a:ea typeface="Helvetica Neue"/>
                <a:cs typeface="Helvetica Neue"/>
                <a:sym typeface="Helvetica Neue"/>
              </a:rPr>
              <a:t>SAFE is developing next-generation  systems that reduce healthcare costs and increase accessibility at scale</a:t>
            </a:r>
            <a:endParaRPr/>
          </a:p>
        </p:txBody>
      </p:sp>
      <p:sp>
        <p:nvSpPr>
          <p:cNvPr id="151" name="Google Shape;151;p3"/>
          <p:cNvSpPr/>
          <p:nvPr/>
        </p:nvSpPr>
        <p:spPr>
          <a:xfrm>
            <a:off x="232938" y="657515"/>
            <a:ext cx="3474637" cy="2071742"/>
          </a:xfrm>
          <a:prstGeom prst="roundRect">
            <a:avLst>
              <a:gd name="adj" fmla="val 8063"/>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3"/>
          <p:cNvSpPr/>
          <p:nvPr/>
        </p:nvSpPr>
        <p:spPr>
          <a:xfrm>
            <a:off x="320201" y="717628"/>
            <a:ext cx="3387374" cy="186884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rgbClr val="3F3F3F"/>
                </a:solidFill>
                <a:latin typeface="Helvetica Neue"/>
                <a:ea typeface="Helvetica Neue"/>
                <a:cs typeface="Helvetica Neue"/>
                <a:sym typeface="Helvetica Neue"/>
              </a:rPr>
              <a:t>About Us</a:t>
            </a:r>
            <a:endParaRPr/>
          </a:p>
          <a:p>
            <a:pPr marL="0" marR="0" lvl="0" indent="0" algn="l" rtl="0">
              <a:spcBef>
                <a:spcPts val="0"/>
              </a:spcBef>
              <a:spcAft>
                <a:spcPts val="0"/>
              </a:spcAft>
              <a:buNone/>
            </a:pPr>
            <a:endParaRPr sz="800">
              <a:solidFill>
                <a:srgbClr val="3F3F3F"/>
              </a:solidFill>
              <a:latin typeface="Helvetica Neue"/>
              <a:ea typeface="Helvetica Neue"/>
              <a:cs typeface="Helvetica Neue"/>
              <a:sym typeface="Helvetica Neue"/>
            </a:endParaRPr>
          </a:p>
          <a:p>
            <a:pPr marL="0" marR="0" lvl="0" indent="0" algn="l" rtl="0">
              <a:lnSpc>
                <a:spcPct val="114000"/>
              </a:lnSpc>
              <a:spcBef>
                <a:spcPts val="0"/>
              </a:spcBef>
              <a:spcAft>
                <a:spcPts val="0"/>
              </a:spcAft>
              <a:buNone/>
            </a:pPr>
            <a:r>
              <a:rPr lang="en-US" sz="1100">
                <a:solidFill>
                  <a:srgbClr val="3F3F3F"/>
                </a:solidFill>
                <a:latin typeface="Helvetica Neue Light"/>
                <a:ea typeface="Helvetica Neue Light"/>
                <a:cs typeface="Helvetica Neue Light"/>
                <a:sym typeface="Helvetica Neue Light"/>
              </a:rPr>
              <a:t>SAFE HEALTH is a partnership with Mayo Clinic on      a mission to empower the private sector and world governments with technology that makes healthcare more accessible and reduces the cost of care at scale. We are inspired to create tools that help people play a more active role in their personal healthcare and live happier, healthier lives.</a:t>
            </a:r>
            <a:endParaRPr/>
          </a:p>
        </p:txBody>
      </p:sp>
      <p:sp>
        <p:nvSpPr>
          <p:cNvPr id="153" name="Google Shape;153;p3"/>
          <p:cNvSpPr/>
          <p:nvPr/>
        </p:nvSpPr>
        <p:spPr>
          <a:xfrm rot="-5400000">
            <a:off x="2905045" y="6199636"/>
            <a:ext cx="1982750" cy="7792840"/>
          </a:xfrm>
          <a:prstGeom prst="parallelogram">
            <a:avLst>
              <a:gd name="adj" fmla="val 19719"/>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3"/>
          <p:cNvSpPr/>
          <p:nvPr/>
        </p:nvSpPr>
        <p:spPr>
          <a:xfrm>
            <a:off x="-428328" y="10086167"/>
            <a:ext cx="9759142" cy="174567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3" descr="Schedule.png"/>
          <p:cNvPicPr preferRelativeResize="0"/>
          <p:nvPr/>
        </p:nvPicPr>
        <p:blipFill rotWithShape="1">
          <a:blip r:embed="rId4">
            <a:alphaModFix/>
          </a:blip>
          <a:srcRect l="375" r="375"/>
          <a:stretch/>
        </p:blipFill>
        <p:spPr>
          <a:xfrm>
            <a:off x="5500731" y="4084086"/>
            <a:ext cx="2120371" cy="4217694"/>
          </a:xfrm>
          <a:prstGeom prst="rect">
            <a:avLst/>
          </a:prstGeom>
          <a:noFill/>
          <a:ln>
            <a:noFill/>
          </a:ln>
        </p:spPr>
      </p:pic>
      <p:sp>
        <p:nvSpPr>
          <p:cNvPr id="156" name="Google Shape;156;p3"/>
          <p:cNvSpPr txBox="1"/>
          <p:nvPr/>
        </p:nvSpPr>
        <p:spPr>
          <a:xfrm>
            <a:off x="4931769" y="7027488"/>
            <a:ext cx="58326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rgbClr val="A5A5A5"/>
                </a:solidFill>
                <a:latin typeface="Calibri"/>
                <a:ea typeface="Calibri"/>
                <a:cs typeface="Calibri"/>
                <a:sym typeface="Calibri"/>
              </a:rPr>
              <a:t>COVID-19</a:t>
            </a:r>
            <a:endParaRPr/>
          </a:p>
        </p:txBody>
      </p:sp>
      <p:cxnSp>
        <p:nvCxnSpPr>
          <p:cNvPr id="157" name="Google Shape;157;p3"/>
          <p:cNvCxnSpPr/>
          <p:nvPr/>
        </p:nvCxnSpPr>
        <p:spPr>
          <a:xfrm>
            <a:off x="-18530" y="3114801"/>
            <a:ext cx="7807558" cy="745782"/>
          </a:xfrm>
          <a:prstGeom prst="straightConnector1">
            <a:avLst/>
          </a:prstGeom>
          <a:noFill/>
          <a:ln w="9525" cap="flat" cmpd="sng">
            <a:solidFill>
              <a:srgbClr val="262626"/>
            </a:solidFill>
            <a:prstDash val="solid"/>
            <a:miter lim="800000"/>
            <a:headEnd type="none" w="sm" len="sm"/>
            <a:tailEnd type="none" w="sm" len="sm"/>
          </a:ln>
        </p:spPr>
      </p:cxnSp>
      <p:pic>
        <p:nvPicPr>
          <p:cNvPr id="158" name="Google Shape;158;p3"/>
          <p:cNvPicPr preferRelativeResize="0"/>
          <p:nvPr/>
        </p:nvPicPr>
        <p:blipFill rotWithShape="1">
          <a:blip r:embed="rId5">
            <a:alphaModFix/>
          </a:blip>
          <a:srcRect/>
          <a:stretch/>
        </p:blipFill>
        <p:spPr>
          <a:xfrm>
            <a:off x="4338382" y="9660995"/>
            <a:ext cx="608530" cy="253801"/>
          </a:xfrm>
          <a:prstGeom prst="rect">
            <a:avLst/>
          </a:prstGeom>
          <a:noFill/>
          <a:ln>
            <a:noFill/>
          </a:ln>
        </p:spPr>
      </p:pic>
      <p:pic>
        <p:nvPicPr>
          <p:cNvPr id="159" name="Google Shape;159;p3"/>
          <p:cNvPicPr preferRelativeResize="0"/>
          <p:nvPr/>
        </p:nvPicPr>
        <p:blipFill rotWithShape="1">
          <a:blip r:embed="rId6">
            <a:alphaModFix/>
          </a:blip>
          <a:srcRect/>
          <a:stretch/>
        </p:blipFill>
        <p:spPr>
          <a:xfrm>
            <a:off x="3596826" y="9641844"/>
            <a:ext cx="608529" cy="287852"/>
          </a:xfrm>
          <a:prstGeom prst="rect">
            <a:avLst/>
          </a:prstGeom>
          <a:noFill/>
          <a:ln>
            <a:noFill/>
          </a:ln>
        </p:spPr>
      </p:pic>
      <p:pic>
        <p:nvPicPr>
          <p:cNvPr id="160" name="Google Shape;160;p3" descr="Image"/>
          <p:cNvPicPr preferRelativeResize="0"/>
          <p:nvPr/>
        </p:nvPicPr>
        <p:blipFill rotWithShape="1">
          <a:blip r:embed="rId7">
            <a:alphaModFix/>
          </a:blip>
          <a:srcRect r="74789" b="-4521"/>
          <a:stretch/>
        </p:blipFill>
        <p:spPr>
          <a:xfrm>
            <a:off x="2790646" y="9641844"/>
            <a:ext cx="723256" cy="271684"/>
          </a:xfrm>
          <a:prstGeom prst="rect">
            <a:avLst/>
          </a:prstGeom>
          <a:noFill/>
          <a:ln>
            <a:noFill/>
          </a:ln>
        </p:spPr>
      </p:pic>
      <p:pic>
        <p:nvPicPr>
          <p:cNvPr id="161" name="Google Shape;161;p3" descr="A picture containing drawing&#10;&#10;Description automatically generated"/>
          <p:cNvPicPr preferRelativeResize="0"/>
          <p:nvPr/>
        </p:nvPicPr>
        <p:blipFill rotWithShape="1">
          <a:blip r:embed="rId8">
            <a:alphaModFix/>
          </a:blip>
          <a:srcRect/>
          <a:stretch/>
        </p:blipFill>
        <p:spPr>
          <a:xfrm>
            <a:off x="6457589" y="9503348"/>
            <a:ext cx="1185548" cy="592774"/>
          </a:xfrm>
          <a:prstGeom prst="rect">
            <a:avLst/>
          </a:prstGeom>
          <a:noFill/>
          <a:ln>
            <a:noFill/>
          </a:ln>
        </p:spPr>
      </p:pic>
      <p:pic>
        <p:nvPicPr>
          <p:cNvPr id="162" name="Google Shape;162;p3" descr="A picture containing drawing&#10;&#10;Description automatically generated"/>
          <p:cNvPicPr preferRelativeResize="0"/>
          <p:nvPr/>
        </p:nvPicPr>
        <p:blipFill rotWithShape="1">
          <a:blip r:embed="rId9">
            <a:alphaModFix/>
          </a:blip>
          <a:srcRect/>
          <a:stretch/>
        </p:blipFill>
        <p:spPr>
          <a:xfrm>
            <a:off x="136498" y="64537"/>
            <a:ext cx="1285904" cy="642953"/>
          </a:xfrm>
          <a:prstGeom prst="rect">
            <a:avLst/>
          </a:prstGeom>
          <a:noFill/>
          <a:ln>
            <a:noFill/>
          </a:ln>
        </p:spPr>
      </p:pic>
      <p:pic>
        <p:nvPicPr>
          <p:cNvPr id="163" name="Google Shape;163;p3" descr="A close up of a logo&#10;&#10;Description automatically generated"/>
          <p:cNvPicPr preferRelativeResize="0"/>
          <p:nvPr/>
        </p:nvPicPr>
        <p:blipFill rotWithShape="1">
          <a:blip r:embed="rId10">
            <a:alphaModFix/>
          </a:blip>
          <a:srcRect t="3452"/>
          <a:stretch/>
        </p:blipFill>
        <p:spPr>
          <a:xfrm>
            <a:off x="5652287" y="4642922"/>
            <a:ext cx="1831406" cy="3148661"/>
          </a:xfrm>
          <a:prstGeom prst="rect">
            <a:avLst/>
          </a:prstGeom>
          <a:noFill/>
          <a:ln>
            <a:noFill/>
          </a:ln>
        </p:spPr>
      </p:pic>
      <p:pic>
        <p:nvPicPr>
          <p:cNvPr id="164" name="Google Shape;164;p3" descr="Schedule.png"/>
          <p:cNvPicPr preferRelativeResize="0"/>
          <p:nvPr/>
        </p:nvPicPr>
        <p:blipFill rotWithShape="1">
          <a:blip r:embed="rId4">
            <a:alphaModFix/>
          </a:blip>
          <a:srcRect l="375" r="375"/>
          <a:stretch/>
        </p:blipFill>
        <p:spPr>
          <a:xfrm>
            <a:off x="4145329" y="4800386"/>
            <a:ext cx="2120371" cy="4217694"/>
          </a:xfrm>
          <a:prstGeom prst="rect">
            <a:avLst/>
          </a:prstGeom>
          <a:noFill/>
          <a:ln>
            <a:noFill/>
          </a:ln>
        </p:spPr>
      </p:pic>
      <p:pic>
        <p:nvPicPr>
          <p:cNvPr id="165" name="Google Shape;165;p3" descr="A picture containing indoor, table, sitting, orange&#10;&#10;Description automatically generated"/>
          <p:cNvPicPr preferRelativeResize="0"/>
          <p:nvPr/>
        </p:nvPicPr>
        <p:blipFill rotWithShape="1">
          <a:blip r:embed="rId11">
            <a:alphaModFix/>
          </a:blip>
          <a:srcRect t="4695"/>
          <a:stretch/>
        </p:blipFill>
        <p:spPr>
          <a:xfrm>
            <a:off x="4295481" y="5419768"/>
            <a:ext cx="1821113" cy="3098398"/>
          </a:xfrm>
          <a:prstGeom prst="rect">
            <a:avLst/>
          </a:prstGeom>
          <a:noFill/>
          <a:ln>
            <a:noFill/>
          </a:ln>
        </p:spPr>
      </p:pic>
      <p:sp>
        <p:nvSpPr>
          <p:cNvPr id="166" name="Google Shape;166;p3"/>
          <p:cNvSpPr txBox="1"/>
          <p:nvPr/>
        </p:nvSpPr>
        <p:spPr>
          <a:xfrm>
            <a:off x="220659" y="9312001"/>
            <a:ext cx="3470429" cy="668218"/>
          </a:xfrm>
          <a:prstGeom prst="rect">
            <a:avLst/>
          </a:prstGeom>
          <a:noFill/>
          <a:ln>
            <a:noFill/>
          </a:ln>
        </p:spPr>
        <p:txBody>
          <a:bodyPr spcFirstLastPara="1" wrap="square" lIns="113100" tIns="56550" rIns="113100" bIns="56550" anchor="t" anchorCtr="0">
            <a:spAutoFit/>
          </a:bodyPr>
          <a:lstStyle/>
          <a:p>
            <a:pPr marL="0" marR="0" lvl="0" indent="0" algn="l" rtl="0">
              <a:spcBef>
                <a:spcPts val="0"/>
              </a:spcBef>
              <a:spcAft>
                <a:spcPts val="0"/>
              </a:spcAft>
              <a:buNone/>
            </a:pPr>
            <a:r>
              <a:rPr lang="en-US" sz="900" b="1">
                <a:solidFill>
                  <a:schemeClr val="lt1"/>
                </a:solidFill>
                <a:latin typeface="Helvetica Neue"/>
                <a:ea typeface="Helvetica Neue"/>
                <a:cs typeface="Helvetica Neue"/>
                <a:sym typeface="Helvetica Neue"/>
              </a:rPr>
              <a:t>SAFE HEALTH SYSTEMS, INC.</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5455 Wilshire Blvd., 12</a:t>
            </a:r>
            <a:r>
              <a:rPr lang="en-US" sz="900" baseline="30000">
                <a:solidFill>
                  <a:schemeClr val="lt1"/>
                </a:solidFill>
                <a:latin typeface="Helvetica Neue Light"/>
                <a:ea typeface="Helvetica Neue Light"/>
                <a:cs typeface="Helvetica Neue Light"/>
                <a:sym typeface="Helvetica Neue Light"/>
              </a:rPr>
              <a:t>th</a:t>
            </a:r>
            <a:r>
              <a:rPr lang="en-US" sz="900">
                <a:solidFill>
                  <a:schemeClr val="lt1"/>
                </a:solidFill>
                <a:latin typeface="Helvetica Neue Light"/>
                <a:ea typeface="Helvetica Neue Light"/>
                <a:cs typeface="Helvetica Neue Light"/>
                <a:sym typeface="Helvetica Neue Light"/>
              </a:rPr>
              <a:t> Floor</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Los Angeles, CA 90036</a:t>
            </a:r>
            <a:endParaRPr/>
          </a:p>
          <a:p>
            <a:pPr marL="0" marR="0" lvl="0" indent="0" algn="l" rtl="0">
              <a:spcBef>
                <a:spcPts val="0"/>
              </a:spcBef>
              <a:spcAft>
                <a:spcPts val="0"/>
              </a:spcAft>
              <a:buNone/>
            </a:pPr>
            <a:r>
              <a:rPr lang="en-US" sz="900">
                <a:solidFill>
                  <a:schemeClr val="lt1"/>
                </a:solidFill>
                <a:latin typeface="Helvetica Neue Light"/>
                <a:ea typeface="Helvetica Neue Light"/>
                <a:cs typeface="Helvetica Neue Light"/>
                <a:sym typeface="Helvetica Neue Light"/>
              </a:rPr>
              <a:t>310-464-9213 | safehealth.me</a:t>
            </a:r>
            <a:endParaRPr sz="9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Words>
  <Application>Microsoft Macintosh PowerPoint</Application>
  <PresentationFormat>Custom</PresentationFormat>
  <Paragraphs>63</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Avenir</vt:lpstr>
      <vt:lpstr>Arial</vt:lpstr>
      <vt:lpstr>Helvetica Neue Light</vt:lpstr>
      <vt:lpstr>Helvetica Neue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 Dziedzic</cp:lastModifiedBy>
  <cp:revision>1</cp:revision>
  <dcterms:created xsi:type="dcterms:W3CDTF">2019-08-26T21:56:47Z</dcterms:created>
  <dcterms:modified xsi:type="dcterms:W3CDTF">2020-11-25T16:23:40Z</dcterms:modified>
</cp:coreProperties>
</file>