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hGgpp2mA1Sq8YvvGGtjdEUoCF7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2.png"/><Relationship Id="rId8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alyme.org/tick-check-challenge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2.png"/><Relationship Id="rId8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hyperlink" Target="https://palyme.org/tick-check-challenge/" TargetMode="External"/><Relationship Id="rId5" Type="http://schemas.openxmlformats.org/officeDocument/2006/relationships/hyperlink" Target="https://palyme.org/tick-check-challenge/" TargetMode="External"/><Relationship Id="rId6" Type="http://schemas.openxmlformats.org/officeDocument/2006/relationships/hyperlink" Target="https://palyme.org/tick-check-challeng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alyme.org/dare-2b-tick-aware-program-overview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alyme.org/wp-content/uploads/2021/04/TICK-CHECK-dance-loop.mp3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youtu.be/M4vpi1L3nIY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uaoGSMlkdv4&amp;feature=youtu.be" TargetMode="External"/><Relationship Id="rId9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hyperlink" Target="https://www.youtube.com/watch?v=-NLSXL8VkRE&amp;feature=youtu.be" TargetMode="External"/><Relationship Id="rId7" Type="http://schemas.openxmlformats.org/officeDocument/2006/relationships/image" Target="../media/image12.png"/><Relationship Id="rId8" Type="http://schemas.openxmlformats.org/officeDocument/2006/relationships/hyperlink" Target="https://www.youtube.com/watch?v=DlsLody-GnY&amp;feature=youtu.b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FEC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57759" y="-1222991"/>
            <a:ext cx="3621500" cy="36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876945">
            <a:off x="-437774" y="7913341"/>
            <a:ext cx="2868402" cy="28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7795704" y="7429500"/>
            <a:ext cx="36342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We’re on a mission.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701225" y="1018228"/>
            <a:ext cx="12821003" cy="904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Partnering Up to Raise Awareness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5410200" y="8039100"/>
            <a:ext cx="9182100" cy="368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Education.  Prevention.  Patient Support.  Advocacy.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2796828" y="8646243"/>
            <a:ext cx="12515751" cy="1466750"/>
            <a:chOff x="2796828" y="8646243"/>
            <a:chExt cx="12515751" cy="1466750"/>
          </a:xfrm>
        </p:grpSpPr>
        <p:pic>
          <p:nvPicPr>
            <p:cNvPr descr="Logo&#10;&#10;Description automatically generated" id="94" name="Google Shape;9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96828" y="8688175"/>
              <a:ext cx="2765772" cy="1382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192000" y="9071212"/>
              <a:ext cx="3120579" cy="616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236018" y="8688175"/>
              <a:ext cx="2502159" cy="1382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016423" y="8646243"/>
              <a:ext cx="2765772" cy="1466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tick-check-challenge-banner-image-yellow-challenge.jpg" id="98" name="Google Shape;9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86000" y="2476500"/>
            <a:ext cx="13411200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/>
        </p:nvSpPr>
        <p:spPr>
          <a:xfrm>
            <a:off x="5181601" y="190500"/>
            <a:ext cx="7924799" cy="1887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u="sng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Take the Challenge</a:t>
            </a:r>
            <a:br>
              <a:rPr lang="en-US" sz="6400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>
              <a:solidFill>
                <a:srgbClr val="272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398491">
            <a:off x="-598039" y="-712341"/>
            <a:ext cx="3621500" cy="362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FT tick check challenge instructions.pdf" id="211" name="Google Shape;21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9400" y="1181100"/>
            <a:ext cx="12954000" cy="90989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0"/>
          <p:cNvGrpSpPr/>
          <p:nvPr/>
        </p:nvGrpSpPr>
        <p:grpSpPr>
          <a:xfrm>
            <a:off x="4038600" y="342900"/>
            <a:ext cx="1419243" cy="1037859"/>
            <a:chOff x="4830314" y="8889539"/>
            <a:chExt cx="1419243" cy="1037859"/>
          </a:xfrm>
        </p:grpSpPr>
        <p:sp>
          <p:nvSpPr>
            <p:cNvPr id="213" name="Google Shape;213;p10"/>
            <p:cNvSpPr txBox="1"/>
            <p:nvPr/>
          </p:nvSpPr>
          <p:spPr>
            <a:xfrm rot="-1651605">
              <a:off x="4860027" y="9177636"/>
              <a:ext cx="13598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33467D"/>
                  </a:solidFill>
                  <a:latin typeface="Arial"/>
                  <a:ea typeface="Arial"/>
                  <a:cs typeface="Arial"/>
                  <a:sym typeface="Arial"/>
                </a:rPr>
                <a:t>Click!</a:t>
              </a:r>
              <a:endParaRPr/>
            </a:p>
          </p:txBody>
        </p:sp>
        <p:cxnSp>
          <p:nvCxnSpPr>
            <p:cNvPr id="214" name="Google Shape;214;p10"/>
            <p:cNvCxnSpPr/>
            <p:nvPr/>
          </p:nvCxnSpPr>
          <p:spPr>
            <a:xfrm flipH="1" rot="10800000">
              <a:off x="5410200" y="9349996"/>
              <a:ext cx="838200" cy="441704"/>
            </a:xfrm>
            <a:prstGeom prst="straightConnector1">
              <a:avLst/>
            </a:prstGeom>
            <a:noFill/>
            <a:ln cap="flat" cmpd="sng" w="76200">
              <a:solidFill>
                <a:srgbClr val="D6D023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57759" y="-1222991"/>
            <a:ext cx="3621500" cy="36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876945">
            <a:off x="-437774" y="7913341"/>
            <a:ext cx="2868402" cy="28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1"/>
          <p:cNvSpPr txBox="1"/>
          <p:nvPr/>
        </p:nvSpPr>
        <p:spPr>
          <a:xfrm>
            <a:off x="7543800" y="7277100"/>
            <a:ext cx="36342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We’re on a mission.</a:t>
            </a:r>
            <a:endParaRPr b="1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2667000" y="723900"/>
            <a:ext cx="12821003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Thank You! 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5410200" y="8039100"/>
            <a:ext cx="9182100" cy="368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Education.  Prevention.  Patient Support.  Advocacy.</a:t>
            </a:r>
            <a:endParaRPr sz="27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11"/>
          <p:cNvGrpSpPr/>
          <p:nvPr/>
        </p:nvGrpSpPr>
        <p:grpSpPr>
          <a:xfrm>
            <a:off x="2796828" y="8646243"/>
            <a:ext cx="12515751" cy="1466750"/>
            <a:chOff x="2796828" y="8646243"/>
            <a:chExt cx="12515751" cy="1466750"/>
          </a:xfrm>
        </p:grpSpPr>
        <p:pic>
          <p:nvPicPr>
            <p:cNvPr descr="Logo&#10;&#10;Description automatically generated" id="225" name="Google Shape;225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96828" y="8688175"/>
              <a:ext cx="2765772" cy="1382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192000" y="9071212"/>
              <a:ext cx="3120579" cy="616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236018" y="8688175"/>
              <a:ext cx="2502159" cy="1382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016423" y="8646243"/>
              <a:ext cx="2765772" cy="1466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tick-check-challenge-banner-image-yellow-challenge.jpg" id="229" name="Google Shape;229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86000" y="2171700"/>
            <a:ext cx="13411200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FEC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3139286" y="2678614"/>
            <a:ext cx="12009429" cy="904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6400"/>
              <a:buFont typeface="Arial"/>
              <a:buNone/>
            </a:pPr>
            <a:r>
              <a:rPr b="0" i="0" lang="en-US" sz="64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Numbers are Climbing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3139286" y="3993234"/>
            <a:ext cx="12009429" cy="464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476,000+ U.S. residents diagnosed annually.</a:t>
            </a:r>
            <a:endParaRPr/>
          </a:p>
        </p:txBody>
      </p:sp>
      <p:grpSp>
        <p:nvGrpSpPr>
          <p:cNvPr id="105" name="Google Shape;105;p2"/>
          <p:cNvGrpSpPr/>
          <p:nvPr/>
        </p:nvGrpSpPr>
        <p:grpSpPr>
          <a:xfrm>
            <a:off x="6387001" y="6334828"/>
            <a:ext cx="5513998" cy="942272"/>
            <a:chOff x="0" y="0"/>
            <a:chExt cx="7351997" cy="1256362"/>
          </a:xfrm>
        </p:grpSpPr>
        <p:sp>
          <p:nvSpPr>
            <p:cNvPr id="106" name="Google Shape;106;p2"/>
            <p:cNvSpPr/>
            <p:nvPr/>
          </p:nvSpPr>
          <p:spPr>
            <a:xfrm>
              <a:off x="0" y="0"/>
              <a:ext cx="7351997" cy="1256362"/>
            </a:xfrm>
            <a:custGeom>
              <a:rect b="b" l="l" r="r" t="t"/>
              <a:pathLst>
                <a:path extrusionOk="0" h="318744" w="1865229">
                  <a:moveTo>
                    <a:pt x="0" y="0"/>
                  </a:moveTo>
                  <a:lnTo>
                    <a:pt x="1865229" y="0"/>
                  </a:lnTo>
                  <a:lnTo>
                    <a:pt x="1865229" y="318744"/>
                  </a:lnTo>
                  <a:lnTo>
                    <a:pt x="0" y="318744"/>
                  </a:lnTo>
                  <a:close/>
                </a:path>
              </a:pathLst>
            </a:custGeom>
            <a:solidFill>
              <a:srgbClr val="D6BEB7"/>
            </a:solidFill>
            <a:ln>
              <a:noFill/>
            </a:ln>
          </p:spPr>
        </p:sp>
        <p:sp>
          <p:nvSpPr>
            <p:cNvPr id="107" name="Google Shape;107;p2"/>
            <p:cNvSpPr txBox="1"/>
            <p:nvPr/>
          </p:nvSpPr>
          <p:spPr>
            <a:xfrm>
              <a:off x="407548" y="390981"/>
              <a:ext cx="6536901" cy="480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1695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727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272727"/>
                  </a:solidFill>
                  <a:latin typeface="Arial"/>
                  <a:ea typeface="Arial"/>
                  <a:cs typeface="Arial"/>
                  <a:sym typeface="Arial"/>
                </a:rPr>
                <a:t>326 children a day!</a:t>
              </a:r>
              <a:endParaRPr/>
            </a:p>
          </p:txBody>
        </p:sp>
      </p:grpSp>
      <p:sp>
        <p:nvSpPr>
          <p:cNvPr id="108" name="Google Shape;108;p2"/>
          <p:cNvSpPr txBox="1"/>
          <p:nvPr/>
        </p:nvSpPr>
        <p:spPr>
          <a:xfrm>
            <a:off x="3154372" y="4526756"/>
            <a:ext cx="12009429" cy="464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Many are children.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FEC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3139286" y="1104900"/>
            <a:ext cx="12009429" cy="904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6400"/>
              <a:buFont typeface="Arial"/>
              <a:buNone/>
            </a:pPr>
            <a:r>
              <a:rPr b="0" i="0" lang="en-US" sz="64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Risk is High.  Prevention is Low.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2286000" y="2628900"/>
            <a:ext cx="13868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  <a:r>
              <a:rPr b="1" i="0" lang="en-US" sz="30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12%</a:t>
            </a:r>
            <a:r>
              <a:rPr b="0" i="0" lang="en-US" sz="30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 of 1,500+ elementary school kids regularly perform tick checks.</a:t>
            </a:r>
            <a:endParaRPr/>
          </a:p>
        </p:txBody>
      </p:sp>
      <p:grpSp>
        <p:nvGrpSpPr>
          <p:cNvPr id="115" name="Google Shape;115;p3"/>
          <p:cNvGrpSpPr/>
          <p:nvPr/>
        </p:nvGrpSpPr>
        <p:grpSpPr>
          <a:xfrm>
            <a:off x="1961644" y="4762500"/>
            <a:ext cx="5513998" cy="942272"/>
            <a:chOff x="0" y="0"/>
            <a:chExt cx="7351997" cy="1256362"/>
          </a:xfrm>
        </p:grpSpPr>
        <p:sp>
          <p:nvSpPr>
            <p:cNvPr id="116" name="Google Shape;116;p3"/>
            <p:cNvSpPr/>
            <p:nvPr/>
          </p:nvSpPr>
          <p:spPr>
            <a:xfrm>
              <a:off x="0" y="0"/>
              <a:ext cx="7351997" cy="1256362"/>
            </a:xfrm>
            <a:custGeom>
              <a:rect b="b" l="l" r="r" t="t"/>
              <a:pathLst>
                <a:path extrusionOk="0" h="318744" w="1865229">
                  <a:moveTo>
                    <a:pt x="0" y="0"/>
                  </a:moveTo>
                  <a:lnTo>
                    <a:pt x="1865229" y="0"/>
                  </a:lnTo>
                  <a:lnTo>
                    <a:pt x="1865229" y="318744"/>
                  </a:lnTo>
                  <a:lnTo>
                    <a:pt x="0" y="318744"/>
                  </a:lnTo>
                  <a:close/>
                </a:path>
              </a:pathLst>
            </a:custGeom>
            <a:solidFill>
              <a:srgbClr val="4F6128"/>
            </a:solidFill>
            <a:ln>
              <a:noFill/>
            </a:ln>
          </p:spPr>
        </p:sp>
        <p:sp>
          <p:nvSpPr>
            <p:cNvPr id="117" name="Google Shape;117;p3"/>
            <p:cNvSpPr txBox="1"/>
            <p:nvPr/>
          </p:nvSpPr>
          <p:spPr>
            <a:xfrm>
              <a:off x="407548" y="390981"/>
              <a:ext cx="6536901" cy="449012"/>
            </a:xfrm>
            <a:prstGeom prst="rect">
              <a:avLst/>
            </a:prstGeom>
            <a:solidFill>
              <a:srgbClr val="4F612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99"/>
                <a:buFont typeface="Arial"/>
                <a:buNone/>
              </a:pPr>
              <a:r>
                <a:rPr b="0" i="0" lang="en-US" sz="1999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Live near the woods?</a:t>
              </a:r>
              <a:endParaRPr b="0" i="0" sz="199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7883685" y="4762500"/>
            <a:ext cx="2520630" cy="942272"/>
            <a:chOff x="0" y="0"/>
            <a:chExt cx="3360840" cy="1256362"/>
          </a:xfrm>
        </p:grpSpPr>
        <p:sp>
          <p:nvSpPr>
            <p:cNvPr id="119" name="Google Shape;119;p3"/>
            <p:cNvSpPr/>
            <p:nvPr/>
          </p:nvSpPr>
          <p:spPr>
            <a:xfrm>
              <a:off x="0" y="0"/>
              <a:ext cx="3360840" cy="1256362"/>
            </a:xfrm>
            <a:custGeom>
              <a:rect b="b" l="l" r="r" t="t"/>
              <a:pathLst>
                <a:path extrusionOk="0" h="318744" w="852658">
                  <a:moveTo>
                    <a:pt x="0" y="0"/>
                  </a:moveTo>
                  <a:lnTo>
                    <a:pt x="852658" y="0"/>
                  </a:lnTo>
                  <a:lnTo>
                    <a:pt x="852658" y="318744"/>
                  </a:lnTo>
                  <a:lnTo>
                    <a:pt x="0" y="318744"/>
                  </a:lnTo>
                  <a:close/>
                </a:path>
              </a:pathLst>
            </a:custGeom>
            <a:solidFill>
              <a:srgbClr val="4F6128"/>
            </a:solidFill>
            <a:ln>
              <a:noFill/>
            </a:ln>
          </p:spPr>
        </p:sp>
        <p:sp>
          <p:nvSpPr>
            <p:cNvPr id="120" name="Google Shape;120;p3"/>
            <p:cNvSpPr txBox="1"/>
            <p:nvPr/>
          </p:nvSpPr>
          <p:spPr>
            <a:xfrm>
              <a:off x="210801" y="390981"/>
              <a:ext cx="2939239" cy="449012"/>
            </a:xfrm>
            <a:prstGeom prst="rect">
              <a:avLst/>
            </a:prstGeom>
            <a:solidFill>
              <a:srgbClr val="4F612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99"/>
                <a:buFont typeface="Arial"/>
                <a:buNone/>
              </a:pPr>
              <a:r>
                <a:rPr b="0" i="0" lang="en-US" sz="1999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 to camp?</a:t>
              </a:r>
              <a:endParaRPr/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10812358" y="4762500"/>
            <a:ext cx="5513998" cy="942272"/>
            <a:chOff x="0" y="0"/>
            <a:chExt cx="7351997" cy="1256362"/>
          </a:xfrm>
        </p:grpSpPr>
        <p:sp>
          <p:nvSpPr>
            <p:cNvPr id="122" name="Google Shape;122;p3"/>
            <p:cNvSpPr/>
            <p:nvPr/>
          </p:nvSpPr>
          <p:spPr>
            <a:xfrm>
              <a:off x="0" y="0"/>
              <a:ext cx="7351997" cy="1256362"/>
            </a:xfrm>
            <a:custGeom>
              <a:rect b="b" l="l" r="r" t="t"/>
              <a:pathLst>
                <a:path extrusionOk="0" h="318744" w="1865229">
                  <a:moveTo>
                    <a:pt x="0" y="0"/>
                  </a:moveTo>
                  <a:lnTo>
                    <a:pt x="1865229" y="0"/>
                  </a:lnTo>
                  <a:lnTo>
                    <a:pt x="1865229" y="318744"/>
                  </a:lnTo>
                  <a:lnTo>
                    <a:pt x="0" y="318744"/>
                  </a:lnTo>
                  <a:close/>
                </a:path>
              </a:pathLst>
            </a:custGeom>
            <a:solidFill>
              <a:srgbClr val="4F6128"/>
            </a:solidFill>
            <a:ln>
              <a:noFill/>
            </a:ln>
          </p:spPr>
        </p:sp>
        <p:sp>
          <p:nvSpPr>
            <p:cNvPr id="123" name="Google Shape;123;p3"/>
            <p:cNvSpPr txBox="1"/>
            <p:nvPr/>
          </p:nvSpPr>
          <p:spPr>
            <a:xfrm>
              <a:off x="407548" y="390981"/>
              <a:ext cx="6536901" cy="449012"/>
            </a:xfrm>
            <a:prstGeom prst="rect">
              <a:avLst/>
            </a:prstGeom>
            <a:solidFill>
              <a:srgbClr val="4F612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99"/>
                <a:buFont typeface="Arial"/>
                <a:buNone/>
              </a:pPr>
              <a:r>
                <a:rPr b="0" i="0" lang="en-US" sz="1999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Have a dog or cat?</a:t>
              </a:r>
              <a:endParaRPr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3425981" y="5983549"/>
            <a:ext cx="5513998" cy="942272"/>
            <a:chOff x="0" y="0"/>
            <a:chExt cx="7351997" cy="1256362"/>
          </a:xfrm>
        </p:grpSpPr>
        <p:sp>
          <p:nvSpPr>
            <p:cNvPr id="125" name="Google Shape;125;p3"/>
            <p:cNvSpPr/>
            <p:nvPr/>
          </p:nvSpPr>
          <p:spPr>
            <a:xfrm>
              <a:off x="0" y="0"/>
              <a:ext cx="7351997" cy="1256362"/>
            </a:xfrm>
            <a:custGeom>
              <a:rect b="b" l="l" r="r" t="t"/>
              <a:pathLst>
                <a:path extrusionOk="0" h="318744" w="1865229">
                  <a:moveTo>
                    <a:pt x="0" y="0"/>
                  </a:moveTo>
                  <a:lnTo>
                    <a:pt x="1865229" y="0"/>
                  </a:lnTo>
                  <a:lnTo>
                    <a:pt x="1865229" y="318744"/>
                  </a:lnTo>
                  <a:lnTo>
                    <a:pt x="0" y="318744"/>
                  </a:lnTo>
                  <a:close/>
                </a:path>
              </a:pathLst>
            </a:custGeom>
            <a:solidFill>
              <a:srgbClr val="4F6128"/>
            </a:solidFill>
            <a:ln>
              <a:noFill/>
            </a:ln>
          </p:spPr>
        </p:sp>
        <p:sp>
          <p:nvSpPr>
            <p:cNvPr id="126" name="Google Shape;126;p3"/>
            <p:cNvSpPr txBox="1"/>
            <p:nvPr/>
          </p:nvSpPr>
          <p:spPr>
            <a:xfrm>
              <a:off x="407548" y="390981"/>
              <a:ext cx="6536901" cy="449012"/>
            </a:xfrm>
            <a:prstGeom prst="rect">
              <a:avLst/>
            </a:prstGeom>
            <a:solidFill>
              <a:srgbClr val="4F612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99"/>
                <a:buFont typeface="Arial"/>
                <a:buNone/>
              </a:pPr>
              <a:r>
                <a:rPr b="0" i="0" lang="en-US" sz="1999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 or watch sports in a grassy field?</a:t>
              </a: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9348022" y="5983549"/>
            <a:ext cx="5513998" cy="942272"/>
            <a:chOff x="0" y="0"/>
            <a:chExt cx="7351997" cy="1256362"/>
          </a:xfrm>
        </p:grpSpPr>
        <p:sp>
          <p:nvSpPr>
            <p:cNvPr id="128" name="Google Shape;128;p3"/>
            <p:cNvSpPr/>
            <p:nvPr/>
          </p:nvSpPr>
          <p:spPr>
            <a:xfrm>
              <a:off x="0" y="0"/>
              <a:ext cx="7351997" cy="1256362"/>
            </a:xfrm>
            <a:custGeom>
              <a:rect b="b" l="l" r="r" t="t"/>
              <a:pathLst>
                <a:path extrusionOk="0" h="318744" w="1865229">
                  <a:moveTo>
                    <a:pt x="0" y="0"/>
                  </a:moveTo>
                  <a:lnTo>
                    <a:pt x="1865229" y="0"/>
                  </a:lnTo>
                  <a:lnTo>
                    <a:pt x="1865229" y="318744"/>
                  </a:lnTo>
                  <a:lnTo>
                    <a:pt x="0" y="318744"/>
                  </a:lnTo>
                  <a:close/>
                </a:path>
              </a:pathLst>
            </a:custGeom>
            <a:solidFill>
              <a:srgbClr val="4F6128"/>
            </a:solidFill>
            <a:ln>
              <a:noFill/>
            </a:ln>
          </p:spPr>
        </p:sp>
        <p:sp>
          <p:nvSpPr>
            <p:cNvPr id="129" name="Google Shape;129;p3"/>
            <p:cNvSpPr txBox="1"/>
            <p:nvPr/>
          </p:nvSpPr>
          <p:spPr>
            <a:xfrm>
              <a:off x="407548" y="390981"/>
              <a:ext cx="6536901" cy="449012"/>
            </a:xfrm>
            <a:prstGeom prst="rect">
              <a:avLst/>
            </a:prstGeom>
            <a:solidFill>
              <a:srgbClr val="4F612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99"/>
                <a:buFont typeface="Arial"/>
                <a:buNone/>
              </a:pPr>
              <a:r>
                <a:rPr b="0" i="0" lang="en-US" sz="1999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Enjoy outdoor recess?</a:t>
              </a:r>
              <a:endParaRPr/>
            </a:p>
          </p:txBody>
        </p:sp>
      </p:grpSp>
      <p:sp>
        <p:nvSpPr>
          <p:cNvPr id="130" name="Google Shape;130;p3"/>
          <p:cNvSpPr txBox="1"/>
          <p:nvPr/>
        </p:nvSpPr>
        <p:spPr>
          <a:xfrm>
            <a:off x="3124200" y="3592646"/>
            <a:ext cx="12009429" cy="464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Does a child …</a:t>
            </a:r>
            <a:endParaRPr/>
          </a:p>
        </p:txBody>
      </p:sp>
      <p:grpSp>
        <p:nvGrpSpPr>
          <p:cNvPr id="131" name="Google Shape;131;p3"/>
          <p:cNvGrpSpPr/>
          <p:nvPr/>
        </p:nvGrpSpPr>
        <p:grpSpPr>
          <a:xfrm>
            <a:off x="6371915" y="7174877"/>
            <a:ext cx="5513998" cy="942272"/>
            <a:chOff x="0" y="0"/>
            <a:chExt cx="7351997" cy="1256362"/>
          </a:xfrm>
        </p:grpSpPr>
        <p:sp>
          <p:nvSpPr>
            <p:cNvPr id="132" name="Google Shape;132;p3"/>
            <p:cNvSpPr/>
            <p:nvPr/>
          </p:nvSpPr>
          <p:spPr>
            <a:xfrm>
              <a:off x="0" y="0"/>
              <a:ext cx="7351997" cy="1256362"/>
            </a:xfrm>
            <a:custGeom>
              <a:rect b="b" l="l" r="r" t="t"/>
              <a:pathLst>
                <a:path extrusionOk="0" h="318744" w="1865229">
                  <a:moveTo>
                    <a:pt x="0" y="0"/>
                  </a:moveTo>
                  <a:lnTo>
                    <a:pt x="1865229" y="0"/>
                  </a:lnTo>
                  <a:lnTo>
                    <a:pt x="1865229" y="318744"/>
                  </a:lnTo>
                  <a:lnTo>
                    <a:pt x="0" y="318744"/>
                  </a:lnTo>
                  <a:close/>
                </a:path>
              </a:pathLst>
            </a:custGeom>
            <a:solidFill>
              <a:srgbClr val="4F6128"/>
            </a:solidFill>
            <a:ln>
              <a:noFill/>
            </a:ln>
          </p:spPr>
        </p:sp>
        <p:sp>
          <p:nvSpPr>
            <p:cNvPr id="133" name="Google Shape;133;p3"/>
            <p:cNvSpPr txBox="1"/>
            <p:nvPr/>
          </p:nvSpPr>
          <p:spPr>
            <a:xfrm>
              <a:off x="407548" y="390981"/>
              <a:ext cx="6536901" cy="449012"/>
            </a:xfrm>
            <a:prstGeom prst="rect">
              <a:avLst/>
            </a:prstGeom>
            <a:solidFill>
              <a:srgbClr val="4F612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99"/>
                <a:buFont typeface="Arial"/>
                <a:buNone/>
              </a:pPr>
              <a:r>
                <a:rPr b="0" i="0" lang="en-US" sz="1999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Play outside near grass or trees?</a:t>
              </a:r>
              <a:endParaRPr/>
            </a:p>
          </p:txBody>
        </p:sp>
      </p:grpSp>
      <p:sp>
        <p:nvSpPr>
          <p:cNvPr id="134" name="Google Shape;134;p3"/>
          <p:cNvSpPr txBox="1"/>
          <p:nvPr/>
        </p:nvSpPr>
        <p:spPr>
          <a:xfrm>
            <a:off x="3139286" y="9022556"/>
            <a:ext cx="12009429" cy="464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That child is at a </a:t>
            </a:r>
            <a:r>
              <a:rPr b="1" i="0" lang="en-US" sz="30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significantly increased risk.</a:t>
            </a:r>
            <a:endParaRPr b="1" i="0" sz="3000" u="none" cap="none" strike="noStrike">
              <a:solidFill>
                <a:srgbClr val="2727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FEC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/>
        </p:nvSpPr>
        <p:spPr>
          <a:xfrm>
            <a:off x="2362200" y="647700"/>
            <a:ext cx="13932817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Solution? 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The Tick Check </a:t>
            </a:r>
            <a:r>
              <a:rPr b="0" i="0" lang="en-US" sz="6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Song</a:t>
            </a:r>
            <a:r>
              <a:rPr b="0" i="0" lang="en-US" sz="64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 &amp; Challenge</a:t>
            </a:r>
            <a:endParaRPr b="0" i="0" sz="6400" u="none" cap="none" strike="noStrike">
              <a:solidFill>
                <a:srgbClr val="272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295400" y="2705100"/>
            <a:ext cx="156736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An interactive challenge created to help educate and protect kids (and adults!) from Lyme Disease and other debilitating tick-borne diseases. </a:t>
            </a:r>
            <a:endParaRPr/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3848100"/>
            <a:ext cx="12406447" cy="471958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5638800" y="8877300"/>
            <a:ext cx="7848600" cy="350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Visit the official online home of the </a:t>
            </a:r>
            <a:r>
              <a:rPr b="1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Tick Check Challenge</a:t>
            </a:r>
            <a:r>
              <a:rPr b="0" i="0" lang="en-US" sz="2000" u="sng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! </a:t>
            </a:r>
            <a:endParaRPr b="0" i="0" sz="20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4694687" y="8817803"/>
            <a:ext cx="1419243" cy="1037859"/>
            <a:chOff x="4876801" y="8906241"/>
            <a:chExt cx="1419243" cy="1037859"/>
          </a:xfrm>
        </p:grpSpPr>
        <p:sp>
          <p:nvSpPr>
            <p:cNvPr id="144" name="Google Shape;144;p4"/>
            <p:cNvSpPr txBox="1"/>
            <p:nvPr/>
          </p:nvSpPr>
          <p:spPr>
            <a:xfrm rot="-1651605">
              <a:off x="4906514" y="9194338"/>
              <a:ext cx="13598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33467D"/>
                  </a:solidFill>
                  <a:latin typeface="Arial"/>
                  <a:ea typeface="Arial"/>
                  <a:cs typeface="Arial"/>
                  <a:sym typeface="Arial"/>
                </a:rPr>
                <a:t>Click!</a:t>
              </a:r>
              <a:endParaRPr/>
            </a:p>
          </p:txBody>
        </p:sp>
        <p:cxnSp>
          <p:nvCxnSpPr>
            <p:cNvPr id="145" name="Google Shape;145;p4"/>
            <p:cNvCxnSpPr/>
            <p:nvPr/>
          </p:nvCxnSpPr>
          <p:spPr>
            <a:xfrm flipH="1" rot="10800000">
              <a:off x="5410200" y="9349996"/>
              <a:ext cx="838200" cy="441704"/>
            </a:xfrm>
            <a:prstGeom prst="straightConnector1">
              <a:avLst/>
            </a:prstGeom>
            <a:noFill/>
            <a:ln cap="flat" cmpd="sng" w="76200">
              <a:solidFill>
                <a:srgbClr val="D6D023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/>
          <p:nvPr/>
        </p:nvSpPr>
        <p:spPr>
          <a:xfrm>
            <a:off x="2286000" y="114300"/>
            <a:ext cx="13932817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00" u="none" cap="none" strike="noStrik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The Song  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22468" y="1028700"/>
            <a:ext cx="172749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Educational / evidence-based prevention steps in lyrics - adapted from PA Lyme’s </a:t>
            </a: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Dare 2B Tick Aware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Program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914400" y="2628900"/>
            <a:ext cx="6858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Prevention Information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2877800" y="1562100"/>
            <a:ext cx="4953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Lyrics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8534400" y="2705100"/>
            <a:ext cx="36576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990600" y="3848100"/>
            <a:ext cx="6781800" cy="3733800"/>
          </a:xfrm>
          <a:prstGeom prst="rect">
            <a:avLst/>
          </a:prstGeom>
          <a:solidFill>
            <a:srgbClr val="4F6128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 ticks hide/habitat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Tick bites can transmit disease/make us sick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 ticks bite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clothes in dryer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a tick check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 to check on body</a:t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9829800" y="2247900"/>
            <a:ext cx="3810000" cy="7696200"/>
          </a:xfrm>
          <a:prstGeom prst="rect">
            <a:avLst/>
          </a:prstGeom>
          <a:solidFill>
            <a:srgbClr val="4F6228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you go for a walk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the grass or the woods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You’re strolling by ticks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Who think you taste real good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bite from a tick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make you sick pretty quick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But you can make sure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their diseases don’t stick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for ticks - tick check!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for ticks - tick check!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for ticks - tick check!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get sick - tick check!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Ticks are like vampires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blood helps them grow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They’re drawn to damp places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your body (eww gross)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 when you come 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where ever you’ve been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clothes in the dryer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check for ticks on…your skin! 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8229600" y="4991100"/>
            <a:ext cx="990600" cy="9906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dk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13792200" y="2247900"/>
            <a:ext cx="3352800" cy="7696200"/>
          </a:xfrm>
          <a:prstGeom prst="rect">
            <a:avLst/>
          </a:prstGeom>
          <a:solidFill>
            <a:srgbClr val="4F6128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for ticks – tick check!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for ticks – tick check!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fo ticks – tick check!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get sick – tick check!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 it down.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head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hair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armpits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underwear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knees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your feet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Elbows and toes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places ticks will go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for ticks - tick check!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for ticks - tick check!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for ticks - tick check!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get sick - tick check!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Head, hair, armpit, underwear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Knees, feet, elbows, toes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Those are places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Ticks  will go…tick check!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FEC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/>
        </p:nvSpPr>
        <p:spPr>
          <a:xfrm>
            <a:off x="4778634" y="495300"/>
            <a:ext cx="8730733" cy="9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u="non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#TickCheckChallenge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2895600" y="1485900"/>
            <a:ext cx="118491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Passion, collaboration and funding coming together to protect lives.</a:t>
            </a:r>
            <a:endParaRPr sz="3000" u="none">
              <a:solidFill>
                <a:srgbClr val="272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50611" r="4299" t="3000"/>
          <a:stretch/>
        </p:blipFill>
        <p:spPr>
          <a:xfrm>
            <a:off x="9296400" y="2324100"/>
            <a:ext cx="8116457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2151" r="53303" t="3840"/>
          <a:stretch/>
        </p:blipFill>
        <p:spPr>
          <a:xfrm>
            <a:off x="624463" y="2324100"/>
            <a:ext cx="8244078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12115800" y="8953500"/>
            <a:ext cx="56388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Steps 3, 4 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6459200" y="9105900"/>
            <a:ext cx="990600" cy="38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CCDC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7315200" y="8572500"/>
            <a:ext cx="533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IMAGES TO WATCH/LISTEN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/>
        </p:nvSpPr>
        <p:spPr>
          <a:xfrm>
            <a:off x="4778634" y="495300"/>
            <a:ext cx="8730733" cy="9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u="non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#TickCheckChallenge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3429000" y="1485900"/>
            <a:ext cx="120886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Passion, collaboration and funding coming together to protect lives.</a:t>
            </a:r>
            <a:endParaRPr sz="3000" u="none">
              <a:solidFill>
                <a:srgbClr val="272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b="0" l="52026" r="1103" t="0"/>
          <a:stretch/>
        </p:blipFill>
        <p:spPr>
          <a:xfrm>
            <a:off x="9525000" y="2501925"/>
            <a:ext cx="8763000" cy="67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 b="0" l="1106" r="52023" t="0"/>
          <a:stretch/>
        </p:blipFill>
        <p:spPr>
          <a:xfrm>
            <a:off x="167886" y="2476500"/>
            <a:ext cx="9351939" cy="6840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/>
        </p:nvSpPr>
        <p:spPr>
          <a:xfrm>
            <a:off x="5410200" y="876300"/>
            <a:ext cx="7410579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Challenge Videos</a:t>
            </a:r>
            <a:endParaRPr sz="6400" u="none">
              <a:solidFill>
                <a:srgbClr val="2727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398491">
            <a:off x="-598039" y="-712341"/>
            <a:ext cx="3621500" cy="362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Hunter 392.png" id="185" name="Google Shape;185;p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3238500"/>
            <a:ext cx="5478088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Hunter 394.png" id="186" name="Google Shape;186;p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53200" y="3162300"/>
            <a:ext cx="5433221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Hunter 393.png" id="187" name="Google Shape;187;p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192000" y="3162300"/>
            <a:ext cx="5554172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8001000" y="9029700"/>
            <a:ext cx="3124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IMAGES TO WATCH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/>
        </p:nvSpPr>
        <p:spPr>
          <a:xfrm>
            <a:off x="4191000" y="1028700"/>
            <a:ext cx="1116330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u="none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The Path To </a:t>
            </a:r>
            <a:r>
              <a:rPr lang="en-US" sz="6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Prevention</a:t>
            </a:r>
            <a:endParaRPr/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398491">
            <a:off x="-598039" y="-712341"/>
            <a:ext cx="3621500" cy="36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/>
          <p:nvPr/>
        </p:nvSpPr>
        <p:spPr>
          <a:xfrm>
            <a:off x="533400" y="3543300"/>
            <a:ext cx="5105400" cy="5105400"/>
          </a:xfrm>
          <a:prstGeom prst="rect">
            <a:avLst/>
          </a:prstGeom>
          <a:solidFill>
            <a:srgbClr val="4F6128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Incubation &amp; Mentorship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 Lyme Resource Network +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Invisible International’s Hackathon Team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Partnered with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Louis &amp; Dan and the Invisible Band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6096000" y="3543300"/>
            <a:ext cx="5029200" cy="5029200"/>
          </a:xfrm>
          <a:prstGeom prst="rect">
            <a:avLst/>
          </a:prstGeom>
          <a:solidFill>
            <a:srgbClr val="4F6228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6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Media </a:t>
            </a:r>
            <a:endParaRPr/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Facebook - Reach 30,835+</a:t>
            </a:r>
            <a:b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Video Minutes Viewed 10.3k</a:t>
            </a:r>
            <a:endParaRPr/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Video 3-second views 12.53k</a:t>
            </a:r>
            <a:endParaRPr/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Instagram – Reach 4,022+</a:t>
            </a:r>
            <a:endParaRPr/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Twitter –Impressions 26,514+</a:t>
            </a:r>
            <a:endParaRPr/>
          </a:p>
          <a:p>
            <a:pPr indent="0" lvl="0" marL="0" marR="0" rtl="0" algn="ctr">
              <a:lnSpc>
                <a:spcPct val="215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Media</a:t>
            </a:r>
            <a:endParaRPr/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Blogs, Newsletters, Radio, </a:t>
            </a:r>
            <a:endParaRPr/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Podcasts, E News Nationwide</a:t>
            </a:r>
            <a:endParaRPr/>
          </a:p>
        </p:txBody>
      </p:sp>
      <p:sp>
        <p:nvSpPr>
          <p:cNvPr id="198" name="Google Shape;198;p9"/>
          <p:cNvSpPr/>
          <p:nvPr/>
        </p:nvSpPr>
        <p:spPr>
          <a:xfrm>
            <a:off x="11582400" y="3543300"/>
            <a:ext cx="6400800" cy="5029200"/>
          </a:xfrm>
          <a:prstGeom prst="rect">
            <a:avLst/>
          </a:prstGeom>
          <a:solidFill>
            <a:srgbClr val="4F6228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6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Awareness of ticks &amp; tick checks</a:t>
            </a:r>
            <a:endParaRPr/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Earlier recognition/reduce # of tick bites </a:t>
            </a:r>
            <a:endParaRPr/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Tick check song as awareness tool </a:t>
            </a:r>
            <a:endParaRPr/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Annual May Lyme Awareness Month #TickCheckChallenge </a:t>
            </a:r>
            <a:endParaRPr/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Alternate song versions i.e. choral arrangement</a:t>
            </a:r>
            <a:endParaRPr/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Ongoing campaigns/promotion of song/challenge seasonally </a:t>
            </a:r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10515600" y="8648700"/>
            <a:ext cx="1981200" cy="914400"/>
          </a:xfrm>
          <a:prstGeom prst="curvedUpArrow">
            <a:avLst>
              <a:gd fmla="val 20517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4572000" y="2400300"/>
            <a:ext cx="2362200" cy="1066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1143000" y="3848100"/>
            <a:ext cx="4019550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COLLABORATION  </a:t>
            </a:r>
            <a:endParaRPr b="1"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7696200" y="3771900"/>
            <a:ext cx="2514600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IMPACT</a:t>
            </a:r>
            <a:endParaRPr b="1"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12268200" y="3848100"/>
            <a:ext cx="5715000" cy="5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 &amp; SUSTAINABILITY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Jill Wichner</dc:creator>
</cp:coreProperties>
</file>